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bookmarkIdSeed="2">
  <p:sldMasterIdLst>
    <p:sldMasterId id="2147483672" r:id="rId1"/>
  </p:sldMasterIdLst>
  <p:notesMasterIdLst>
    <p:notesMasterId r:id="rId58"/>
  </p:notesMasterIdLst>
  <p:handoutMasterIdLst>
    <p:handoutMasterId r:id="rId59"/>
  </p:handoutMasterIdLst>
  <p:sldIdLst>
    <p:sldId id="276" r:id="rId2"/>
    <p:sldId id="286" r:id="rId3"/>
    <p:sldId id="287" r:id="rId4"/>
    <p:sldId id="284" r:id="rId5"/>
    <p:sldId id="288" r:id="rId6"/>
    <p:sldId id="279" r:id="rId7"/>
    <p:sldId id="290" r:id="rId8"/>
    <p:sldId id="289" r:id="rId9"/>
    <p:sldId id="293" r:id="rId10"/>
    <p:sldId id="292" r:id="rId11"/>
    <p:sldId id="294" r:id="rId12"/>
    <p:sldId id="291" r:id="rId13"/>
    <p:sldId id="296" r:id="rId14"/>
    <p:sldId id="297" r:id="rId15"/>
    <p:sldId id="298" r:id="rId16"/>
    <p:sldId id="295" r:id="rId17"/>
    <p:sldId id="281" r:id="rId18"/>
    <p:sldId id="341" r:id="rId19"/>
    <p:sldId id="282" r:id="rId20"/>
    <p:sldId id="283" r:id="rId21"/>
    <p:sldId id="300" r:id="rId22"/>
    <p:sldId id="301" r:id="rId23"/>
    <p:sldId id="302" r:id="rId24"/>
    <p:sldId id="303" r:id="rId25"/>
    <p:sldId id="305" r:id="rId26"/>
    <p:sldId id="308" r:id="rId27"/>
    <p:sldId id="306" r:id="rId28"/>
    <p:sldId id="309" r:id="rId29"/>
    <p:sldId id="310" r:id="rId30"/>
    <p:sldId id="311" r:id="rId31"/>
    <p:sldId id="312" r:id="rId32"/>
    <p:sldId id="313" r:id="rId33"/>
    <p:sldId id="314" r:id="rId34"/>
    <p:sldId id="315" r:id="rId35"/>
    <p:sldId id="317" r:id="rId36"/>
    <p:sldId id="318" r:id="rId37"/>
    <p:sldId id="319" r:id="rId38"/>
    <p:sldId id="320" r:id="rId39"/>
    <p:sldId id="321" r:id="rId40"/>
    <p:sldId id="322"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7" r:id="rId54"/>
    <p:sldId id="336" r:id="rId55"/>
    <p:sldId id="339" r:id="rId56"/>
    <p:sldId id="340" r:id="rId57"/>
  </p:sldIdLst>
  <p:sldSz cx="6858000" cy="9144000" type="screen4x3"/>
  <p:notesSz cx="6858000" cy="9144000"/>
  <p:embeddedFontLst>
    <p:embeddedFont>
      <p:font typeface="Calibri" panose="020F0502020204030204" pitchFamily="34" charset="0"/>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Roboto Light" panose="02000000000000000000" pitchFamily="2" charset="0"/>
      <p:regular r:id="rId68"/>
      <p:italic r:id="rId69"/>
    </p:embeddedFont>
    <p:embeddedFont>
      <p:font typeface="Verdana" panose="020B0604030504040204" pitchFamily="34" charset="0"/>
      <p:regular r:id="rId70"/>
      <p:bold r:id="rId71"/>
      <p:italic r:id="rId72"/>
      <p:boldItalic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192" userDrawn="1">
          <p15:clr>
            <a:srgbClr val="A4A3A4"/>
          </p15:clr>
        </p15:guide>
        <p15:guide id="3" orient="horz" pos="456" userDrawn="1">
          <p15:clr>
            <a:srgbClr val="A4A3A4"/>
          </p15:clr>
        </p15:guide>
        <p15:guide id="4" orient="horz" pos="648" userDrawn="1">
          <p15:clr>
            <a:srgbClr val="A4A3A4"/>
          </p15:clr>
        </p15:guide>
        <p15:guide id="5" orient="horz" pos="314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m Neff" initials="TN" lastIdx="7" clrIdx="6">
    <p:extLst>
      <p:ext uri="{19B8F6BF-5375-455C-9EA6-DF929625EA0E}">
        <p15:presenceInfo xmlns:p15="http://schemas.microsoft.com/office/powerpoint/2012/main" userId="S::tneff@educationalresource.com::53b940ed-a5bd-432c-b910-2dcc97861262" providerId="AD"/>
      </p:ext>
    </p:extLst>
  </p:cmAuthor>
  <p:cmAuthor id="1" name="Brian Soldo" initials="BS" lastIdx="27" clrIdx="0">
    <p:extLst>
      <p:ext uri="{19B8F6BF-5375-455C-9EA6-DF929625EA0E}">
        <p15:presenceInfo xmlns:p15="http://schemas.microsoft.com/office/powerpoint/2012/main" userId="S::bsoldo@educationalresource.com::ae09e07f-cee7-4b2a-b2d7-3cc7d5a81cf7" providerId="AD"/>
      </p:ext>
    </p:extLst>
  </p:cmAuthor>
  <p:cmAuthor id="8" name="Helene Gomes" initials="HG" lastIdx="18" clrIdx="7">
    <p:extLst>
      <p:ext uri="{19B8F6BF-5375-455C-9EA6-DF929625EA0E}">
        <p15:presenceInfo xmlns:p15="http://schemas.microsoft.com/office/powerpoint/2012/main" userId="S::hgomes@educationalresource.com::0b1cecfc-ce6c-46c9-aeee-45fabc207ec5" providerId="AD"/>
      </p:ext>
    </p:extLst>
  </p:cmAuthor>
  <p:cmAuthor id="2" name="Dana Cullen" initials="DC" lastIdx="53" clrIdx="1">
    <p:extLst>
      <p:ext uri="{19B8F6BF-5375-455C-9EA6-DF929625EA0E}">
        <p15:presenceInfo xmlns:p15="http://schemas.microsoft.com/office/powerpoint/2012/main" userId="S::dcullen@educationalresource.com::5ded6347-ee79-413e-8057-91246bc027f0" providerId="AD"/>
      </p:ext>
    </p:extLst>
  </p:cmAuthor>
  <p:cmAuthor id="3" name="Timothy Neff" initials="TN" lastIdx="12" clrIdx="2">
    <p:extLst>
      <p:ext uri="{19B8F6BF-5375-455C-9EA6-DF929625EA0E}">
        <p15:presenceInfo xmlns:p15="http://schemas.microsoft.com/office/powerpoint/2012/main" userId="9fb3803bbd643dcc" providerId="Windows Live"/>
      </p:ext>
    </p:extLst>
  </p:cmAuthor>
  <p:cmAuthor id="4" name="James'" initials="J" lastIdx="5" clrIdx="3"/>
  <p:cmAuthor id="5" name="Toni Voltolina" initials="TV" lastIdx="28" clrIdx="4">
    <p:extLst>
      <p:ext uri="{19B8F6BF-5375-455C-9EA6-DF929625EA0E}">
        <p15:presenceInfo xmlns:p15="http://schemas.microsoft.com/office/powerpoint/2012/main" userId="S::tvoltolina@educationalresource.com::e2930bf7-d7f6-434c-bb45-7cb0e36f6ee0" providerId="AD"/>
      </p:ext>
    </p:extLst>
  </p:cmAuthor>
  <p:cmAuthor id="6" name="Kathleen Labonge" initials="KL" lastIdx="36" clrIdx="5">
    <p:extLst>
      <p:ext uri="{19B8F6BF-5375-455C-9EA6-DF929625EA0E}">
        <p15:presenceInfo xmlns:p15="http://schemas.microsoft.com/office/powerpoint/2012/main" userId="65d063ae87e3ca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DD2"/>
    <a:srgbClr val="E8DCCF"/>
    <a:srgbClr val="B89366"/>
    <a:srgbClr val="612B5B"/>
    <a:srgbClr val="E6E6E6"/>
    <a:srgbClr val="00305D"/>
    <a:srgbClr val="9B25B6"/>
    <a:srgbClr val="000000"/>
    <a:srgbClr val="299DB6"/>
    <a:srgbClr val="81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4150" autoAdjust="0"/>
  </p:normalViewPr>
  <p:slideViewPr>
    <p:cSldViewPr snapToGrid="0" snapToObjects="1">
      <p:cViewPr varScale="1">
        <p:scale>
          <a:sx n="67" d="100"/>
          <a:sy n="67" d="100"/>
        </p:scale>
        <p:origin x="1248" y="84"/>
      </p:cViewPr>
      <p:guideLst>
        <p:guide orient="horz" pos="2904"/>
        <p:guide pos="192"/>
        <p:guide orient="horz" pos="456"/>
        <p:guide orient="horz" pos="648"/>
        <p:guide orient="horz" pos="3144"/>
      </p:guideLst>
    </p:cSldViewPr>
  </p:slideViewPr>
  <p:notesTextViewPr>
    <p:cViewPr>
      <p:scale>
        <a:sx n="100" d="100"/>
        <a:sy n="100" d="100"/>
      </p:scale>
      <p:origin x="0" y="0"/>
    </p:cViewPr>
  </p:notesTextViewPr>
  <p:sorterViewPr>
    <p:cViewPr>
      <p:scale>
        <a:sx n="100" d="100"/>
        <a:sy n="100" d="100"/>
      </p:scale>
      <p:origin x="0" y="-729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392A3F-9E51-8E46-AFB6-D575B82697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912860-74C3-5D49-8E36-779745B930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55A6FB-A55B-A14E-9B8E-B3ED5EBF3246}" type="datetimeFigureOut">
              <a:rPr lang="en-US" smtClean="0"/>
              <a:pPr/>
              <a:t>3/15/2021</a:t>
            </a:fld>
            <a:endParaRPr lang="en-US" dirty="0"/>
          </a:p>
        </p:txBody>
      </p:sp>
      <p:sp>
        <p:nvSpPr>
          <p:cNvPr id="4" name="Footer Placeholder 3">
            <a:extLst>
              <a:ext uri="{FF2B5EF4-FFF2-40B4-BE49-F238E27FC236}">
                <a16:creationId xmlns:a16="http://schemas.microsoft.com/office/drawing/2014/main" id="{FEF059E7-B27E-2840-BF5D-6114A09BBF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F26275-0533-C04A-B472-EB1A5C6A8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5A0-34D2-BA4A-992B-291DF2AB465B}" type="slidenum">
              <a:rPr lang="en-US" smtClean="0"/>
              <a:pPr/>
              <a:t>‹#›</a:t>
            </a:fld>
            <a:endParaRPr lang="en-US" dirty="0"/>
          </a:p>
        </p:txBody>
      </p:sp>
    </p:spTree>
    <p:extLst>
      <p:ext uri="{BB962C8B-B14F-4D97-AF65-F5344CB8AC3E}">
        <p14:creationId xmlns:p14="http://schemas.microsoft.com/office/powerpoint/2010/main" val="156121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64D21-0E69-9747-97C9-6B1A9168FF34}" type="datetimeFigureOut">
              <a:rPr lang="en-US" smtClean="0"/>
              <a:pPr/>
              <a:t>3/15/2021</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F4AC7-FE66-EB43-A006-83249DD1FC61}" type="slidenum">
              <a:rPr lang="en-US" smtClean="0"/>
              <a:pPr/>
              <a:t>‹#›</a:t>
            </a:fld>
            <a:endParaRPr lang="en-US" dirty="0"/>
          </a:p>
        </p:txBody>
      </p:sp>
      <p:sp>
        <p:nvSpPr>
          <p:cNvPr id="8" name="Notes Placeholder 7">
            <a:extLst>
              <a:ext uri="{FF2B5EF4-FFF2-40B4-BE49-F238E27FC236}">
                <a16:creationId xmlns:a16="http://schemas.microsoft.com/office/drawing/2014/main" id="{953DA118-801C-674A-B4A6-85D68203E5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Header Placeholder 8">
            <a:extLst>
              <a:ext uri="{FF2B5EF4-FFF2-40B4-BE49-F238E27FC236}">
                <a16:creationId xmlns:a16="http://schemas.microsoft.com/office/drawing/2014/main" id="{779E5F21-5885-9847-ABA8-F7592ABAD9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1503976538"/>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0</a:t>
            </a:fld>
            <a:endParaRPr lang="en-US" dirty="0"/>
          </a:p>
        </p:txBody>
      </p:sp>
    </p:spTree>
    <p:extLst>
      <p:ext uri="{BB962C8B-B14F-4D97-AF65-F5344CB8AC3E}">
        <p14:creationId xmlns:p14="http://schemas.microsoft.com/office/powerpoint/2010/main" val="135316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9</a:t>
            </a:fld>
            <a:endParaRPr lang="en-US" dirty="0"/>
          </a:p>
        </p:txBody>
      </p:sp>
    </p:spTree>
    <p:extLst>
      <p:ext uri="{BB962C8B-B14F-4D97-AF65-F5344CB8AC3E}">
        <p14:creationId xmlns:p14="http://schemas.microsoft.com/office/powerpoint/2010/main" val="280547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10</a:t>
            </a:fld>
            <a:endParaRPr lang="en-US" dirty="0"/>
          </a:p>
        </p:txBody>
      </p:sp>
    </p:spTree>
    <p:extLst>
      <p:ext uri="{BB962C8B-B14F-4D97-AF65-F5344CB8AC3E}">
        <p14:creationId xmlns:p14="http://schemas.microsoft.com/office/powerpoint/2010/main" val="206444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11</a:t>
            </a:fld>
            <a:endParaRPr lang="en-US" dirty="0"/>
          </a:p>
        </p:txBody>
      </p:sp>
    </p:spTree>
    <p:extLst>
      <p:ext uri="{BB962C8B-B14F-4D97-AF65-F5344CB8AC3E}">
        <p14:creationId xmlns:p14="http://schemas.microsoft.com/office/powerpoint/2010/main" val="309030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12</a:t>
            </a:fld>
            <a:endParaRPr lang="en-US" dirty="0"/>
          </a:p>
        </p:txBody>
      </p:sp>
    </p:spTree>
    <p:extLst>
      <p:ext uri="{BB962C8B-B14F-4D97-AF65-F5344CB8AC3E}">
        <p14:creationId xmlns:p14="http://schemas.microsoft.com/office/powerpoint/2010/main" val="301021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13</a:t>
            </a:fld>
            <a:endParaRPr lang="en-US" dirty="0"/>
          </a:p>
        </p:txBody>
      </p:sp>
    </p:spTree>
    <p:extLst>
      <p:ext uri="{BB962C8B-B14F-4D97-AF65-F5344CB8AC3E}">
        <p14:creationId xmlns:p14="http://schemas.microsoft.com/office/powerpoint/2010/main" val="150892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14</a:t>
            </a:fld>
            <a:endParaRPr lang="en-US" dirty="0"/>
          </a:p>
        </p:txBody>
      </p:sp>
    </p:spTree>
    <p:extLst>
      <p:ext uri="{BB962C8B-B14F-4D97-AF65-F5344CB8AC3E}">
        <p14:creationId xmlns:p14="http://schemas.microsoft.com/office/powerpoint/2010/main" val="3739956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15</a:t>
            </a:fld>
            <a:endParaRPr lang="en-US" dirty="0"/>
          </a:p>
        </p:txBody>
      </p:sp>
    </p:spTree>
    <p:extLst>
      <p:ext uri="{BB962C8B-B14F-4D97-AF65-F5344CB8AC3E}">
        <p14:creationId xmlns:p14="http://schemas.microsoft.com/office/powerpoint/2010/main" val="43273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16</a:t>
            </a:fld>
            <a:endParaRPr lang="en-US" dirty="0"/>
          </a:p>
        </p:txBody>
      </p:sp>
    </p:spTree>
    <p:extLst>
      <p:ext uri="{BB962C8B-B14F-4D97-AF65-F5344CB8AC3E}">
        <p14:creationId xmlns:p14="http://schemas.microsoft.com/office/powerpoint/2010/main" val="204701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17</a:t>
            </a:fld>
            <a:endParaRPr lang="en-US" dirty="0"/>
          </a:p>
        </p:txBody>
      </p:sp>
    </p:spTree>
    <p:extLst>
      <p:ext uri="{BB962C8B-B14F-4D97-AF65-F5344CB8AC3E}">
        <p14:creationId xmlns:p14="http://schemas.microsoft.com/office/powerpoint/2010/main" val="276837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18</a:t>
            </a:fld>
            <a:endParaRPr lang="en-US" dirty="0"/>
          </a:p>
        </p:txBody>
      </p:sp>
    </p:spTree>
    <p:extLst>
      <p:ext uri="{BB962C8B-B14F-4D97-AF65-F5344CB8AC3E}">
        <p14:creationId xmlns:p14="http://schemas.microsoft.com/office/powerpoint/2010/main" val="319886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a:t>
            </a:fld>
            <a:endParaRPr lang="en-US" dirty="0"/>
          </a:p>
        </p:txBody>
      </p:sp>
    </p:spTree>
    <p:extLst>
      <p:ext uri="{BB962C8B-B14F-4D97-AF65-F5344CB8AC3E}">
        <p14:creationId xmlns:p14="http://schemas.microsoft.com/office/powerpoint/2010/main" val="16541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19</a:t>
            </a:fld>
            <a:endParaRPr lang="en-US" dirty="0"/>
          </a:p>
        </p:txBody>
      </p:sp>
    </p:spTree>
    <p:extLst>
      <p:ext uri="{BB962C8B-B14F-4D97-AF65-F5344CB8AC3E}">
        <p14:creationId xmlns:p14="http://schemas.microsoft.com/office/powerpoint/2010/main" val="288414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20</a:t>
            </a:fld>
            <a:endParaRPr lang="en-US" dirty="0"/>
          </a:p>
        </p:txBody>
      </p:sp>
    </p:spTree>
    <p:extLst>
      <p:ext uri="{BB962C8B-B14F-4D97-AF65-F5344CB8AC3E}">
        <p14:creationId xmlns:p14="http://schemas.microsoft.com/office/powerpoint/2010/main" val="421808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21</a:t>
            </a:fld>
            <a:endParaRPr lang="en-US" dirty="0"/>
          </a:p>
        </p:txBody>
      </p:sp>
    </p:spTree>
    <p:extLst>
      <p:ext uri="{BB962C8B-B14F-4D97-AF65-F5344CB8AC3E}">
        <p14:creationId xmlns:p14="http://schemas.microsoft.com/office/powerpoint/2010/main" val="2547625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22</a:t>
            </a:fld>
            <a:endParaRPr lang="en-US" dirty="0"/>
          </a:p>
        </p:txBody>
      </p:sp>
    </p:spTree>
    <p:extLst>
      <p:ext uri="{BB962C8B-B14F-4D97-AF65-F5344CB8AC3E}">
        <p14:creationId xmlns:p14="http://schemas.microsoft.com/office/powerpoint/2010/main" val="98378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23</a:t>
            </a:fld>
            <a:endParaRPr lang="en-US" dirty="0"/>
          </a:p>
        </p:txBody>
      </p:sp>
    </p:spTree>
    <p:extLst>
      <p:ext uri="{BB962C8B-B14F-4D97-AF65-F5344CB8AC3E}">
        <p14:creationId xmlns:p14="http://schemas.microsoft.com/office/powerpoint/2010/main" val="177329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24</a:t>
            </a:fld>
            <a:endParaRPr lang="en-US" dirty="0"/>
          </a:p>
        </p:txBody>
      </p:sp>
    </p:spTree>
    <p:extLst>
      <p:ext uri="{BB962C8B-B14F-4D97-AF65-F5344CB8AC3E}">
        <p14:creationId xmlns:p14="http://schemas.microsoft.com/office/powerpoint/2010/main" val="323526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25</a:t>
            </a:fld>
            <a:endParaRPr lang="en-US" dirty="0"/>
          </a:p>
        </p:txBody>
      </p:sp>
    </p:spTree>
    <p:extLst>
      <p:ext uri="{BB962C8B-B14F-4D97-AF65-F5344CB8AC3E}">
        <p14:creationId xmlns:p14="http://schemas.microsoft.com/office/powerpoint/2010/main" val="1219478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26</a:t>
            </a:fld>
            <a:endParaRPr lang="en-US" dirty="0"/>
          </a:p>
        </p:txBody>
      </p:sp>
    </p:spTree>
    <p:extLst>
      <p:ext uri="{BB962C8B-B14F-4D97-AF65-F5344CB8AC3E}">
        <p14:creationId xmlns:p14="http://schemas.microsoft.com/office/powerpoint/2010/main" val="275568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27</a:t>
            </a:fld>
            <a:endParaRPr lang="en-US" dirty="0"/>
          </a:p>
        </p:txBody>
      </p:sp>
    </p:spTree>
    <p:extLst>
      <p:ext uri="{BB962C8B-B14F-4D97-AF65-F5344CB8AC3E}">
        <p14:creationId xmlns:p14="http://schemas.microsoft.com/office/powerpoint/2010/main" val="2550600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28</a:t>
            </a:fld>
            <a:endParaRPr lang="en-US" dirty="0"/>
          </a:p>
        </p:txBody>
      </p:sp>
    </p:spTree>
    <p:extLst>
      <p:ext uri="{BB962C8B-B14F-4D97-AF65-F5344CB8AC3E}">
        <p14:creationId xmlns:p14="http://schemas.microsoft.com/office/powerpoint/2010/main" val="112285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a:t>
            </a:fld>
            <a:endParaRPr lang="en-US" dirty="0"/>
          </a:p>
        </p:txBody>
      </p:sp>
    </p:spTree>
    <p:extLst>
      <p:ext uri="{BB962C8B-B14F-4D97-AF65-F5344CB8AC3E}">
        <p14:creationId xmlns:p14="http://schemas.microsoft.com/office/powerpoint/2010/main" val="4059309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29</a:t>
            </a:fld>
            <a:endParaRPr lang="en-US" dirty="0"/>
          </a:p>
        </p:txBody>
      </p:sp>
    </p:spTree>
    <p:extLst>
      <p:ext uri="{BB962C8B-B14F-4D97-AF65-F5344CB8AC3E}">
        <p14:creationId xmlns:p14="http://schemas.microsoft.com/office/powerpoint/2010/main" val="426649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30</a:t>
            </a:fld>
            <a:endParaRPr lang="en-US" dirty="0"/>
          </a:p>
        </p:txBody>
      </p:sp>
    </p:spTree>
    <p:extLst>
      <p:ext uri="{BB962C8B-B14F-4D97-AF65-F5344CB8AC3E}">
        <p14:creationId xmlns:p14="http://schemas.microsoft.com/office/powerpoint/2010/main" val="319703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31</a:t>
            </a:fld>
            <a:endParaRPr lang="en-US" dirty="0"/>
          </a:p>
        </p:txBody>
      </p:sp>
    </p:spTree>
    <p:extLst>
      <p:ext uri="{BB962C8B-B14F-4D97-AF65-F5344CB8AC3E}">
        <p14:creationId xmlns:p14="http://schemas.microsoft.com/office/powerpoint/2010/main" val="2634768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32</a:t>
            </a:fld>
            <a:endParaRPr lang="en-US" dirty="0"/>
          </a:p>
        </p:txBody>
      </p:sp>
    </p:spTree>
    <p:extLst>
      <p:ext uri="{BB962C8B-B14F-4D97-AF65-F5344CB8AC3E}">
        <p14:creationId xmlns:p14="http://schemas.microsoft.com/office/powerpoint/2010/main" val="771260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33</a:t>
            </a:fld>
            <a:endParaRPr lang="en-US" dirty="0"/>
          </a:p>
        </p:txBody>
      </p:sp>
    </p:spTree>
    <p:extLst>
      <p:ext uri="{BB962C8B-B14F-4D97-AF65-F5344CB8AC3E}">
        <p14:creationId xmlns:p14="http://schemas.microsoft.com/office/powerpoint/2010/main" val="2994217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34</a:t>
            </a:fld>
            <a:endParaRPr lang="en-US" dirty="0"/>
          </a:p>
        </p:txBody>
      </p:sp>
    </p:spTree>
    <p:extLst>
      <p:ext uri="{BB962C8B-B14F-4D97-AF65-F5344CB8AC3E}">
        <p14:creationId xmlns:p14="http://schemas.microsoft.com/office/powerpoint/2010/main" val="3972706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35</a:t>
            </a:fld>
            <a:endParaRPr lang="en-US" dirty="0"/>
          </a:p>
        </p:txBody>
      </p:sp>
    </p:spTree>
    <p:extLst>
      <p:ext uri="{BB962C8B-B14F-4D97-AF65-F5344CB8AC3E}">
        <p14:creationId xmlns:p14="http://schemas.microsoft.com/office/powerpoint/2010/main" val="3048304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36</a:t>
            </a:fld>
            <a:endParaRPr lang="en-US" dirty="0"/>
          </a:p>
        </p:txBody>
      </p:sp>
    </p:spTree>
    <p:extLst>
      <p:ext uri="{BB962C8B-B14F-4D97-AF65-F5344CB8AC3E}">
        <p14:creationId xmlns:p14="http://schemas.microsoft.com/office/powerpoint/2010/main" val="116760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37</a:t>
            </a:fld>
            <a:endParaRPr lang="en-US" dirty="0"/>
          </a:p>
        </p:txBody>
      </p:sp>
    </p:spTree>
    <p:extLst>
      <p:ext uri="{BB962C8B-B14F-4D97-AF65-F5344CB8AC3E}">
        <p14:creationId xmlns:p14="http://schemas.microsoft.com/office/powerpoint/2010/main" val="2154492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38</a:t>
            </a:fld>
            <a:endParaRPr lang="en-US" dirty="0"/>
          </a:p>
        </p:txBody>
      </p:sp>
    </p:spTree>
    <p:extLst>
      <p:ext uri="{BB962C8B-B14F-4D97-AF65-F5344CB8AC3E}">
        <p14:creationId xmlns:p14="http://schemas.microsoft.com/office/powerpoint/2010/main" val="314189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a:t>
            </a:fld>
            <a:endParaRPr lang="en-US" dirty="0"/>
          </a:p>
        </p:txBody>
      </p:sp>
    </p:spTree>
    <p:extLst>
      <p:ext uri="{BB962C8B-B14F-4D97-AF65-F5344CB8AC3E}">
        <p14:creationId xmlns:p14="http://schemas.microsoft.com/office/powerpoint/2010/main" val="1005162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39</a:t>
            </a:fld>
            <a:endParaRPr lang="en-US" dirty="0"/>
          </a:p>
        </p:txBody>
      </p:sp>
    </p:spTree>
    <p:extLst>
      <p:ext uri="{BB962C8B-B14F-4D97-AF65-F5344CB8AC3E}">
        <p14:creationId xmlns:p14="http://schemas.microsoft.com/office/powerpoint/2010/main" val="962024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40</a:t>
            </a:fld>
            <a:endParaRPr lang="en-US" dirty="0"/>
          </a:p>
        </p:txBody>
      </p:sp>
    </p:spTree>
    <p:extLst>
      <p:ext uri="{BB962C8B-B14F-4D97-AF65-F5344CB8AC3E}">
        <p14:creationId xmlns:p14="http://schemas.microsoft.com/office/powerpoint/2010/main" val="1343575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41</a:t>
            </a:fld>
            <a:endParaRPr lang="en-US" dirty="0"/>
          </a:p>
        </p:txBody>
      </p:sp>
    </p:spTree>
    <p:extLst>
      <p:ext uri="{BB962C8B-B14F-4D97-AF65-F5344CB8AC3E}">
        <p14:creationId xmlns:p14="http://schemas.microsoft.com/office/powerpoint/2010/main" val="3707991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42</a:t>
            </a:fld>
            <a:endParaRPr lang="en-US" dirty="0"/>
          </a:p>
        </p:txBody>
      </p:sp>
    </p:spTree>
    <p:extLst>
      <p:ext uri="{BB962C8B-B14F-4D97-AF65-F5344CB8AC3E}">
        <p14:creationId xmlns:p14="http://schemas.microsoft.com/office/powerpoint/2010/main" val="2973725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43</a:t>
            </a:fld>
            <a:endParaRPr lang="en-US" dirty="0"/>
          </a:p>
        </p:txBody>
      </p:sp>
    </p:spTree>
    <p:extLst>
      <p:ext uri="{BB962C8B-B14F-4D97-AF65-F5344CB8AC3E}">
        <p14:creationId xmlns:p14="http://schemas.microsoft.com/office/powerpoint/2010/main" val="551768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44</a:t>
            </a:fld>
            <a:endParaRPr lang="en-US" dirty="0"/>
          </a:p>
        </p:txBody>
      </p:sp>
    </p:spTree>
    <p:extLst>
      <p:ext uri="{BB962C8B-B14F-4D97-AF65-F5344CB8AC3E}">
        <p14:creationId xmlns:p14="http://schemas.microsoft.com/office/powerpoint/2010/main" val="187389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45</a:t>
            </a:fld>
            <a:endParaRPr lang="en-US" dirty="0"/>
          </a:p>
        </p:txBody>
      </p:sp>
    </p:spTree>
    <p:extLst>
      <p:ext uri="{BB962C8B-B14F-4D97-AF65-F5344CB8AC3E}">
        <p14:creationId xmlns:p14="http://schemas.microsoft.com/office/powerpoint/2010/main" val="3517927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46</a:t>
            </a:fld>
            <a:endParaRPr lang="en-US" dirty="0"/>
          </a:p>
        </p:txBody>
      </p:sp>
    </p:spTree>
    <p:extLst>
      <p:ext uri="{BB962C8B-B14F-4D97-AF65-F5344CB8AC3E}">
        <p14:creationId xmlns:p14="http://schemas.microsoft.com/office/powerpoint/2010/main" val="33174351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47</a:t>
            </a:fld>
            <a:endParaRPr lang="en-US" dirty="0"/>
          </a:p>
        </p:txBody>
      </p:sp>
    </p:spTree>
    <p:extLst>
      <p:ext uri="{BB962C8B-B14F-4D97-AF65-F5344CB8AC3E}">
        <p14:creationId xmlns:p14="http://schemas.microsoft.com/office/powerpoint/2010/main" val="3431175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48</a:t>
            </a:fld>
            <a:endParaRPr lang="en-US" dirty="0"/>
          </a:p>
        </p:txBody>
      </p:sp>
    </p:spTree>
    <p:extLst>
      <p:ext uri="{BB962C8B-B14F-4D97-AF65-F5344CB8AC3E}">
        <p14:creationId xmlns:p14="http://schemas.microsoft.com/office/powerpoint/2010/main" val="426473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a:t>
            </a:fld>
            <a:endParaRPr lang="en-US" dirty="0"/>
          </a:p>
        </p:txBody>
      </p:sp>
    </p:spTree>
    <p:extLst>
      <p:ext uri="{BB962C8B-B14F-4D97-AF65-F5344CB8AC3E}">
        <p14:creationId xmlns:p14="http://schemas.microsoft.com/office/powerpoint/2010/main" val="3131828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49</a:t>
            </a:fld>
            <a:endParaRPr lang="en-US" dirty="0"/>
          </a:p>
        </p:txBody>
      </p:sp>
    </p:spTree>
    <p:extLst>
      <p:ext uri="{BB962C8B-B14F-4D97-AF65-F5344CB8AC3E}">
        <p14:creationId xmlns:p14="http://schemas.microsoft.com/office/powerpoint/2010/main" val="13843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50</a:t>
            </a:fld>
            <a:endParaRPr lang="en-US" dirty="0"/>
          </a:p>
        </p:txBody>
      </p:sp>
    </p:spTree>
    <p:extLst>
      <p:ext uri="{BB962C8B-B14F-4D97-AF65-F5344CB8AC3E}">
        <p14:creationId xmlns:p14="http://schemas.microsoft.com/office/powerpoint/2010/main" val="1855056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51</a:t>
            </a:fld>
            <a:endParaRPr lang="en-US" dirty="0"/>
          </a:p>
        </p:txBody>
      </p:sp>
    </p:spTree>
    <p:extLst>
      <p:ext uri="{BB962C8B-B14F-4D97-AF65-F5344CB8AC3E}">
        <p14:creationId xmlns:p14="http://schemas.microsoft.com/office/powerpoint/2010/main" val="503665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52</a:t>
            </a:fld>
            <a:endParaRPr lang="en-US" dirty="0"/>
          </a:p>
        </p:txBody>
      </p:sp>
    </p:spTree>
    <p:extLst>
      <p:ext uri="{BB962C8B-B14F-4D97-AF65-F5344CB8AC3E}">
        <p14:creationId xmlns:p14="http://schemas.microsoft.com/office/powerpoint/2010/main" val="1136914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53</a:t>
            </a:fld>
            <a:endParaRPr lang="en-US" dirty="0"/>
          </a:p>
        </p:txBody>
      </p:sp>
    </p:spTree>
    <p:extLst>
      <p:ext uri="{BB962C8B-B14F-4D97-AF65-F5344CB8AC3E}">
        <p14:creationId xmlns:p14="http://schemas.microsoft.com/office/powerpoint/2010/main" val="969824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54</a:t>
            </a:fld>
            <a:endParaRPr lang="en-US" dirty="0"/>
          </a:p>
        </p:txBody>
      </p:sp>
    </p:spTree>
    <p:extLst>
      <p:ext uri="{BB962C8B-B14F-4D97-AF65-F5344CB8AC3E}">
        <p14:creationId xmlns:p14="http://schemas.microsoft.com/office/powerpoint/2010/main" val="3717992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55</a:t>
            </a:fld>
            <a:endParaRPr lang="en-US" dirty="0"/>
          </a:p>
        </p:txBody>
      </p:sp>
    </p:spTree>
    <p:extLst>
      <p:ext uri="{BB962C8B-B14F-4D97-AF65-F5344CB8AC3E}">
        <p14:creationId xmlns:p14="http://schemas.microsoft.com/office/powerpoint/2010/main" val="395620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5</a:t>
            </a:fld>
            <a:endParaRPr lang="en-US" dirty="0"/>
          </a:p>
        </p:txBody>
      </p:sp>
    </p:spTree>
    <p:extLst>
      <p:ext uri="{BB962C8B-B14F-4D97-AF65-F5344CB8AC3E}">
        <p14:creationId xmlns:p14="http://schemas.microsoft.com/office/powerpoint/2010/main" val="122341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6</a:t>
            </a:fld>
            <a:endParaRPr lang="en-US" dirty="0"/>
          </a:p>
        </p:txBody>
      </p:sp>
    </p:spTree>
    <p:extLst>
      <p:ext uri="{BB962C8B-B14F-4D97-AF65-F5344CB8AC3E}">
        <p14:creationId xmlns:p14="http://schemas.microsoft.com/office/powerpoint/2010/main" val="108009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7</a:t>
            </a:fld>
            <a:endParaRPr lang="en-US" dirty="0"/>
          </a:p>
        </p:txBody>
      </p:sp>
    </p:spTree>
    <p:extLst>
      <p:ext uri="{BB962C8B-B14F-4D97-AF65-F5344CB8AC3E}">
        <p14:creationId xmlns:p14="http://schemas.microsoft.com/office/powerpoint/2010/main" val="374040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F4AC7-FE66-EB43-A006-83249DD1FC61}" type="slidenum">
              <a:rPr lang="en-US" smtClean="0"/>
              <a:pPr/>
              <a:t>8</a:t>
            </a:fld>
            <a:endParaRPr lang="en-US" dirty="0"/>
          </a:p>
        </p:txBody>
      </p:sp>
    </p:spTree>
    <p:extLst>
      <p:ext uri="{BB962C8B-B14F-4D97-AF65-F5344CB8AC3E}">
        <p14:creationId xmlns:p14="http://schemas.microsoft.com/office/powerpoint/2010/main" val="3523333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3ECDF1-82AF-4647-AD5C-2F19A2CE042D}"/>
              </a:ext>
            </a:extLst>
          </p:cNvPr>
          <p:cNvSpPr/>
          <p:nvPr userDrawn="1"/>
        </p:nvSpPr>
        <p:spPr>
          <a:xfrm>
            <a:off x="5834270" y="8398564"/>
            <a:ext cx="1023725" cy="417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F85B5B-13D8-A640-BA2C-1313081763EB}"/>
              </a:ext>
            </a:extLst>
          </p:cNvPr>
          <p:cNvSpPr/>
          <p:nvPr userDrawn="1"/>
        </p:nvSpPr>
        <p:spPr>
          <a:xfrm>
            <a:off x="0" y="8756231"/>
            <a:ext cx="1094509" cy="27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oogle Shape;34;p5">
            <a:extLst>
              <a:ext uri="{FF2B5EF4-FFF2-40B4-BE49-F238E27FC236}">
                <a16:creationId xmlns:a16="http://schemas.microsoft.com/office/drawing/2014/main" id="{A9C6B84E-CAA1-C14C-ACBB-C255146866EB}"/>
              </a:ext>
            </a:extLst>
          </p:cNvPr>
          <p:cNvPicPr preferRelativeResize="0"/>
          <p:nvPr userDrawn="1"/>
        </p:nvPicPr>
        <p:blipFill rotWithShape="1">
          <a:blip r:embed="rId2"/>
          <a:srcRect l="-11" t="10174" r="37226" b="-24705"/>
          <a:stretch/>
        </p:blipFill>
        <p:spPr>
          <a:xfrm>
            <a:off x="-4540" y="0"/>
            <a:ext cx="6862540" cy="7189753"/>
          </a:xfrm>
          <a:prstGeom prst="rect">
            <a:avLst/>
          </a:prstGeom>
          <a:noFill/>
          <a:ln w="9525" cap="flat" cmpd="sng">
            <a:noFill/>
            <a:prstDash val="solid"/>
            <a:round/>
            <a:headEnd type="none" w="sm" len="sm"/>
            <a:tailEnd type="none" w="sm" len="sm"/>
          </a:ln>
        </p:spPr>
      </p:pic>
      <p:sp>
        <p:nvSpPr>
          <p:cNvPr id="3" name="Rectangle 2">
            <a:extLst>
              <a:ext uri="{FF2B5EF4-FFF2-40B4-BE49-F238E27FC236}">
                <a16:creationId xmlns:a16="http://schemas.microsoft.com/office/drawing/2014/main" id="{F44EC619-655A-3A41-A5F3-0B09316FE410}"/>
              </a:ext>
            </a:extLst>
          </p:cNvPr>
          <p:cNvSpPr/>
          <p:nvPr userDrawn="1"/>
        </p:nvSpPr>
        <p:spPr>
          <a:xfrm>
            <a:off x="-4540" y="1714997"/>
            <a:ext cx="6862540" cy="3947226"/>
          </a:xfrm>
          <a:prstGeom prst="rect">
            <a:avLst/>
          </a:prstGeom>
          <a:gradFill flip="none" rotWithShape="1">
            <a:gsLst>
              <a:gs pos="0">
                <a:schemeClr val="bg1">
                  <a:alpha val="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EF4B2F-757D-F941-86A3-F7F55D4182FC}"/>
              </a:ext>
            </a:extLst>
          </p:cNvPr>
          <p:cNvSpPr/>
          <p:nvPr userDrawn="1"/>
        </p:nvSpPr>
        <p:spPr>
          <a:xfrm>
            <a:off x="-4544" y="-48"/>
            <a:ext cx="6862539" cy="915868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B156AB09-5E6C-1648-8BEC-C7FFE06CD3D1}"/>
              </a:ext>
            </a:extLst>
          </p:cNvPr>
          <p:cNvSpPr>
            <a:spLocks noGrp="1"/>
          </p:cNvSpPr>
          <p:nvPr userDrawn="1">
            <p:ph type="ftr" sz="quarter" idx="11"/>
          </p:nvPr>
        </p:nvSpPr>
        <p:spPr>
          <a:xfrm>
            <a:off x="2460017" y="8756231"/>
            <a:ext cx="2138664" cy="279100"/>
          </a:xfrm>
          <a:prstGeom prst="rect">
            <a:avLst/>
          </a:prstGeom>
        </p:spPr>
        <p:txBody>
          <a:bodyPr/>
          <a:lstStyle>
            <a:lvl1pPr>
              <a:defRPr>
                <a:solidFill>
                  <a:schemeClr val="tx1"/>
                </a:solidFill>
              </a:defRPr>
            </a:lvl1pPr>
          </a:lstStyle>
          <a:p>
            <a:r>
              <a:rPr lang="en-US">
                <a:cs typeface="Arial" panose="020B0604020202020204" pitchFamily="34" charset="0"/>
              </a:rPr>
              <a:t>FOR INTERNAL TRAINING PURPOSES ONLY. DO NOT DETAIL. DO NOT DISTRIBUTE</a:t>
            </a:r>
            <a:endParaRPr lang="en-US" sz="1000" dirty="0">
              <a:cs typeface="Arial" panose="020B0604020202020204" pitchFamily="34" charset="0"/>
            </a:endParaRPr>
          </a:p>
        </p:txBody>
      </p:sp>
      <p:sp>
        <p:nvSpPr>
          <p:cNvPr id="6" name="Slide Number Placeholder 5">
            <a:extLst>
              <a:ext uri="{FF2B5EF4-FFF2-40B4-BE49-F238E27FC236}">
                <a16:creationId xmlns:a16="http://schemas.microsoft.com/office/drawing/2014/main" id="{DD91438A-1E5A-1046-AA51-28B164041D99}"/>
              </a:ext>
            </a:extLst>
          </p:cNvPr>
          <p:cNvSpPr>
            <a:spLocks noGrp="1"/>
          </p:cNvSpPr>
          <p:nvPr>
            <p:ph type="sldNum" sz="quarter" idx="12"/>
          </p:nvPr>
        </p:nvSpPr>
        <p:spPr/>
        <p:txBody>
          <a:bodyPr/>
          <a:lstStyle>
            <a:lvl1pPr>
              <a:defRPr>
                <a:solidFill>
                  <a:schemeClr val="tx1"/>
                </a:solidFill>
              </a:defRPr>
            </a:lvl1pPr>
          </a:lstStyle>
          <a:p>
            <a:fld id="{5E93EDC0-BDBC-5E42-9500-E507AC10FAAD}" type="slidenum">
              <a:rPr lang="en-US" smtClean="0"/>
              <a:pPr/>
              <a:t>‹#›</a:t>
            </a:fld>
            <a:endParaRPr lang="en-US" dirty="0"/>
          </a:p>
        </p:txBody>
      </p:sp>
      <p:sp>
        <p:nvSpPr>
          <p:cNvPr id="14" name="Rounded Rectangle 13">
            <a:extLst>
              <a:ext uri="{FF2B5EF4-FFF2-40B4-BE49-F238E27FC236}">
                <a16:creationId xmlns:a16="http://schemas.microsoft.com/office/drawing/2014/main" id="{4207ECFA-E9DE-E24E-BE8A-16E6DA559144}"/>
              </a:ext>
            </a:extLst>
          </p:cNvPr>
          <p:cNvSpPr/>
          <p:nvPr userDrawn="1"/>
        </p:nvSpPr>
        <p:spPr>
          <a:xfrm>
            <a:off x="-4540" y="8569325"/>
            <a:ext cx="6862540" cy="79376"/>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4" name="Text Placeholder 33">
            <a:extLst>
              <a:ext uri="{FF2B5EF4-FFF2-40B4-BE49-F238E27FC236}">
                <a16:creationId xmlns:a16="http://schemas.microsoft.com/office/drawing/2014/main" id="{B4315E57-CA30-1446-A8B3-0F7456E5CCD4}"/>
              </a:ext>
            </a:extLst>
          </p:cNvPr>
          <p:cNvSpPr>
            <a:spLocks noGrp="1"/>
          </p:cNvSpPr>
          <p:nvPr userDrawn="1">
            <p:ph type="body" sz="quarter" idx="10"/>
          </p:nvPr>
        </p:nvSpPr>
        <p:spPr>
          <a:xfrm>
            <a:off x="544297" y="5953263"/>
            <a:ext cx="4385055" cy="1201875"/>
          </a:xfrm>
          <a:prstGeom prst="rect">
            <a:avLst/>
          </a:prstGeom>
        </p:spPr>
        <p:txBody>
          <a:bodyPr/>
          <a:lstStyle>
            <a:lvl1pPr algn="l">
              <a:defRPr sz="3600">
                <a:solidFill>
                  <a:schemeClr val="tx2"/>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p:txBody>
      </p:sp>
      <p:pic>
        <p:nvPicPr>
          <p:cNvPr id="8" name="Graphic 7">
            <a:extLst>
              <a:ext uri="{FF2B5EF4-FFF2-40B4-BE49-F238E27FC236}">
                <a16:creationId xmlns:a16="http://schemas.microsoft.com/office/drawing/2014/main" id="{881DACA9-B035-5E44-9EBC-50D2DC362E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7254" y="5009187"/>
            <a:ext cx="1912763" cy="361995"/>
          </a:xfrm>
          <a:prstGeom prst="rect">
            <a:avLst/>
          </a:prstGeom>
        </p:spPr>
      </p:pic>
      <p:sp>
        <p:nvSpPr>
          <p:cNvPr id="4" name="Rectangle 3">
            <a:extLst>
              <a:ext uri="{FF2B5EF4-FFF2-40B4-BE49-F238E27FC236}">
                <a16:creationId xmlns:a16="http://schemas.microsoft.com/office/drawing/2014/main" id="{620B5EDA-E92D-434E-8EA4-306D1979A873}"/>
              </a:ext>
            </a:extLst>
          </p:cNvPr>
          <p:cNvSpPr/>
          <p:nvPr userDrawn="1"/>
        </p:nvSpPr>
        <p:spPr>
          <a:xfrm>
            <a:off x="547254" y="7307638"/>
            <a:ext cx="56110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548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p-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C919-488D-3E41-8014-E7682BE9D67F}"/>
              </a:ext>
            </a:extLst>
          </p:cNvPr>
          <p:cNvSpPr>
            <a:spLocks noGrp="1"/>
          </p:cNvSpPr>
          <p:nvPr>
            <p:ph type="title"/>
          </p:nvPr>
        </p:nvSpPr>
        <p:spPr>
          <a:xfrm>
            <a:off x="211543" y="60143"/>
            <a:ext cx="5154972" cy="468950"/>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1B89154C-A2E8-C743-8710-7B768DC88FF4}"/>
              </a:ext>
            </a:extLst>
          </p:cNvPr>
          <p:cNvSpPr>
            <a:spLocks noGrp="1"/>
          </p:cNvSpPr>
          <p:nvPr>
            <p:ph type="sldNum" sz="quarter" idx="11"/>
          </p:nvPr>
        </p:nvSpPr>
        <p:spPr/>
        <p:txBody>
          <a:bodyPr/>
          <a:lstStyle/>
          <a:p>
            <a:fld id="{5E93EDC0-BDBC-5E42-9500-E507AC10FAAD}" type="slidenum">
              <a:rPr lang="en-US" smtClean="0"/>
              <a:pPr/>
              <a:t>‹#›</a:t>
            </a:fld>
            <a:endParaRPr lang="en-US" dirty="0"/>
          </a:p>
        </p:txBody>
      </p:sp>
      <p:sp>
        <p:nvSpPr>
          <p:cNvPr id="5" name="Rectangle 4">
            <a:extLst>
              <a:ext uri="{FF2B5EF4-FFF2-40B4-BE49-F238E27FC236}">
                <a16:creationId xmlns:a16="http://schemas.microsoft.com/office/drawing/2014/main" id="{888B3F65-3EB5-9D41-AB07-152B0746A00D}"/>
              </a:ext>
            </a:extLst>
          </p:cNvPr>
          <p:cNvSpPr/>
          <p:nvPr userDrawn="1"/>
        </p:nvSpPr>
        <p:spPr>
          <a:xfrm>
            <a:off x="0" y="103942"/>
            <a:ext cx="6861427" cy="904005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E27708C-6D2B-844E-B135-58905B1CC908}"/>
              </a:ext>
            </a:extLst>
          </p:cNvPr>
          <p:cNvSpPr/>
          <p:nvPr userDrawn="1"/>
        </p:nvSpPr>
        <p:spPr>
          <a:xfrm>
            <a:off x="225286" y="1033670"/>
            <a:ext cx="6427305" cy="7209181"/>
          </a:xfrm>
          <a:prstGeom prst="roundRect">
            <a:avLst>
              <a:gd name="adj" fmla="val 0"/>
            </a:avLst>
          </a:prstGeom>
          <a:solidFill>
            <a:schemeClr val="tx2"/>
          </a:solidFill>
          <a:ln>
            <a:noFill/>
          </a:ln>
          <a:effectLst>
            <a:outerShdw blurRad="1016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ross 6">
            <a:extLst>
              <a:ext uri="{FF2B5EF4-FFF2-40B4-BE49-F238E27FC236}">
                <a16:creationId xmlns:a16="http://schemas.microsoft.com/office/drawing/2014/main" id="{1E58429D-37B4-9D4A-A927-405D04F30C07}"/>
              </a:ext>
            </a:extLst>
          </p:cNvPr>
          <p:cNvSpPr/>
          <p:nvPr userDrawn="1"/>
        </p:nvSpPr>
        <p:spPr>
          <a:xfrm rot="18900000" flipV="1">
            <a:off x="6244493" y="1151590"/>
            <a:ext cx="298384" cy="298384"/>
          </a:xfrm>
          <a:prstGeom prst="plus">
            <a:avLst>
              <a:gd name="adj" fmla="val 450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84BEEB04-EE1F-6045-B784-7C9F0B21EF6E}"/>
              </a:ext>
            </a:extLst>
          </p:cNvPr>
          <p:cNvSpPr>
            <a:spLocks noGrp="1"/>
          </p:cNvSpPr>
          <p:nvPr>
            <p:ph idx="1"/>
          </p:nvPr>
        </p:nvSpPr>
        <p:spPr>
          <a:xfrm>
            <a:off x="480194" y="2025152"/>
            <a:ext cx="5915025" cy="5588813"/>
          </a:xfrm>
          <a:prstGeom prst="rect">
            <a:avLst/>
          </a:prstGeo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D477F2A7-D1EF-9047-9D2C-1488BA8C52FE}"/>
              </a:ext>
            </a:extLst>
          </p:cNvPr>
          <p:cNvSpPr>
            <a:spLocks noGrp="1"/>
          </p:cNvSpPr>
          <p:nvPr>
            <p:ph type="body" sz="quarter" idx="12"/>
          </p:nvPr>
        </p:nvSpPr>
        <p:spPr>
          <a:xfrm>
            <a:off x="480194" y="1334163"/>
            <a:ext cx="5497092" cy="457200"/>
          </a:xfrm>
        </p:spPr>
        <p:txBody>
          <a:bodyPr/>
          <a:lstStyle>
            <a:lvl1pPr>
              <a:defRPr sz="1800">
                <a:solidFill>
                  <a:schemeClr val="bg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0" name="Footer Placeholder 2">
            <a:extLst>
              <a:ext uri="{FF2B5EF4-FFF2-40B4-BE49-F238E27FC236}">
                <a16:creationId xmlns:a16="http://schemas.microsoft.com/office/drawing/2014/main" id="{275B0F31-61AE-440C-AA9B-9BBA2CB49B2D}"/>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107389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rect Pop-u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69968-D337-3B4D-8C46-26E4FB335AC2}"/>
              </a:ext>
            </a:extLst>
          </p:cNvPr>
          <p:cNvSpPr>
            <a:spLocks noGrp="1"/>
          </p:cNvSpPr>
          <p:nvPr>
            <p:ph type="sldNum" sz="quarter" idx="15"/>
          </p:nvPr>
        </p:nvSpPr>
        <p:spPr>
          <a:xfrm>
            <a:off x="6200917" y="8724451"/>
            <a:ext cx="521312" cy="359406"/>
          </a:xfrm>
        </p:spPr>
        <p:txBody>
          <a:bodyPr/>
          <a:lstStyle/>
          <a:p>
            <a:fld id="{5E93EDC0-BDBC-5E42-9500-E507AC10FAAD}" type="slidenum">
              <a:rPr lang="en-US" smtClean="0"/>
              <a:pPr/>
              <a:t>‹#›</a:t>
            </a:fld>
            <a:endParaRPr lang="en-US" dirty="0"/>
          </a:p>
        </p:txBody>
      </p:sp>
      <p:sp>
        <p:nvSpPr>
          <p:cNvPr id="5" name="Footer Placeholder 4">
            <a:extLst>
              <a:ext uri="{FF2B5EF4-FFF2-40B4-BE49-F238E27FC236}">
                <a16:creationId xmlns:a16="http://schemas.microsoft.com/office/drawing/2014/main" id="{F86B9866-3696-7C46-AC8D-EABD72B08F72}"/>
              </a:ext>
            </a:extLst>
          </p:cNvPr>
          <p:cNvSpPr>
            <a:spLocks noGrp="1"/>
          </p:cNvSpPr>
          <p:nvPr>
            <p:ph type="ftr" sz="quarter" idx="16"/>
          </p:nvPr>
        </p:nvSpPr>
        <p:spPr>
          <a:xfrm>
            <a:off x="1177532" y="8724450"/>
            <a:ext cx="4891364" cy="327625"/>
          </a:xfrm>
          <a:prstGeom prst="rect">
            <a:avLst/>
          </a:prstGeom>
        </p:spPr>
        <p:txBody>
          <a:bodyPr/>
          <a:lstStyle>
            <a:lvl1pPr>
              <a:defRPr sz="900"/>
            </a:lvl1pPr>
          </a:lstStyle>
          <a:p>
            <a:r>
              <a:rPr lang="en-US"/>
              <a:t>FOR INTERNAL TRAINING PURPOSES ONLY. DO NOT DETAIL. DO NOT DISTRIBUTE</a:t>
            </a:r>
            <a:endParaRPr lang="en-US" dirty="0"/>
          </a:p>
        </p:txBody>
      </p:sp>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Knowledge Check</a:t>
            </a:r>
          </a:p>
        </p:txBody>
      </p:sp>
      <p:sp>
        <p:nvSpPr>
          <p:cNvPr id="17" name="Rectangle 16">
            <a:extLst>
              <a:ext uri="{FF2B5EF4-FFF2-40B4-BE49-F238E27FC236}">
                <a16:creationId xmlns:a16="http://schemas.microsoft.com/office/drawing/2014/main" id="{22B628CC-14EF-F045-A9E8-0DE7AB96F67F}"/>
              </a:ext>
            </a:extLst>
          </p:cNvPr>
          <p:cNvSpPr/>
          <p:nvPr userDrawn="1"/>
        </p:nvSpPr>
        <p:spPr>
          <a:xfrm>
            <a:off x="154163" y="-1485010"/>
            <a:ext cx="6861427" cy="919066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oogle Shape;27;p4">
            <a:extLst>
              <a:ext uri="{FF2B5EF4-FFF2-40B4-BE49-F238E27FC236}">
                <a16:creationId xmlns:a16="http://schemas.microsoft.com/office/drawing/2014/main" id="{3551102B-30D6-0C42-9C68-B81E800D32BA}"/>
              </a:ext>
            </a:extLst>
          </p:cNvPr>
          <p:cNvPicPr preferRelativeResize="0"/>
          <p:nvPr userDrawn="1"/>
        </p:nvPicPr>
        <p:blipFill rotWithShape="1">
          <a:blip r:embed="rId2">
            <a:alphaModFix/>
          </a:blip>
          <a:srcRect l="9755" t="5909" r="24627" b="23626"/>
          <a:stretch/>
        </p:blipFill>
        <p:spPr>
          <a:xfrm>
            <a:off x="146923" y="1109875"/>
            <a:ext cx="6538395" cy="5308679"/>
          </a:xfrm>
          <a:prstGeom prst="rect">
            <a:avLst/>
          </a:prstGeom>
          <a:noFill/>
          <a:ln w="9525" cap="flat" cmpd="sng">
            <a:solidFill>
              <a:schemeClr val="dk2"/>
            </a:solidFill>
            <a:prstDash val="solid"/>
            <a:round/>
            <a:headEnd type="none" w="sm" len="sm"/>
            <a:tailEnd type="none" w="sm" len="sm"/>
          </a:ln>
        </p:spPr>
      </p:pic>
      <p:sp>
        <p:nvSpPr>
          <p:cNvPr id="19" name="TextBox 18">
            <a:extLst>
              <a:ext uri="{FF2B5EF4-FFF2-40B4-BE49-F238E27FC236}">
                <a16:creationId xmlns:a16="http://schemas.microsoft.com/office/drawing/2014/main" id="{25766016-DE7E-4947-85F4-89369691AD2E}"/>
              </a:ext>
            </a:extLst>
          </p:cNvPr>
          <p:cNvSpPr txBox="1"/>
          <p:nvPr userDrawn="1"/>
        </p:nvSpPr>
        <p:spPr>
          <a:xfrm>
            <a:off x="1486209" y="2787159"/>
            <a:ext cx="3859823" cy="646331"/>
          </a:xfrm>
          <a:prstGeom prst="rect">
            <a:avLst/>
          </a:prstGeom>
          <a:noFill/>
        </p:spPr>
        <p:txBody>
          <a:bodyPr wrap="square" rtlCol="0">
            <a:spAutoFit/>
          </a:bodyPr>
          <a:lstStyle/>
          <a:p>
            <a:pPr lvl="0" algn="ctr"/>
            <a:r>
              <a:rPr lang="en-US" sz="3500" dirty="0">
                <a:solidFill>
                  <a:schemeClr val="bg1"/>
                </a:solidFill>
                <a:latin typeface="Roboto" panose="02000000000000000000" pitchFamily="2" charset="0"/>
                <a:ea typeface="Roboto" panose="02000000000000000000" pitchFamily="2" charset="0"/>
                <a:cs typeface="Roboto" panose="02000000000000000000" pitchFamily="2" charset="0"/>
              </a:rPr>
              <a:t>THAT IS</a:t>
            </a:r>
          </a:p>
        </p:txBody>
      </p:sp>
      <p:sp>
        <p:nvSpPr>
          <p:cNvPr id="20" name="TextBox 19">
            <a:extLst>
              <a:ext uri="{FF2B5EF4-FFF2-40B4-BE49-F238E27FC236}">
                <a16:creationId xmlns:a16="http://schemas.microsoft.com/office/drawing/2014/main" id="{766ED8D7-485D-7742-B167-8C3F3FE27B94}"/>
              </a:ext>
            </a:extLst>
          </p:cNvPr>
          <p:cNvSpPr txBox="1"/>
          <p:nvPr userDrawn="1"/>
        </p:nvSpPr>
        <p:spPr>
          <a:xfrm>
            <a:off x="1320254" y="3406923"/>
            <a:ext cx="4163157" cy="630942"/>
          </a:xfrm>
          <a:prstGeom prst="rect">
            <a:avLst/>
          </a:prstGeom>
          <a:noFill/>
        </p:spPr>
        <p:txBody>
          <a:bodyPr wrap="square" rtlCol="0">
            <a:spAutoFit/>
          </a:bodyPr>
          <a:lstStyle/>
          <a:p>
            <a:pPr lvl="0" algn="ctr"/>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CORRECT!</a:t>
            </a:r>
          </a:p>
        </p:txBody>
      </p:sp>
      <p:grpSp>
        <p:nvGrpSpPr>
          <p:cNvPr id="21" name="Group 20">
            <a:extLst>
              <a:ext uri="{FF2B5EF4-FFF2-40B4-BE49-F238E27FC236}">
                <a16:creationId xmlns:a16="http://schemas.microsoft.com/office/drawing/2014/main" id="{2E663E4D-FE04-D844-A1DD-2FE0D9871702}"/>
              </a:ext>
            </a:extLst>
          </p:cNvPr>
          <p:cNvGrpSpPr/>
          <p:nvPr userDrawn="1"/>
        </p:nvGrpSpPr>
        <p:grpSpPr>
          <a:xfrm>
            <a:off x="2647088" y="4898398"/>
            <a:ext cx="1509486" cy="449943"/>
            <a:chOff x="2659967" y="4898398"/>
            <a:chExt cx="1509486" cy="449943"/>
          </a:xfrm>
        </p:grpSpPr>
        <p:sp>
          <p:nvSpPr>
            <p:cNvPr id="22" name="Rounded Rectangle 21">
              <a:extLst>
                <a:ext uri="{FF2B5EF4-FFF2-40B4-BE49-F238E27FC236}">
                  <a16:creationId xmlns:a16="http://schemas.microsoft.com/office/drawing/2014/main" id="{D7223E5E-3110-714B-87E8-2F249DB764ED}"/>
                </a:ext>
              </a:extLst>
            </p:cNvPr>
            <p:cNvSpPr/>
            <p:nvPr userDrawn="1"/>
          </p:nvSpPr>
          <p:spPr>
            <a:xfrm>
              <a:off x="2659967" y="4898398"/>
              <a:ext cx="1509486" cy="449943"/>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hlinkClick r:id="rId3" action="ppaction://hlinksldjump"/>
              <a:extLst>
                <a:ext uri="{FF2B5EF4-FFF2-40B4-BE49-F238E27FC236}">
                  <a16:creationId xmlns:a16="http://schemas.microsoft.com/office/drawing/2014/main" id="{A3008026-8920-924F-889B-DA8E134E7D4F}"/>
                </a:ext>
              </a:extLst>
            </p:cNvPr>
            <p:cNvSpPr txBox="1"/>
            <p:nvPr userDrawn="1"/>
          </p:nvSpPr>
          <p:spPr>
            <a:xfrm>
              <a:off x="2930065" y="4912237"/>
              <a:ext cx="969291" cy="387798"/>
            </a:xfrm>
            <a:prstGeom prst="rect">
              <a:avLst/>
            </a:prstGeom>
            <a:noFill/>
          </p:spPr>
          <p:txBody>
            <a:bodyPr wrap="square" lIns="9144" tIns="9144" rIns="9144" bIns="9144" rtlCol="0">
              <a:spAutoFit/>
            </a:bodyPr>
            <a:lstStyle/>
            <a:p>
              <a:pPr algn="ctr"/>
              <a:r>
                <a:rPr lang="en-US" sz="2400" b="0" dirty="0">
                  <a:solidFill>
                    <a:schemeClr val="accent3"/>
                  </a:solidFill>
                  <a:latin typeface="Roboto" panose="02000000000000000000" pitchFamily="2" charset="0"/>
                  <a:ea typeface="Roboto" panose="02000000000000000000" pitchFamily="2" charset="0"/>
                  <a:cs typeface="Roboto" panose="02000000000000000000" pitchFamily="2" charset="0"/>
                </a:rPr>
                <a:t>close</a:t>
              </a:r>
            </a:p>
          </p:txBody>
        </p:sp>
      </p:grpSp>
    </p:spTree>
    <p:extLst>
      <p:ext uri="{BB962C8B-B14F-4D97-AF65-F5344CB8AC3E}">
        <p14:creationId xmlns:p14="http://schemas.microsoft.com/office/powerpoint/2010/main" val="137150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correct Pop-u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69968-D337-3B4D-8C46-26E4FB335AC2}"/>
              </a:ext>
            </a:extLst>
          </p:cNvPr>
          <p:cNvSpPr>
            <a:spLocks noGrp="1"/>
          </p:cNvSpPr>
          <p:nvPr>
            <p:ph type="sldNum" sz="quarter" idx="15"/>
          </p:nvPr>
        </p:nvSpPr>
        <p:spPr/>
        <p:txBody>
          <a:bodyPr/>
          <a:lstStyle/>
          <a:p>
            <a:fld id="{5E93EDC0-BDBC-5E42-9500-E507AC10FAAD}" type="slidenum">
              <a:rPr lang="en-US" smtClean="0"/>
              <a:pPr/>
              <a:t>‹#›</a:t>
            </a:fld>
            <a:endParaRPr lang="en-US" dirty="0"/>
          </a:p>
        </p:txBody>
      </p:sp>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accent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Knowledge Check</a:t>
            </a:r>
          </a:p>
        </p:txBody>
      </p:sp>
      <p:sp>
        <p:nvSpPr>
          <p:cNvPr id="17" name="Rectangle 16">
            <a:extLst>
              <a:ext uri="{FF2B5EF4-FFF2-40B4-BE49-F238E27FC236}">
                <a16:creationId xmlns:a16="http://schemas.microsoft.com/office/drawing/2014/main" id="{22B628CC-14EF-F045-A9E8-0DE7AB96F67F}"/>
              </a:ext>
            </a:extLst>
          </p:cNvPr>
          <p:cNvSpPr/>
          <p:nvPr userDrawn="1"/>
        </p:nvSpPr>
        <p:spPr>
          <a:xfrm>
            <a:off x="-7457" y="-46668"/>
            <a:ext cx="6861427" cy="9190668"/>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oogle Shape;27;p4">
            <a:extLst>
              <a:ext uri="{FF2B5EF4-FFF2-40B4-BE49-F238E27FC236}">
                <a16:creationId xmlns:a16="http://schemas.microsoft.com/office/drawing/2014/main" id="{3551102B-30D6-0C42-9C68-B81E800D32BA}"/>
              </a:ext>
            </a:extLst>
          </p:cNvPr>
          <p:cNvPicPr preferRelativeResize="0"/>
          <p:nvPr userDrawn="1"/>
        </p:nvPicPr>
        <p:blipFill rotWithShape="1">
          <a:blip r:embed="rId2">
            <a:alphaModFix/>
          </a:blip>
          <a:srcRect l="9755" t="5909" r="24627" b="23626"/>
          <a:stretch/>
        </p:blipFill>
        <p:spPr>
          <a:xfrm>
            <a:off x="146923" y="1109875"/>
            <a:ext cx="6538395" cy="5308679"/>
          </a:xfrm>
          <a:prstGeom prst="rect">
            <a:avLst/>
          </a:prstGeom>
          <a:noFill/>
          <a:ln w="9525" cap="flat" cmpd="sng">
            <a:solidFill>
              <a:schemeClr val="dk2"/>
            </a:solidFill>
            <a:prstDash val="solid"/>
            <a:round/>
            <a:headEnd type="none" w="sm" len="sm"/>
            <a:tailEnd type="none" w="sm" len="sm"/>
          </a:ln>
        </p:spPr>
      </p:pic>
      <p:sp>
        <p:nvSpPr>
          <p:cNvPr id="14" name="TextBox 13">
            <a:extLst>
              <a:ext uri="{FF2B5EF4-FFF2-40B4-BE49-F238E27FC236}">
                <a16:creationId xmlns:a16="http://schemas.microsoft.com/office/drawing/2014/main" id="{45169ECE-3DAA-1F47-932F-CD4162114B56}"/>
              </a:ext>
            </a:extLst>
          </p:cNvPr>
          <p:cNvSpPr txBox="1"/>
          <p:nvPr userDrawn="1"/>
        </p:nvSpPr>
        <p:spPr>
          <a:xfrm>
            <a:off x="1341679" y="2541622"/>
            <a:ext cx="4163157" cy="523220"/>
          </a:xfrm>
          <a:prstGeom prst="rect">
            <a:avLst/>
          </a:prstGeom>
          <a:noFill/>
        </p:spPr>
        <p:txBody>
          <a:bodyPr wrap="square" rtlCol="0">
            <a:spAutoFit/>
          </a:bodyPr>
          <a:lstStyle/>
          <a:p>
            <a:pPr lvl="0" algn="ct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INCORRECT!</a:t>
            </a:r>
          </a:p>
        </p:txBody>
      </p:sp>
      <p:sp>
        <p:nvSpPr>
          <p:cNvPr id="16" name="Content Placeholder 2">
            <a:extLst>
              <a:ext uri="{FF2B5EF4-FFF2-40B4-BE49-F238E27FC236}">
                <a16:creationId xmlns:a16="http://schemas.microsoft.com/office/drawing/2014/main" id="{E095BA9B-48C8-E04B-926B-4FF5CB1281A5}"/>
              </a:ext>
            </a:extLst>
          </p:cNvPr>
          <p:cNvSpPr>
            <a:spLocks noGrp="1"/>
          </p:cNvSpPr>
          <p:nvPr>
            <p:ph idx="19"/>
          </p:nvPr>
        </p:nvSpPr>
        <p:spPr>
          <a:xfrm>
            <a:off x="846035" y="3321429"/>
            <a:ext cx="5127476" cy="1237430"/>
          </a:xfrm>
          <a:prstGeom prst="rect">
            <a:avLst/>
          </a:prstGeom>
        </p:spPr>
        <p:txBody>
          <a:bodyPr/>
          <a:lstStyle>
            <a:lvl1pPr algn="ct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grpSp>
        <p:nvGrpSpPr>
          <p:cNvPr id="24" name="Group 23">
            <a:extLst>
              <a:ext uri="{FF2B5EF4-FFF2-40B4-BE49-F238E27FC236}">
                <a16:creationId xmlns:a16="http://schemas.microsoft.com/office/drawing/2014/main" id="{0D2C70FB-3C79-974B-A232-74F94C44F39B}"/>
              </a:ext>
            </a:extLst>
          </p:cNvPr>
          <p:cNvGrpSpPr/>
          <p:nvPr userDrawn="1"/>
        </p:nvGrpSpPr>
        <p:grpSpPr>
          <a:xfrm>
            <a:off x="2659967" y="5256902"/>
            <a:ext cx="1509486" cy="449943"/>
            <a:chOff x="2659967" y="4898398"/>
            <a:chExt cx="1509486" cy="449943"/>
          </a:xfrm>
        </p:grpSpPr>
        <p:sp>
          <p:nvSpPr>
            <p:cNvPr id="25" name="Rounded Rectangle 24">
              <a:extLst>
                <a:ext uri="{FF2B5EF4-FFF2-40B4-BE49-F238E27FC236}">
                  <a16:creationId xmlns:a16="http://schemas.microsoft.com/office/drawing/2014/main" id="{4C225FAA-FC3F-544B-B385-77E356976254}"/>
                </a:ext>
              </a:extLst>
            </p:cNvPr>
            <p:cNvSpPr/>
            <p:nvPr userDrawn="1"/>
          </p:nvSpPr>
          <p:spPr>
            <a:xfrm>
              <a:off x="2659967" y="4898398"/>
              <a:ext cx="1509486" cy="449943"/>
            </a:xfrm>
            <a:prstGeom prst="roundRect">
              <a:avLst>
                <a:gd name="adj" fmla="val 5000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3" action="ppaction://hlinksldjump"/>
              <a:extLst>
                <a:ext uri="{FF2B5EF4-FFF2-40B4-BE49-F238E27FC236}">
                  <a16:creationId xmlns:a16="http://schemas.microsoft.com/office/drawing/2014/main" id="{DE4BC212-9F34-2743-B5EF-58FDC0779ECB}"/>
                </a:ext>
              </a:extLst>
            </p:cNvPr>
            <p:cNvSpPr txBox="1"/>
            <p:nvPr userDrawn="1"/>
          </p:nvSpPr>
          <p:spPr>
            <a:xfrm>
              <a:off x="2930065" y="4912237"/>
              <a:ext cx="969291" cy="387798"/>
            </a:xfrm>
            <a:prstGeom prst="rect">
              <a:avLst/>
            </a:prstGeom>
            <a:noFill/>
          </p:spPr>
          <p:txBody>
            <a:bodyPr wrap="square" lIns="9144" tIns="9144" rIns="9144" bIns="9144" rtlCol="0">
              <a:spAutoFit/>
            </a:bodyPr>
            <a:lstStyle/>
            <a:p>
              <a:pPr algn="ctr"/>
              <a:r>
                <a:rPr lang="en-US" sz="2400" b="0" dirty="0">
                  <a:solidFill>
                    <a:schemeClr val="accent3"/>
                  </a:solidFill>
                  <a:latin typeface="Roboto" panose="02000000000000000000" pitchFamily="2" charset="0"/>
                  <a:ea typeface="Roboto" panose="02000000000000000000" pitchFamily="2" charset="0"/>
                  <a:cs typeface="Roboto" panose="02000000000000000000" pitchFamily="2" charset="0"/>
                </a:rPr>
                <a:t>close</a:t>
              </a:r>
            </a:p>
          </p:txBody>
        </p:sp>
      </p:grpSp>
      <p:sp>
        <p:nvSpPr>
          <p:cNvPr id="27" name="TextBox 26">
            <a:extLst>
              <a:ext uri="{FF2B5EF4-FFF2-40B4-BE49-F238E27FC236}">
                <a16:creationId xmlns:a16="http://schemas.microsoft.com/office/drawing/2014/main" id="{A996857C-2660-B341-8BF6-478B7C90BFD4}"/>
              </a:ext>
            </a:extLst>
          </p:cNvPr>
          <p:cNvSpPr txBox="1"/>
          <p:nvPr userDrawn="1"/>
        </p:nvSpPr>
        <p:spPr>
          <a:xfrm>
            <a:off x="1499088" y="1921858"/>
            <a:ext cx="3859823" cy="584775"/>
          </a:xfrm>
          <a:prstGeom prst="rect">
            <a:avLst/>
          </a:prstGeom>
          <a:noFill/>
        </p:spPr>
        <p:txBody>
          <a:bodyPr wrap="square" rtlCol="0">
            <a:spAutoFit/>
          </a:bodyPr>
          <a:lstStyle/>
          <a:p>
            <a:pPr lvl="0" algn="ct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THAT IS</a:t>
            </a:r>
          </a:p>
        </p:txBody>
      </p:sp>
      <p:sp>
        <p:nvSpPr>
          <p:cNvPr id="19" name="Footer Placeholder 2">
            <a:extLst>
              <a:ext uri="{FF2B5EF4-FFF2-40B4-BE49-F238E27FC236}">
                <a16:creationId xmlns:a16="http://schemas.microsoft.com/office/drawing/2014/main" id="{804504D0-5A17-4881-9439-DF6B9B0CE384}"/>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36959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B69968-D337-3B4D-8C46-26E4FB335AC2}"/>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b="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Table of Contents</a:t>
            </a:r>
          </a:p>
        </p:txBody>
      </p:sp>
      <p:sp>
        <p:nvSpPr>
          <p:cNvPr id="8" name="Footer Placeholder 2">
            <a:extLst>
              <a:ext uri="{FF2B5EF4-FFF2-40B4-BE49-F238E27FC236}">
                <a16:creationId xmlns:a16="http://schemas.microsoft.com/office/drawing/2014/main" id="{D59A615E-303D-4D09-805C-E2763958B66C}"/>
              </a:ext>
            </a:extLst>
          </p:cNvPr>
          <p:cNvSpPr>
            <a:spLocks noGrp="1"/>
          </p:cNvSpPr>
          <p:nvPr>
            <p:ph type="ftr" sz="quarter" idx="16"/>
          </p:nvPr>
        </p:nvSpPr>
        <p:spPr>
          <a:xfrm>
            <a:off x="1177532" y="8745680"/>
            <a:ext cx="4891364" cy="327625"/>
          </a:xfrm>
          <a:prstGeom prst="rect">
            <a:avLst/>
          </a:prstGeo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167322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1: Titl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b="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Chapter 1: Title</a:t>
            </a:r>
          </a:p>
        </p:txBody>
      </p:sp>
      <p:sp>
        <p:nvSpPr>
          <p:cNvPr id="8" name="Slide Number Placeholder 3">
            <a:extLst>
              <a:ext uri="{FF2B5EF4-FFF2-40B4-BE49-F238E27FC236}">
                <a16:creationId xmlns:a16="http://schemas.microsoft.com/office/drawing/2014/main" id="{82CF54FE-6471-4B7F-9BC8-0F4B16DDC428}"/>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6861ACE2-39DF-4CD9-BA29-381BCCB53A6E}"/>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46644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596136"/>
            <a:ext cx="6508219" cy="78080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a:extLst>
              <a:ext uri="{FF2B5EF4-FFF2-40B4-BE49-F238E27FC236}">
                <a16:creationId xmlns:a16="http://schemas.microsoft.com/office/drawing/2014/main" id="{E39ADCCA-A641-42F1-96AE-673442460229}"/>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8" name="Footer Placeholder 2">
            <a:extLst>
              <a:ext uri="{FF2B5EF4-FFF2-40B4-BE49-F238E27FC236}">
                <a16:creationId xmlns:a16="http://schemas.microsoft.com/office/drawing/2014/main" id="{D01EAEDB-23DE-491E-B4DC-62D0C42901E7}"/>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44338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hapter 1: Title_two column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1" y="596136"/>
            <a:ext cx="3134980" cy="7808032"/>
          </a:xfrm>
          <a:prstGeom prst="rect">
            <a:avLst/>
          </a:prstGeom>
        </p:spPr>
        <p:txBody>
          <a:bodyPr vert="horz" lIns="91440" tIns="45720" rIns="91440" bIns="45720" rtlCol="0">
            <a:noAutofit/>
          </a:bodyPr>
          <a:lstStyle>
            <a:lvl1pPr>
              <a:defRPr>
                <a:latin typeface="Roboto Light" panose="02000000000000000000" pitchFamily="2" charset="0"/>
                <a:ea typeface="Roboto Light" panose="02000000000000000000" pitchFamily="2" charset="0"/>
                <a:cs typeface="Roboto Light" panose="02000000000000000000" pitchFamily="2" charset="0"/>
              </a:defRPr>
            </a:lvl1pPr>
            <a:lvl2pPr>
              <a:defRPr>
                <a:latin typeface="Roboto Light" panose="02000000000000000000" pitchFamily="2" charset="0"/>
                <a:ea typeface="Roboto Light" panose="02000000000000000000" pitchFamily="2" charset="0"/>
                <a:cs typeface="Roboto Light" panose="02000000000000000000" pitchFamily="2" charset="0"/>
              </a:defRPr>
            </a:lvl2pPr>
            <a:lvl3pPr>
              <a:defRPr>
                <a:latin typeface="Roboto Light" panose="02000000000000000000" pitchFamily="2" charset="0"/>
                <a:ea typeface="Roboto Light" panose="02000000000000000000" pitchFamily="2" charset="0"/>
                <a:cs typeface="Roboto Light" panose="02000000000000000000" pitchFamily="2" charset="0"/>
              </a:defRPr>
            </a:lvl3pPr>
            <a:lvl4pPr>
              <a:defRPr>
                <a:latin typeface="Roboto Light" panose="02000000000000000000" pitchFamily="2" charset="0"/>
                <a:ea typeface="Roboto Light" panose="02000000000000000000" pitchFamily="2" charset="0"/>
                <a:cs typeface="Roboto Light" panose="02000000000000000000" pitchFamily="2" charset="0"/>
              </a:defRPr>
            </a:lvl4pPr>
            <a:lvl5pPr>
              <a:defRPr>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0">
            <a:extLst>
              <a:ext uri="{FF2B5EF4-FFF2-40B4-BE49-F238E27FC236}">
                <a16:creationId xmlns:a16="http://schemas.microsoft.com/office/drawing/2014/main" id="{70CC2199-12B7-472B-A034-6C7A4D9087C9}"/>
              </a:ext>
            </a:extLst>
          </p:cNvPr>
          <p:cNvSpPr>
            <a:spLocks noGrp="1"/>
          </p:cNvSpPr>
          <p:nvPr>
            <p:ph idx="19"/>
          </p:nvPr>
        </p:nvSpPr>
        <p:spPr>
          <a:xfrm>
            <a:off x="3509010" y="596136"/>
            <a:ext cx="3213219" cy="7814520"/>
          </a:xfrm>
          <a:prstGeom prst="rect">
            <a:avLst/>
          </a:prstGeom>
        </p:spPr>
        <p:txBody>
          <a:bodyPr vert="horz" lIns="91440" tIns="45720" rIns="91440" bIns="45720" rtlCol="0">
            <a:noAutofit/>
          </a:bodyPr>
          <a:lstStyle>
            <a:lvl1pPr>
              <a:defRPr>
                <a:latin typeface="Roboto Light" panose="02000000000000000000" pitchFamily="2" charset="0"/>
                <a:ea typeface="Roboto Light" panose="02000000000000000000" pitchFamily="2" charset="0"/>
                <a:cs typeface="Roboto Light" panose="02000000000000000000" pitchFamily="2" charset="0"/>
              </a:defRPr>
            </a:lvl1pPr>
            <a:lvl2pPr>
              <a:defRPr>
                <a:latin typeface="Roboto Light" panose="02000000000000000000" pitchFamily="2" charset="0"/>
                <a:ea typeface="Roboto Light" panose="02000000000000000000" pitchFamily="2" charset="0"/>
                <a:cs typeface="Roboto Light" panose="02000000000000000000" pitchFamily="2" charset="0"/>
              </a:defRPr>
            </a:lvl2pPr>
            <a:lvl3pPr>
              <a:defRPr>
                <a:latin typeface="Roboto Light" panose="02000000000000000000" pitchFamily="2" charset="0"/>
                <a:ea typeface="Roboto Light" panose="02000000000000000000" pitchFamily="2" charset="0"/>
                <a:cs typeface="Roboto Light" panose="02000000000000000000" pitchFamily="2" charset="0"/>
              </a:defRPr>
            </a:lvl3pPr>
            <a:lvl4pPr>
              <a:defRPr>
                <a:latin typeface="Roboto Light" panose="02000000000000000000" pitchFamily="2" charset="0"/>
                <a:ea typeface="Roboto Light" panose="02000000000000000000" pitchFamily="2" charset="0"/>
                <a:cs typeface="Roboto Light" panose="02000000000000000000" pitchFamily="2" charset="0"/>
              </a:defRPr>
            </a:lvl4pPr>
            <a:lvl5pPr>
              <a:defRPr>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a:extLst>
              <a:ext uri="{FF2B5EF4-FFF2-40B4-BE49-F238E27FC236}">
                <a16:creationId xmlns:a16="http://schemas.microsoft.com/office/drawing/2014/main" id="{62E8B8C0-9793-4F0F-B33E-3DA8FC94B561}"/>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226DC9C9-1047-4025-A5D7-13ABDF1BA870}"/>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12422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b="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Knowledge Check</a:t>
            </a:r>
          </a:p>
        </p:txBody>
      </p:sp>
      <p:sp>
        <p:nvSpPr>
          <p:cNvPr id="8" name="Slide Number Placeholder 3">
            <a:extLst>
              <a:ext uri="{FF2B5EF4-FFF2-40B4-BE49-F238E27FC236}">
                <a16:creationId xmlns:a16="http://schemas.microsoft.com/office/drawing/2014/main" id="{5BE75AE8-D7B6-43E3-91F2-46C1105F118D}"/>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88FE1918-3DAA-4AB4-A486-22F5E59D36B7}"/>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384423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b="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Summary</a:t>
            </a:r>
          </a:p>
        </p:txBody>
      </p:sp>
      <p:sp>
        <p:nvSpPr>
          <p:cNvPr id="8" name="Slide Number Placeholder 3">
            <a:extLst>
              <a:ext uri="{FF2B5EF4-FFF2-40B4-BE49-F238E27FC236}">
                <a16:creationId xmlns:a16="http://schemas.microsoft.com/office/drawing/2014/main" id="{BA3871C9-21E0-4D03-801D-100743D4FAA5}"/>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49F771DF-6E12-48F1-A77B-B8FB87109521}"/>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348171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Glossary</a:t>
            </a:r>
          </a:p>
        </p:txBody>
      </p:sp>
      <p:sp>
        <p:nvSpPr>
          <p:cNvPr id="8" name="Slide Number Placeholder 3">
            <a:extLst>
              <a:ext uri="{FF2B5EF4-FFF2-40B4-BE49-F238E27FC236}">
                <a16:creationId xmlns:a16="http://schemas.microsoft.com/office/drawing/2014/main" id="{DAD54FFD-4B83-408C-8E76-7FCAD3C56FD8}"/>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1E9FC089-0190-4D0C-A8DB-11919668F75C}"/>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156920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C6FC3D51-3EB2-FD46-9C3E-C65786BBC220}"/>
              </a:ext>
            </a:extLst>
          </p:cNvPr>
          <p:cNvSpPr>
            <a:spLocks noGrp="1"/>
          </p:cNvSpPr>
          <p:nvPr>
            <p:ph type="title"/>
          </p:nvPr>
        </p:nvSpPr>
        <p:spPr>
          <a:xfrm>
            <a:off x="214010" y="66676"/>
            <a:ext cx="5159904" cy="457200"/>
          </a:xfrm>
          <a:prstGeom prst="rect">
            <a:avLst/>
          </a:prstGeom>
        </p:spPr>
        <p:txBody>
          <a:bodyPr vert="horz" lIns="91440" tIns="45720" rIns="91440" bIns="45720" rtlCol="0" anchor="ctr">
            <a:noAutofit/>
          </a:bodyPr>
          <a:lstStyle>
            <a:lvl1pPr>
              <a:defRPr sz="1400"/>
            </a:lvl1pPr>
          </a:lstStyle>
          <a:p>
            <a:r>
              <a:rPr lang="en-US" dirty="0"/>
              <a:t>Click to edit Master title style</a:t>
            </a:r>
          </a:p>
        </p:txBody>
      </p:sp>
      <p:sp>
        <p:nvSpPr>
          <p:cNvPr id="15" name="Text Placeholder 10">
            <a:extLst>
              <a:ext uri="{FF2B5EF4-FFF2-40B4-BE49-F238E27FC236}">
                <a16:creationId xmlns:a16="http://schemas.microsoft.com/office/drawing/2014/main" id="{B47FCBA8-63B2-9745-858D-9A193E451020}"/>
              </a:ext>
            </a:extLst>
          </p:cNvPr>
          <p:cNvSpPr>
            <a:spLocks noGrp="1"/>
          </p:cNvSpPr>
          <p:nvPr>
            <p:ph idx="17"/>
          </p:nvPr>
        </p:nvSpPr>
        <p:spPr>
          <a:xfrm>
            <a:off x="214010" y="928508"/>
            <a:ext cx="6508219" cy="747565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0F6FA9A4-476C-3B43-9BA4-B3C5714EA404}"/>
              </a:ext>
            </a:extLst>
          </p:cNvPr>
          <p:cNvSpPr>
            <a:spLocks noGrp="1"/>
          </p:cNvSpPr>
          <p:nvPr>
            <p:ph idx="18" hasCustomPrompt="1"/>
          </p:nvPr>
        </p:nvSpPr>
        <p:spPr>
          <a:xfrm>
            <a:off x="214010" y="596135"/>
            <a:ext cx="6508219" cy="272382"/>
          </a:xfrm>
          <a:prstGeom prst="rect">
            <a:avLst/>
          </a:prstGeom>
        </p:spPr>
        <p:txBody>
          <a:bodyPr vert="horz" lIns="91440" tIns="45720" rIns="91440" bIns="45720" rtlCol="0" anchor="ctr" anchorCtr="0">
            <a:noAutofit/>
          </a:bodyPr>
          <a:lstStyle>
            <a:lvl1pPr>
              <a:defRPr sz="1300" b="1">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References</a:t>
            </a:r>
          </a:p>
        </p:txBody>
      </p:sp>
      <p:sp>
        <p:nvSpPr>
          <p:cNvPr id="8" name="Slide Number Placeholder 3">
            <a:extLst>
              <a:ext uri="{FF2B5EF4-FFF2-40B4-BE49-F238E27FC236}">
                <a16:creationId xmlns:a16="http://schemas.microsoft.com/office/drawing/2014/main" id="{BCE91DE6-53B6-4552-B960-A6651617955B}"/>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a:t>
            </a:fld>
            <a:endParaRPr lang="en-US" dirty="0"/>
          </a:p>
        </p:txBody>
      </p:sp>
      <p:sp>
        <p:nvSpPr>
          <p:cNvPr id="11" name="Footer Placeholder 2">
            <a:extLst>
              <a:ext uri="{FF2B5EF4-FFF2-40B4-BE49-F238E27FC236}">
                <a16:creationId xmlns:a16="http://schemas.microsoft.com/office/drawing/2014/main" id="{990B6FD0-2555-4596-8205-603D85B115BA}"/>
              </a:ext>
            </a:extLst>
          </p:cNvPr>
          <p:cNvSpPr>
            <a:spLocks noGrp="1"/>
          </p:cNvSpPr>
          <p:nvPr>
            <p:ph type="ftr" sz="quarter" idx="16"/>
          </p:nvPr>
        </p:nvSpPr>
        <p:spPr>
          <a:xfrm>
            <a:off x="1177532" y="8745680"/>
            <a:ext cx="4891364" cy="327625"/>
          </a:xfrm>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30148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Google Shape;34;p5">
            <a:extLst>
              <a:ext uri="{FF2B5EF4-FFF2-40B4-BE49-F238E27FC236}">
                <a16:creationId xmlns:a16="http://schemas.microsoft.com/office/drawing/2014/main" id="{A16ED9A2-46F2-094B-8B65-91EFB5EADCA6}"/>
              </a:ext>
            </a:extLst>
          </p:cNvPr>
          <p:cNvPicPr preferRelativeResize="0"/>
          <p:nvPr userDrawn="1"/>
        </p:nvPicPr>
        <p:blipFill rotWithShape="1">
          <a:blip r:embed="rId14">
            <a:alphaModFix amt="35000"/>
          </a:blip>
          <a:srcRect t="25216" r="37216" b="66992"/>
          <a:stretch/>
        </p:blipFill>
        <p:spPr>
          <a:xfrm>
            <a:off x="0" y="0"/>
            <a:ext cx="6858000" cy="488802"/>
          </a:xfrm>
          <a:prstGeom prst="rect">
            <a:avLst/>
          </a:prstGeom>
          <a:noFill/>
          <a:ln w="9525" cap="flat" cmpd="sng">
            <a:noFill/>
            <a:prstDash val="solid"/>
            <a:round/>
            <a:headEnd type="none" w="sm" len="sm"/>
            <a:tailEnd type="none" w="sm" len="sm"/>
          </a:ln>
        </p:spPr>
      </p:pic>
      <p:sp>
        <p:nvSpPr>
          <p:cNvPr id="3" name="Rectangle 2">
            <a:extLst>
              <a:ext uri="{FF2B5EF4-FFF2-40B4-BE49-F238E27FC236}">
                <a16:creationId xmlns:a16="http://schemas.microsoft.com/office/drawing/2014/main" id="{40044B5E-67DD-784C-AFC9-BAC30742B5BE}"/>
              </a:ext>
            </a:extLst>
          </p:cNvPr>
          <p:cNvSpPr/>
          <p:nvPr userDrawn="1"/>
        </p:nvSpPr>
        <p:spPr>
          <a:xfrm>
            <a:off x="-6" y="0"/>
            <a:ext cx="6858006" cy="4952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200917" y="8746319"/>
            <a:ext cx="521312" cy="337537"/>
          </a:xfrm>
          <a:prstGeom prst="rect">
            <a:avLst/>
          </a:prstGeom>
        </p:spPr>
        <p:txBody>
          <a:bodyPr vert="horz" lIns="91440" tIns="45720" rIns="91440" bIns="45720" rtlCol="0" anchor="ctr"/>
          <a:lstStyle>
            <a:lvl1pPr algn="r">
              <a:defRPr sz="9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fld id="{5E93EDC0-BDBC-5E42-9500-E507AC10FAAD}" type="slidenum">
              <a:rPr lang="en-US" smtClean="0"/>
              <a:pPr/>
              <a:t>‹#›</a:t>
            </a:fld>
            <a:endParaRPr lang="en-US" dirty="0"/>
          </a:p>
        </p:txBody>
      </p:sp>
      <p:sp>
        <p:nvSpPr>
          <p:cNvPr id="11" name="Text Placeholder 10">
            <a:extLst>
              <a:ext uri="{FF2B5EF4-FFF2-40B4-BE49-F238E27FC236}">
                <a16:creationId xmlns:a16="http://schemas.microsoft.com/office/drawing/2014/main" id="{F651D16C-B818-5946-BB70-A86BB7A5EFE1}"/>
              </a:ext>
            </a:extLst>
          </p:cNvPr>
          <p:cNvSpPr>
            <a:spLocks noGrp="1"/>
          </p:cNvSpPr>
          <p:nvPr>
            <p:ph type="body" idx="1"/>
          </p:nvPr>
        </p:nvSpPr>
        <p:spPr>
          <a:xfrm>
            <a:off x="218942" y="742624"/>
            <a:ext cx="6460154" cy="7560041"/>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64CDD755-473E-7747-A9D0-C139AEFF23EA}"/>
              </a:ext>
            </a:extLst>
          </p:cNvPr>
          <p:cNvSpPr>
            <a:spLocks noGrp="1"/>
          </p:cNvSpPr>
          <p:nvPr>
            <p:ph type="title"/>
          </p:nvPr>
        </p:nvSpPr>
        <p:spPr>
          <a:xfrm>
            <a:off x="214718" y="60143"/>
            <a:ext cx="5154972" cy="468950"/>
          </a:xfrm>
          <a:prstGeom prst="rect">
            <a:avLst/>
          </a:prstGeom>
        </p:spPr>
        <p:txBody>
          <a:bodyPr vert="horz" lIns="91440" tIns="45720" rIns="91440" bIns="45720" rtlCol="0" anchor="ctr">
            <a:normAutofit/>
          </a:bodyPr>
          <a:lstStyle/>
          <a:p>
            <a:r>
              <a:rPr lang="en-US" dirty="0"/>
              <a:t>Click to edit Master title style</a:t>
            </a:r>
          </a:p>
        </p:txBody>
      </p:sp>
      <p:pic>
        <p:nvPicPr>
          <p:cNvPr id="21" name="Graphic 20">
            <a:extLst>
              <a:ext uri="{FF2B5EF4-FFF2-40B4-BE49-F238E27FC236}">
                <a16:creationId xmlns:a16="http://schemas.microsoft.com/office/drawing/2014/main" id="{B2E24158-B006-E04D-83AA-AD23C7E17B4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79383" y="8806305"/>
            <a:ext cx="866129" cy="163917"/>
          </a:xfrm>
          <a:prstGeom prst="rect">
            <a:avLst/>
          </a:prstGeom>
        </p:spPr>
      </p:pic>
      <p:sp>
        <p:nvSpPr>
          <p:cNvPr id="24" name="Rounded Rectangle 23">
            <a:extLst>
              <a:ext uri="{FF2B5EF4-FFF2-40B4-BE49-F238E27FC236}">
                <a16:creationId xmlns:a16="http://schemas.microsoft.com/office/drawing/2014/main" id="{1DB88780-1442-4A47-BA59-22014AA6CBA5}"/>
              </a:ext>
            </a:extLst>
          </p:cNvPr>
          <p:cNvSpPr/>
          <p:nvPr userDrawn="1"/>
        </p:nvSpPr>
        <p:spPr>
          <a:xfrm>
            <a:off x="-6" y="8569771"/>
            <a:ext cx="6858000" cy="79003"/>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Footer Placeholder 2">
            <a:extLst>
              <a:ext uri="{FF2B5EF4-FFF2-40B4-BE49-F238E27FC236}">
                <a16:creationId xmlns:a16="http://schemas.microsoft.com/office/drawing/2014/main" id="{9C46D66E-36F2-4272-8850-0DA1330CAAF6}"/>
              </a:ext>
            </a:extLst>
          </p:cNvPr>
          <p:cNvSpPr>
            <a:spLocks noGrp="1"/>
          </p:cNvSpPr>
          <p:nvPr>
            <p:ph type="ftr" sz="quarter" idx="3"/>
          </p:nvPr>
        </p:nvSpPr>
        <p:spPr>
          <a:xfrm>
            <a:off x="1177532" y="8745680"/>
            <a:ext cx="4891364" cy="327625"/>
          </a:xfrm>
          <a:prstGeom prst="rect">
            <a:avLst/>
          </a:prstGeom>
        </p:spPr>
        <p:txBody>
          <a:bodyPr/>
          <a:lstStyle>
            <a:lvl1pPr algn="ctr">
              <a:defRPr sz="900">
                <a:latin typeface="Roboto" panose="02000000000000000000" pitchFamily="2" charset="0"/>
                <a:ea typeface="Roboto" panose="02000000000000000000" pitchFamily="2" charset="0"/>
                <a:cs typeface="Roboto" panose="02000000000000000000" pitchFamily="2" charset="0"/>
              </a:defRPr>
            </a:lvl1pPr>
          </a:lstStyle>
          <a:p>
            <a:r>
              <a:rPr lang="en-US"/>
              <a:t>FOR INTERNAL TRAINING PURPOSES ONLY. DO NOT DETAIL. DO NOT DISTRIBUTE</a:t>
            </a:r>
            <a:endParaRPr lang="en-US" dirty="0"/>
          </a:p>
        </p:txBody>
      </p:sp>
    </p:spTree>
    <p:extLst>
      <p:ext uri="{BB962C8B-B14F-4D97-AF65-F5344CB8AC3E}">
        <p14:creationId xmlns:p14="http://schemas.microsoft.com/office/powerpoint/2010/main" val="2342657894"/>
      </p:ext>
    </p:extLst>
  </p:cSld>
  <p:clrMap bg1="lt1" tx1="dk1" bg2="lt2" tx2="dk2" accent1="accent1" accent2="accent2" accent3="accent3" accent4="accent4" accent5="accent5" accent6="accent6" hlink="hlink" folHlink="folHlink"/>
  <p:sldLayoutIdLst>
    <p:sldLayoutId id="2147483727" r:id="rId1"/>
    <p:sldLayoutId id="2147483721" r:id="rId2"/>
    <p:sldLayoutId id="2147483730" r:id="rId3"/>
    <p:sldLayoutId id="2147483741" r:id="rId4"/>
    <p:sldLayoutId id="2147483740" r:id="rId5"/>
    <p:sldLayoutId id="2147483731" r:id="rId6"/>
    <p:sldLayoutId id="2147483732" r:id="rId7"/>
    <p:sldLayoutId id="2147483733" r:id="rId8"/>
    <p:sldLayoutId id="2147483734" r:id="rId9"/>
    <p:sldLayoutId id="2147483739" r:id="rId10"/>
    <p:sldLayoutId id="2147483736" r:id="rId11"/>
    <p:sldLayoutId id="2147483737" r:id="rId12"/>
  </p:sldLayoutIdLst>
  <p:hf hdr="0" dt="0"/>
  <p:txStyles>
    <p:titleStyle>
      <a:lvl1pPr algn="l" defTabSz="685800" rtl="0" eaLnBrk="1" latinLnBrk="0" hangingPunct="1">
        <a:lnSpc>
          <a:spcPct val="90000"/>
        </a:lnSpc>
        <a:spcBef>
          <a:spcPct val="0"/>
        </a:spcBef>
        <a:buNone/>
        <a:defRPr sz="14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orient="horz" pos="456" userDrawn="1">
          <p15:clr>
            <a:srgbClr val="F26B43"/>
          </p15:clr>
        </p15:guide>
        <p15:guide id="3" pos="2160" userDrawn="1">
          <p15:clr>
            <a:srgbClr val="F26B43"/>
          </p15:clr>
        </p15:guide>
        <p15:guide id="4" pos="346" userDrawn="1">
          <p15:clr>
            <a:srgbClr val="F26B43"/>
          </p15:clr>
        </p15:guide>
        <p15:guide id="5" pos="40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E20423-8976-CE42-8CA5-7EE301C59F9A}"/>
              </a:ext>
            </a:extLst>
          </p:cNvPr>
          <p:cNvSpPr>
            <a:spLocks noGrp="1"/>
          </p:cNvSpPr>
          <p:nvPr>
            <p:ph type="body" sz="quarter" idx="10"/>
          </p:nvPr>
        </p:nvSpPr>
        <p:spPr>
          <a:xfrm>
            <a:off x="427067" y="5511800"/>
            <a:ext cx="4385055" cy="1563825"/>
          </a:xfrm>
        </p:spPr>
        <p:txBody>
          <a:bodyPr anchor="ctr" anchorCtr="0"/>
          <a:lstStyle/>
          <a:p>
            <a:pPr>
              <a:lnSpc>
                <a:spcPct val="100000"/>
              </a:lnSpc>
            </a:pPr>
            <a:r>
              <a:rPr lang="en-US" dirty="0">
                <a:latin typeface="Roboto Light" panose="02000000000000000000" pitchFamily="2" charset="0"/>
                <a:ea typeface="Roboto Light" panose="02000000000000000000" pitchFamily="2" charset="0"/>
                <a:cs typeface="Roboto Light" panose="02000000000000000000" pitchFamily="2" charset="0"/>
              </a:rPr>
              <a:t>MOLECULAR AND CELLULAR BIOLOGY FUNDAMENTALS</a:t>
            </a:r>
          </a:p>
        </p:txBody>
      </p:sp>
      <p:sp>
        <p:nvSpPr>
          <p:cNvPr id="5" name="Footer Placeholder 2">
            <a:extLst>
              <a:ext uri="{FF2B5EF4-FFF2-40B4-BE49-F238E27FC236}">
                <a16:creationId xmlns:a16="http://schemas.microsoft.com/office/drawing/2014/main" id="{EA9230F7-1205-42C9-83F1-069B9B138C35}"/>
              </a:ext>
            </a:extLst>
          </p:cNvPr>
          <p:cNvSpPr>
            <a:spLocks noGrp="1"/>
          </p:cNvSpPr>
          <p:nvPr>
            <p:ph type="ftr" sz="quarter" idx="11"/>
          </p:nvPr>
        </p:nvSpPr>
        <p:spPr>
          <a:xfrm>
            <a:off x="2359668" y="8756231"/>
            <a:ext cx="2138664" cy="279100"/>
          </a:xfrm>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CONFIDENTIAL &amp; PROPRIETARY</a:t>
            </a:r>
            <a:endParaRPr lang="en-US" sz="10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3704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1: NUCLEIC ACIDS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a:lstStyle/>
          <a:p>
            <a:r>
              <a:rPr lang="en-US" b="1" dirty="0">
                <a:solidFill>
                  <a:schemeClr val="accent1"/>
                </a:solidFill>
              </a:rPr>
              <a:t>Genes and Chromosomes</a:t>
            </a:r>
          </a:p>
          <a:p>
            <a:r>
              <a:rPr lang="en-US" dirty="0"/>
              <a:t>The term “genome” refers to the totality of DNA in the nucleus. All of the DNA in the cell's nucleus is organized into chromosomes—a thread-like structure of nucleic acids and proteins.</a:t>
            </a:r>
          </a:p>
          <a:p>
            <a:r>
              <a:rPr lang="en-US" dirty="0"/>
              <a:t>The human </a:t>
            </a:r>
            <a:r>
              <a:rPr lang="en-US" b="1" u="sng" dirty="0"/>
              <a:t>haploid</a:t>
            </a:r>
            <a:r>
              <a:rPr lang="en-US" dirty="0"/>
              <a:t> genome contains about 3 billion base pairs or about 6 billion base pairs for each </a:t>
            </a:r>
            <a:r>
              <a:rPr lang="en-US" b="1" u="sng" dirty="0"/>
              <a:t>diploid</a:t>
            </a:r>
            <a:r>
              <a:rPr lang="en-US" dirty="0"/>
              <a:t> genome. The total length of DNA is about 2 meters, all of which must be accommodated in the nucleus. This is accomplished by specific proteins that compact chromosomal DNA, known as histones. The resulting complex of DNA wrapped around histones is called </a:t>
            </a:r>
            <a:r>
              <a:rPr lang="en-US" b="1" u="sng" dirty="0"/>
              <a:t>chromatin</a:t>
            </a:r>
            <a:r>
              <a:rPr lang="en-US" dirty="0"/>
              <a:t>.</a:t>
            </a:r>
            <a:endParaRPr lang="en-US" dirty="0">
              <a:solidFill>
                <a:srgbClr val="FF0000"/>
              </a:solidFill>
            </a:endParaRPr>
          </a:p>
          <a:p>
            <a:r>
              <a:rPr lang="en-US" dirty="0"/>
              <a:t>Humans have 23 pairs of chromosomes that are classified as either sex chromosomes or </a:t>
            </a:r>
            <a:r>
              <a:rPr lang="en-US" b="1" u="sng" dirty="0"/>
              <a:t>autosomes</a:t>
            </a:r>
            <a:r>
              <a:rPr lang="en-US" dirty="0"/>
              <a:t>. The human chromosomal complement includes 1 pair of sex chromosomes </a:t>
            </a:r>
            <a:br>
              <a:rPr lang="en-US" dirty="0"/>
            </a:br>
            <a:r>
              <a:rPr lang="en-US" dirty="0"/>
              <a:t>(2 X chromosomes in females or 1 X and 1 Y in males) and 22 pairs of autosomes.</a:t>
            </a:r>
            <a:r>
              <a:rPr lang="en-US" dirty="0">
                <a:solidFill>
                  <a:srgbClr val="FF0000"/>
                </a:solidFill>
              </a:rPr>
              <a:t> </a:t>
            </a:r>
            <a:r>
              <a:rPr lang="en-US" dirty="0"/>
              <a:t>From a structural standpoint, the short arm of chromosomes is referred to as the “p arm” (for petite), and the long arm is referred to as the “q arm.”</a:t>
            </a:r>
          </a:p>
          <a:p>
            <a:r>
              <a:rPr lang="en-US" b="1" dirty="0"/>
              <a:t>Figure 1.3 </a:t>
            </a:r>
            <a:r>
              <a:rPr lang="en-US" dirty="0"/>
              <a:t>Chromosome Structure. </a:t>
            </a:r>
            <a:r>
              <a:rPr lang="en-US" i="1" dirty="0"/>
              <a:t>Adapted from Allison 2015.</a:t>
            </a:r>
            <a:endParaRPr kumimoji="0" lang="en-US" altLang="en-US" b="0" i="0" u="none" strike="noStrike" cap="none" normalizeH="0" baseline="0" dirty="0">
              <a:ln>
                <a:noFill/>
              </a:ln>
              <a:solidFill>
                <a:schemeClr val="tx1"/>
              </a:solidFill>
              <a:effectLst/>
            </a:endParaRPr>
          </a:p>
          <a:p>
            <a:endParaRPr lang="en-US" dirty="0">
              <a:solidFill>
                <a:srgbClr val="FF0000"/>
              </a:solidFill>
            </a:endParaRP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9</a:t>
            </a:fld>
            <a:endParaRPr lang="en-US" dirty="0"/>
          </a:p>
        </p:txBody>
      </p:sp>
      <p:sp>
        <p:nvSpPr>
          <p:cNvPr id="8" name="Content Placeholder 4">
            <a:extLst>
              <a:ext uri="{FF2B5EF4-FFF2-40B4-BE49-F238E27FC236}">
                <a16:creationId xmlns:a16="http://schemas.microsoft.com/office/drawing/2014/main" id="{265B9185-58CD-0D48-9805-D90BBE2CF52D}"/>
              </a:ext>
            </a:extLst>
          </p:cNvPr>
          <p:cNvSpPr txBox="1">
            <a:spLocks/>
          </p:cNvSpPr>
          <p:nvPr/>
        </p:nvSpPr>
        <p:spPr>
          <a:xfrm>
            <a:off x="3425302" y="736164"/>
            <a:ext cx="3218688" cy="4992707"/>
          </a:xfrm>
          <a:prstGeom prst="rect">
            <a:avLst/>
          </a:prstGeom>
        </p:spPr>
        <p:txBody>
          <a:bodyPr vert="horz" wrap="square" lIns="91440" tIns="45720" rIns="4572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latin typeface="Roboto Light" panose="02000000000000000000" pitchFamily="2" charset="0"/>
              <a:ea typeface="Roboto Light" panose="02000000000000000000" pitchFamily="2" charset="0"/>
            </a:endParaRPr>
          </a:p>
        </p:txBody>
      </p:sp>
      <p:sp>
        <p:nvSpPr>
          <p:cNvPr id="16" name="Rectangle 6">
            <a:extLst>
              <a:ext uri="{FF2B5EF4-FFF2-40B4-BE49-F238E27FC236}">
                <a16:creationId xmlns:a16="http://schemas.microsoft.com/office/drawing/2014/main" id="{5214198A-ABEC-4925-BB50-542F32C935F9}"/>
              </a:ext>
            </a:extLst>
          </p:cNvPr>
          <p:cNvSpPr>
            <a:spLocks noChangeArrowheads="1"/>
          </p:cNvSpPr>
          <p:nvPr/>
        </p:nvSpPr>
        <p:spPr bwMode="auto">
          <a:xfrm>
            <a:off x="355153" y="66155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7" name="TextBox 16">
            <a:extLst>
              <a:ext uri="{FF2B5EF4-FFF2-40B4-BE49-F238E27FC236}">
                <a16:creationId xmlns:a16="http://schemas.microsoft.com/office/drawing/2014/main" id="{098339E1-D291-4DC1-A33F-F4E5B3945F03}"/>
              </a:ext>
            </a:extLst>
          </p:cNvPr>
          <p:cNvSpPr txBox="1"/>
          <p:nvPr/>
        </p:nvSpPr>
        <p:spPr>
          <a:xfrm>
            <a:off x="304800" y="7091207"/>
            <a:ext cx="6241915" cy="1132682"/>
          </a:xfrm>
          <a:prstGeom prst="rect">
            <a:avLst/>
          </a:prstGeom>
          <a:solidFill>
            <a:srgbClr val="E8DCCF"/>
          </a:solidFill>
          <a:ln w="12700">
            <a:solidFill>
              <a:schemeClr val="bg1"/>
            </a:solidFill>
          </a:ln>
          <a:effectLst>
            <a:outerShdw blurRad="50800" dist="38100" dir="2700000" algn="tl" rotWithShape="0">
              <a:prstClr val="black">
                <a:alpha val="40000"/>
              </a:prstClr>
            </a:outerShdw>
          </a:effectLst>
        </p:spPr>
        <p:txBody>
          <a:bodyPr wrap="square" lIns="137160" tIns="45720" rIns="137160" rtlCol="0">
            <a:spAutoFit/>
          </a:bodyPr>
          <a:lstStyle/>
          <a:p>
            <a:pPr defTabSz="685800">
              <a:lnSpc>
                <a:spcPct val="125000"/>
              </a:lnSpc>
            </a:pPr>
            <a:r>
              <a:rPr lang="en-US" sz="1100" b="1" dirty="0">
                <a:solidFill>
                  <a:schemeClr val="accent1"/>
                </a:solidFill>
                <a:latin typeface="Roboto Light" panose="02000000000000000000" pitchFamily="2" charset="0"/>
                <a:ea typeface="Roboto Light" panose="02000000000000000000" pitchFamily="2" charset="0"/>
                <a:cs typeface="Roboto" panose="02000000000000000000" pitchFamily="2" charset="0"/>
              </a:rPr>
              <a:t>FAST FACT</a:t>
            </a:r>
          </a:p>
          <a:p>
            <a:pPr>
              <a:lnSpc>
                <a:spcPct val="125000"/>
              </a:lnSpc>
            </a:pPr>
            <a:r>
              <a:rPr lang="en-US" sz="1100" dirty="0">
                <a:solidFill>
                  <a:schemeClr val="tx2"/>
                </a:solidFill>
                <a:latin typeface="Roboto Light" panose="02000000000000000000" pitchFamily="2" charset="0"/>
                <a:ea typeface="Roboto Light" panose="02000000000000000000" pitchFamily="2" charset="0"/>
                <a:cs typeface="Roboto" panose="02000000000000000000" pitchFamily="2" charset="0"/>
              </a:rPr>
              <a:t>When scientists talk about the genome, they are usually referring to the haploid genome—this is the complete set of DNA in a single haploid cell, such as a sperm or an egg. However, the vast majority of cells in the body are diploid—that is to say, they contain 2 complete sets of chromosomes (1 from each parent).</a:t>
            </a:r>
            <a:endParaRPr lang="en-US" sz="1100" dirty="0">
              <a:solidFill>
                <a:srgbClr val="FF0000"/>
              </a:solidFill>
              <a:latin typeface="Roboto Light" panose="02000000000000000000" pitchFamily="2" charset="0"/>
              <a:ea typeface="Roboto Light" panose="02000000000000000000" pitchFamily="2" charset="0"/>
              <a:cs typeface="Roboto" panose="02000000000000000000" pitchFamily="2" charset="0"/>
            </a:endParaRPr>
          </a:p>
        </p:txBody>
      </p:sp>
      <p:pic>
        <p:nvPicPr>
          <p:cNvPr id="10" name="Picture 9">
            <a:extLst>
              <a:ext uri="{FF2B5EF4-FFF2-40B4-BE49-F238E27FC236}">
                <a16:creationId xmlns:a16="http://schemas.microsoft.com/office/drawing/2014/main" id="{57B09028-3598-40F7-B4AE-F4A94F10185C}"/>
              </a:ext>
            </a:extLst>
          </p:cNvPr>
          <p:cNvPicPr>
            <a:picLocks noChangeAspect="1"/>
          </p:cNvPicPr>
          <p:nvPr/>
        </p:nvPicPr>
        <p:blipFill>
          <a:blip r:embed="rId3"/>
          <a:stretch>
            <a:fillRect/>
          </a:stretch>
        </p:blipFill>
        <p:spPr>
          <a:xfrm>
            <a:off x="2075571" y="3654968"/>
            <a:ext cx="2706859" cy="3426249"/>
          </a:xfrm>
          <a:prstGeom prst="rect">
            <a:avLst/>
          </a:prstGeom>
        </p:spPr>
      </p:pic>
      <p:sp>
        <p:nvSpPr>
          <p:cNvPr id="7" name="Footer Placeholder 6">
            <a:extLst>
              <a:ext uri="{FF2B5EF4-FFF2-40B4-BE49-F238E27FC236}">
                <a16:creationId xmlns:a16="http://schemas.microsoft.com/office/drawing/2014/main" id="{06E30883-3802-4106-92DC-16887EEF951B}"/>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22444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10</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234290" cy="457200"/>
          </a:xfrm>
        </p:spPr>
        <p:txBody>
          <a:bodyPr/>
          <a:lstStyle/>
          <a:p>
            <a:r>
              <a:rPr lang="en-US" dirty="0"/>
              <a:t>CHAPTER 1: NUCLEIC ACIDS</a:t>
            </a:r>
          </a:p>
        </p:txBody>
      </p:sp>
      <p:graphicFrame>
        <p:nvGraphicFramePr>
          <p:cNvPr id="15" name="Table 14">
            <a:extLst>
              <a:ext uri="{FF2B5EF4-FFF2-40B4-BE49-F238E27FC236}">
                <a16:creationId xmlns:a16="http://schemas.microsoft.com/office/drawing/2014/main" id="{F5B435A3-A238-4E9D-B452-536CCA8D0B73}"/>
              </a:ext>
            </a:extLst>
          </p:cNvPr>
          <p:cNvGraphicFramePr>
            <a:graphicFrameLocks noGrp="1"/>
          </p:cNvGraphicFramePr>
          <p:nvPr>
            <p:extLst>
              <p:ext uri="{D42A27DB-BD31-4B8C-83A1-F6EECF244321}">
                <p14:modId xmlns:p14="http://schemas.microsoft.com/office/powerpoint/2010/main" val="3558527490"/>
              </p:ext>
            </p:extLst>
          </p:nvPr>
        </p:nvGraphicFramePr>
        <p:xfrm>
          <a:off x="313085" y="644629"/>
          <a:ext cx="6148488" cy="775392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08202">
                  <a:extLst>
                    <a:ext uri="{9D8B030D-6E8A-4147-A177-3AD203B41FA5}">
                      <a16:colId xmlns:a16="http://schemas.microsoft.com/office/drawing/2014/main" val="1399535488"/>
                    </a:ext>
                  </a:extLst>
                </a:gridCol>
                <a:gridCol w="4740286">
                  <a:extLst>
                    <a:ext uri="{9D8B030D-6E8A-4147-A177-3AD203B41FA5}">
                      <a16:colId xmlns:a16="http://schemas.microsoft.com/office/drawing/2014/main" val="1291501926"/>
                    </a:ext>
                  </a:extLst>
                </a:gridCol>
              </a:tblGrid>
              <a:tr h="739554">
                <a:tc>
                  <a:txBody>
                    <a:bodyPr/>
                    <a:lstStyle/>
                    <a:p>
                      <a:pPr marL="0" marR="0">
                        <a:lnSpc>
                          <a:spcPct val="115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tc>
                  <a:txBody>
                    <a:bodyPr/>
                    <a:lstStyle/>
                    <a:p>
                      <a:pPr marL="109538" marR="0" lvl="0" indent="0" algn="l" defTabSz="685800" rtl="0" eaLnBrk="1" fontAlgn="auto" latinLnBrk="0" hangingPunct="1">
                        <a:lnSpc>
                          <a:spcPct val="115000"/>
                        </a:lnSpc>
                        <a:spcBef>
                          <a:spcPts val="0"/>
                        </a:spcBef>
                        <a:spcAft>
                          <a:spcPts val="0"/>
                        </a:spcAft>
                        <a:buClrTx/>
                        <a:buSzTx/>
                        <a:buFontTx/>
                        <a:buNone/>
                        <a:tabLst/>
                        <a:defRPr/>
                      </a:pPr>
                      <a:r>
                        <a:rPr lang="en-US" sz="1400" b="1" i="0"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Learn More: </a:t>
                      </a:r>
                      <a:r>
                        <a:rPr lang="en-US" sz="1400" b="1" i="1"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Compacting the Genome</a:t>
                      </a:r>
                      <a:endParaRPr lang="en-US" sz="1400" b="1" i="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extLst>
                  <a:ext uri="{0D108BD9-81ED-4DB2-BD59-A6C34878D82A}">
                    <a16:rowId xmlns:a16="http://schemas.microsoft.com/office/drawing/2014/main" val="3983766222"/>
                  </a:ext>
                </a:extLst>
              </a:tr>
              <a:tr h="7014371">
                <a:tc gridSpan="2">
                  <a:txBody>
                    <a:bodyPr/>
                    <a:lstStyle/>
                    <a:p>
                      <a:pPr marL="0" marR="0">
                        <a:lnSpc>
                          <a:spcPct val="100000"/>
                        </a:lnSpc>
                        <a:spcBef>
                          <a:spcPts val="0"/>
                        </a:spcBef>
                        <a:spcAft>
                          <a:spcPts val="600"/>
                        </a:spcAft>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chromatin fiber, resulting in loops averaging 300 nm in length. In this manner, the 2 meters of DNA in each cell is compressed to the point that it can fit within a cell's nucleus. It is important to recognize that the compression (inactive state) and unwinding (active state) of DNA are tightly regulated through a number of processes that can “tighten” or “loosen” chromatin, allowing regions of the genome to be accessed to make proteins.</a:t>
                      </a:r>
                      <a: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0" marR="0">
                        <a:lnSpc>
                          <a:spcPct val="100000"/>
                        </a:lnSpc>
                        <a:spcBef>
                          <a:spcPts val="0"/>
                        </a:spcBef>
                        <a:spcAft>
                          <a:spcPts val="600"/>
                        </a:spcAft>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These 300-nm fibers are compressed again and folded to produce a 250-nm-wide fiber, which is then tightly coiled into the </a:t>
                      </a:r>
                      <a:r>
                        <a:rPr lang="en-US" sz="1200" b="1" u="sng"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chromatid</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 of a chromosome. Each chromatid is connected at a constriction point called the </a:t>
                      </a:r>
                      <a:r>
                        <a:rPr lang="en-US" sz="1200" b="1" u="sng"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centromere</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 </a:t>
                      </a:r>
                    </a:p>
                    <a:p>
                      <a:pPr marL="0" marR="0">
                        <a:lnSpc>
                          <a:spcPct val="100000"/>
                        </a:lnSpc>
                        <a:spcBef>
                          <a:spcPts val="0"/>
                        </a:spcBef>
                        <a:spcAft>
                          <a:spcPts val="600"/>
                        </a:spcAft>
                      </a:pPr>
                      <a:endPar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0000"/>
                        </a:lnSpc>
                        <a:spcBef>
                          <a:spcPts val="0"/>
                        </a:spcBef>
                        <a:spcAft>
                          <a:spcPts val="600"/>
                        </a:spcAft>
                      </a:pPr>
                      <a:r>
                        <a:rPr lang="en-US" sz="1200" b="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Figure 1.2 </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DNA is packaged in multiple steps to compress its 2-meter length into a structure that can fit into the cell's nucleus. </a:t>
                      </a:r>
                      <a:r>
                        <a:rPr lang="en-US" sz="1200" b="0" i="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Adapted from </a:t>
                      </a:r>
                      <a:r>
                        <a:rPr lang="en-US" sz="1200" b="0" i="1" dirty="0" err="1">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Annunziato</a:t>
                      </a:r>
                      <a:r>
                        <a:rPr lang="en-US" sz="1200" b="0" i="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 2008.</a:t>
                      </a:r>
                      <a:endParaRPr lang="en-US" sz="1200" b="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T="9144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chromatin fiber, resulting in loops averaging 300 nm in length. In this manner, the 2 meters of DNA in each cell is compressed to the point that it can fit within a cell's nucleus. It is important to recognize that the compression and unwinding of DNA are tightly regulated through a number of processes that can “tighten” or “loosen” chromatin, allowing regions of the genome to be accessed to make proteins. [Simmons 2008, p </a:t>
                      </a:r>
                      <a:r>
                        <a:rPr lang="en-US" sz="1200" b="0" dirty="0" err="1">
                          <a:solidFill>
                            <a:schemeClr val="bg1"/>
                          </a:solidFill>
                          <a:effectLst/>
                          <a:latin typeface="Roboto Light" panose="02000000000000000000" pitchFamily="2" charset="0"/>
                          <a:ea typeface="Roboto Light" panose="02000000000000000000" pitchFamily="2" charset="0"/>
                        </a:rPr>
                        <a:t>1B</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These 300-nm fibers are compressed again and folded to produce a 250-nm-wide fiber, which is then tightly coiled into the chromatid of a chromosome. Each chromatid is connected at a constriction point called the centromere.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endParaRPr lang="en-US" sz="1200" b="0" dirty="0">
                        <a:solidFill>
                          <a:schemeClr val="bg1"/>
                        </a:solidFill>
                        <a:effectLst/>
                        <a:latin typeface="Roboto Light" panose="02000000000000000000" pitchFamily="2" charset="0"/>
                        <a:ea typeface="Roboto Light" panose="02000000000000000000" pitchFamily="2" charset="0"/>
                      </a:endParaRP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Figure 1.2 DNA is packaged in multiple steps to compress its 2-meter length into a structure that can fit into the cell's nucleus.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  </a:t>
                      </a:r>
                      <a:endParaRPr lang="en-US" sz="1200" b="0" dirty="0">
                        <a:solidFill>
                          <a:schemeClr val="bg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612B5B"/>
                    </a:solidFill>
                  </a:tcPr>
                </a:tc>
                <a:extLst>
                  <a:ext uri="{0D108BD9-81ED-4DB2-BD59-A6C34878D82A}">
                    <a16:rowId xmlns:a16="http://schemas.microsoft.com/office/drawing/2014/main" val="2198186223"/>
                  </a:ext>
                </a:extLst>
              </a:tr>
            </a:tbl>
          </a:graphicData>
        </a:graphic>
      </p:graphicFrame>
      <p:pic>
        <p:nvPicPr>
          <p:cNvPr id="10" name="Picture 4">
            <a:extLst>
              <a:ext uri="{FF2B5EF4-FFF2-40B4-BE49-F238E27FC236}">
                <a16:creationId xmlns:a16="http://schemas.microsoft.com/office/drawing/2014/main" id="{1EC8BF8B-E27A-4DA3-8E83-7B39A9056AB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730" y="703501"/>
            <a:ext cx="941756" cy="5984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F0701D-84D2-4868-86DB-AE4AD2C3EA99}"/>
              </a:ext>
            </a:extLst>
          </p:cNvPr>
          <p:cNvPicPr>
            <a:picLocks noChangeAspect="1"/>
          </p:cNvPicPr>
          <p:nvPr/>
        </p:nvPicPr>
        <p:blipFill rotWithShape="1">
          <a:blip r:embed="rId4"/>
          <a:srcRect t="8517"/>
          <a:stretch/>
        </p:blipFill>
        <p:spPr>
          <a:xfrm>
            <a:off x="396427" y="4469685"/>
            <a:ext cx="5797798" cy="3987741"/>
          </a:xfrm>
          <a:prstGeom prst="rect">
            <a:avLst/>
          </a:prstGeom>
        </p:spPr>
      </p:pic>
      <p:sp>
        <p:nvSpPr>
          <p:cNvPr id="8" name="Footer Placeholder 7">
            <a:extLst>
              <a:ext uri="{FF2B5EF4-FFF2-40B4-BE49-F238E27FC236}">
                <a16:creationId xmlns:a16="http://schemas.microsoft.com/office/drawing/2014/main" id="{73ACD3B3-A3D1-40B4-97DB-C32062FDDA25}"/>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39464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11</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159904" cy="457200"/>
          </a:xfrm>
        </p:spPr>
        <p:txBody>
          <a:bodyPr/>
          <a:lstStyle/>
          <a:p>
            <a:r>
              <a:rPr lang="en-US" dirty="0"/>
              <a:t>CHAPTER 1: NUCLEIC ACIDS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134980" cy="7808032"/>
          </a:xfrm>
        </p:spPr>
        <p:txBody>
          <a:bodyPr/>
          <a:lstStyle/>
          <a:p>
            <a:r>
              <a:rPr lang="en-US" b="1" dirty="0">
                <a:solidFill>
                  <a:schemeClr val="accent1"/>
                </a:solidFill>
              </a:rPr>
              <a:t>DNA Replication</a:t>
            </a:r>
          </a:p>
          <a:p>
            <a:r>
              <a:rPr lang="en-US" dirty="0"/>
              <a:t>The process by which a copy of DNA is produced from a DNA template is known as replication (Figure 1.4). This process is “semiconservative,” meaning that each replication gives rise to 2 daughter DNAs, each of which contains 1 original strand and 1 new strand.</a:t>
            </a:r>
            <a:endParaRPr lang="en-US" dirty="0">
              <a:solidFill>
                <a:srgbClr val="FF0000"/>
              </a:solidFill>
            </a:endParaRPr>
          </a:p>
          <a:p>
            <a:r>
              <a:rPr lang="en-US" dirty="0"/>
              <a:t>DNA synthesis occurs in the 5' to 3' direction—nucleotides are added 1 at a time to the 3' end of the DNA chain, forming new bonds. Enzymes that join nucleotides together into a growing strand of DNA are known as DNA polymerases.</a:t>
            </a:r>
            <a:r>
              <a:rPr lang="en-US" dirty="0">
                <a:solidFill>
                  <a:srgbClr val="FF0000"/>
                </a:solidFill>
              </a:rPr>
              <a:t> </a:t>
            </a:r>
            <a:r>
              <a:rPr lang="en-US" dirty="0"/>
              <a:t>The choice of the nucleotide incorporated at a particular position is governed by complementary base pairing (A to T and C to G) with the template strand.</a:t>
            </a:r>
            <a:endParaRPr lang="en-US" dirty="0">
              <a:solidFill>
                <a:srgbClr val="FF0000"/>
              </a:solidFill>
            </a:endParaRPr>
          </a:p>
          <a:p>
            <a:endParaRPr lang="en-US" dirty="0">
              <a:solidFill>
                <a:srgbClr val="FF0000"/>
              </a:solidFill>
            </a:endParaRPr>
          </a:p>
          <a:p>
            <a:r>
              <a:rPr lang="en-US" b="1" dirty="0"/>
              <a:t>Figure 1.4 </a:t>
            </a:r>
            <a:r>
              <a:rPr lang="en-US" dirty="0"/>
              <a:t>Semiconservative DNA Replication When DNA replicates, each daughter consists of 1 strand of the original DNA and 1 new strand. </a:t>
            </a:r>
            <a:r>
              <a:rPr lang="en-US" i="1" dirty="0"/>
              <a:t>Adapted from Allison 2017.</a:t>
            </a:r>
            <a:endParaRPr lang="en-US" dirty="0">
              <a:solidFill>
                <a:srgbClr val="FF0000"/>
              </a:solidFill>
            </a:endParaRPr>
          </a:p>
          <a:p>
            <a:endParaRPr lang="en-US" dirty="0"/>
          </a:p>
        </p:txBody>
      </p:sp>
      <p:sp>
        <p:nvSpPr>
          <p:cNvPr id="13" name="Content Placeholder 4">
            <a:extLst>
              <a:ext uri="{FF2B5EF4-FFF2-40B4-BE49-F238E27FC236}">
                <a16:creationId xmlns:a16="http://schemas.microsoft.com/office/drawing/2014/main" id="{BE90A057-14C1-4C6E-BE92-B9EDCAF39426}"/>
              </a:ext>
            </a:extLst>
          </p:cNvPr>
          <p:cNvSpPr txBox="1">
            <a:spLocks/>
          </p:cNvSpPr>
          <p:nvPr/>
        </p:nvSpPr>
        <p:spPr>
          <a:xfrm>
            <a:off x="3246583" y="704387"/>
            <a:ext cx="3214990" cy="5387453"/>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spcBef>
                <a:spcPts val="600"/>
              </a:spcBef>
            </a:pPr>
            <a:endParaRPr lang="en-US" dirty="0"/>
          </a:p>
        </p:txBody>
      </p:sp>
      <p:sp>
        <p:nvSpPr>
          <p:cNvPr id="14" name="Content Placeholder 5">
            <a:extLst>
              <a:ext uri="{FF2B5EF4-FFF2-40B4-BE49-F238E27FC236}">
                <a16:creationId xmlns:a16="http://schemas.microsoft.com/office/drawing/2014/main" id="{2E5CE77E-3814-47A9-9205-E0AF279ECFD7}"/>
              </a:ext>
            </a:extLst>
          </p:cNvPr>
          <p:cNvSpPr txBox="1">
            <a:spLocks/>
          </p:cNvSpPr>
          <p:nvPr/>
        </p:nvSpPr>
        <p:spPr>
          <a:xfrm>
            <a:off x="311285" y="6400800"/>
            <a:ext cx="6235430" cy="2003368"/>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137160" tIns="45720" rIns="13716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5000"/>
              </a:lnSpc>
              <a:spcBef>
                <a:spcPts val="0"/>
              </a:spcBef>
            </a:pPr>
            <a:r>
              <a:rPr lang="en-US" b="1"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Each end of a DNA or RNA chain is chemically distinct. The ends are designated by the </a:t>
            </a:r>
            <a:br>
              <a:rPr lang="en-US" b="1" dirty="0">
                <a:solidFill>
                  <a:schemeClr val="tx2"/>
                </a:solidFill>
                <a:latin typeface="Roboto Light" panose="02000000000000000000" pitchFamily="2" charset="0"/>
                <a:ea typeface="Roboto Light" panose="02000000000000000000" pitchFamily="2" charset="0"/>
                <a:cs typeface="Roboto Light" panose="02000000000000000000" pitchFamily="2" charset="0"/>
              </a:rPr>
            </a:br>
            <a:r>
              <a:rPr lang="en-US" b="1"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symbols 5' and 3'.</a:t>
            </a:r>
            <a:r>
              <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 </a:t>
            </a:r>
          </a:p>
          <a:p>
            <a:pPr marL="171450" indent="-171450">
              <a:lnSpc>
                <a:spcPct val="125000"/>
              </a:lnSpc>
              <a:spcBef>
                <a:spcPts val="0"/>
              </a:spcBef>
              <a:buFont typeface="Arial" panose="020B0604020202020204" pitchFamily="34" charset="0"/>
              <a:buChar char="•"/>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5' refers to the carbon in the sugar to which the phosphate group is attached. </a:t>
            </a:r>
          </a:p>
          <a:p>
            <a:pPr marL="171450" indent="-171450">
              <a:lnSpc>
                <a:spcPct val="125000"/>
              </a:lnSpc>
              <a:spcBef>
                <a:spcPts val="0"/>
              </a:spcBef>
              <a:buFont typeface="Arial" panose="020B0604020202020204" pitchFamily="34" charset="0"/>
              <a:buChar char="•"/>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3' refers to the carbon in the sugar to which a hydroxyl (OH) group is attached.</a:t>
            </a:r>
          </a:p>
          <a:p>
            <a:pPr>
              <a:lnSpc>
                <a:spcPct val="125000"/>
              </a:lnSpc>
              <a:spcBef>
                <a:spcPts val="0"/>
              </a:spcBef>
              <a:spcAft>
                <a:spcPts val="1200"/>
              </a:spcAft>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These properties confer polarity to DNA and RNA chains. This directionality is important to understand in the context of DNA replication, transcription, and reverse transcription. </a:t>
            </a:r>
          </a:p>
          <a:p>
            <a:pPr>
              <a:lnSpc>
                <a:spcPct val="125000"/>
              </a:lnSpc>
              <a:spcBef>
                <a:spcPts val="0"/>
              </a:spcBef>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Note that, by convention, DNA or RNA sequences are written and read from 5' to 3'.</a:t>
            </a:r>
          </a:p>
        </p:txBody>
      </p:sp>
      <p:pic>
        <p:nvPicPr>
          <p:cNvPr id="19" name="Picture 18">
            <a:extLst>
              <a:ext uri="{FF2B5EF4-FFF2-40B4-BE49-F238E27FC236}">
                <a16:creationId xmlns:a16="http://schemas.microsoft.com/office/drawing/2014/main" id="{481F7B93-BE62-4D6F-8865-F19E12650608}"/>
              </a:ext>
            </a:extLst>
          </p:cNvPr>
          <p:cNvPicPr>
            <a:picLocks noChangeAspect="1"/>
          </p:cNvPicPr>
          <p:nvPr/>
        </p:nvPicPr>
        <p:blipFill>
          <a:blip r:embed="rId3"/>
          <a:srcRect/>
          <a:stretch/>
        </p:blipFill>
        <p:spPr>
          <a:xfrm>
            <a:off x="3522837" y="987741"/>
            <a:ext cx="3023878" cy="5056737"/>
          </a:xfrm>
          <a:prstGeom prst="rect">
            <a:avLst/>
          </a:prstGeom>
        </p:spPr>
      </p:pic>
      <p:sp>
        <p:nvSpPr>
          <p:cNvPr id="7" name="Footer Placeholder 6">
            <a:extLst>
              <a:ext uri="{FF2B5EF4-FFF2-40B4-BE49-F238E27FC236}">
                <a16:creationId xmlns:a16="http://schemas.microsoft.com/office/drawing/2014/main" id="{4311C2A1-31F6-4011-9AEB-F0A340F8145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85439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12</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1: NUCLEIC ACIDS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a:lstStyle/>
          <a:p>
            <a:r>
              <a:rPr lang="en-US" b="1" dirty="0">
                <a:solidFill>
                  <a:schemeClr val="accent1"/>
                </a:solidFill>
              </a:rPr>
              <a:t>DNA Repair Mechanisms</a:t>
            </a:r>
          </a:p>
          <a:p>
            <a:r>
              <a:rPr lang="en-US" dirty="0"/>
              <a:t>When a cell divides (a process known as </a:t>
            </a:r>
            <a:r>
              <a:rPr lang="en-US" b="1" u="sng" dirty="0"/>
              <a:t>mitosis</a:t>
            </a:r>
            <a:r>
              <a:rPr lang="en-US" dirty="0"/>
              <a:t>), the genome is accurately copied and passed on to the next generation with minimal errors. To ensure this occurs, the replication process is accompanied by continuous “proofreading”—incorporation of an incorrect base causes the polymerase to pause, excise the mispaired base, and then resume elongation.</a:t>
            </a:r>
            <a:endParaRPr lang="en-US" dirty="0">
              <a:solidFill>
                <a:srgbClr val="FF0000"/>
              </a:solidFill>
            </a:endParaRPr>
          </a:p>
          <a:p>
            <a:endParaRPr lang="en-US" dirty="0"/>
          </a:p>
        </p:txBody>
      </p:sp>
      <p:sp>
        <p:nvSpPr>
          <p:cNvPr id="13" name="Content Placeholder 4">
            <a:extLst>
              <a:ext uri="{FF2B5EF4-FFF2-40B4-BE49-F238E27FC236}">
                <a16:creationId xmlns:a16="http://schemas.microsoft.com/office/drawing/2014/main" id="{BE90A057-14C1-4C6E-BE92-B9EDCAF39426}"/>
              </a:ext>
            </a:extLst>
          </p:cNvPr>
          <p:cNvSpPr txBox="1">
            <a:spLocks/>
          </p:cNvSpPr>
          <p:nvPr/>
        </p:nvSpPr>
        <p:spPr>
          <a:xfrm>
            <a:off x="3428999" y="685800"/>
            <a:ext cx="3214990" cy="5387453"/>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spcBef>
                <a:spcPts val="600"/>
              </a:spcBef>
            </a:pPr>
            <a:endParaRPr lang="en-US" dirty="0"/>
          </a:p>
        </p:txBody>
      </p:sp>
      <p:sp>
        <p:nvSpPr>
          <p:cNvPr id="14" name="Content Placeholder 5">
            <a:extLst>
              <a:ext uri="{FF2B5EF4-FFF2-40B4-BE49-F238E27FC236}">
                <a16:creationId xmlns:a16="http://schemas.microsoft.com/office/drawing/2014/main" id="{53CDFBC7-1829-4BFC-90AB-544F69D9A2D1}"/>
              </a:ext>
            </a:extLst>
          </p:cNvPr>
          <p:cNvSpPr txBox="1">
            <a:spLocks/>
          </p:cNvSpPr>
          <p:nvPr/>
        </p:nvSpPr>
        <p:spPr>
          <a:xfrm>
            <a:off x="3546193" y="578661"/>
            <a:ext cx="2918348" cy="3212719"/>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137160" tIns="91440" rIns="13716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kumimoji="0" lang="en-US" altLang="en-US" b="1" i="0" u="none" strike="noStrike" cap="none" normalizeH="0" baseline="0" dirty="0">
                <a:ln>
                  <a:noFill/>
                </a:ln>
                <a:solidFill>
                  <a:schemeClr val="tx2"/>
                </a:solidFill>
                <a:effectLst/>
                <a:latin typeface="Roboto Light" panose="02000000000000000000" pitchFamily="2" charset="0"/>
                <a:ea typeface="Roboto Light" panose="02000000000000000000" pitchFamily="2" charset="0"/>
                <a:cs typeface="Roboto Light" panose="02000000000000000000" pitchFamily="2" charset="0"/>
              </a:rPr>
              <a:t>DNA Replication Is High Fidelity, </a:t>
            </a:r>
            <a:br>
              <a:rPr kumimoji="0" lang="en-US" altLang="en-US" b="1" i="0" u="none" strike="noStrike" cap="none" normalizeH="0" baseline="0" dirty="0">
                <a:ln>
                  <a:noFill/>
                </a:ln>
                <a:solidFill>
                  <a:schemeClr val="tx2"/>
                </a:solidFill>
                <a:effectLst/>
                <a:latin typeface="Roboto Light" panose="02000000000000000000" pitchFamily="2" charset="0"/>
                <a:ea typeface="Roboto Light" panose="02000000000000000000" pitchFamily="2" charset="0"/>
                <a:cs typeface="Roboto Light" panose="02000000000000000000" pitchFamily="2" charset="0"/>
              </a:rPr>
            </a:br>
            <a:r>
              <a:rPr kumimoji="0" lang="en-US" altLang="en-US" b="1" i="0" u="none" strike="noStrike" cap="none" normalizeH="0" baseline="0" dirty="0">
                <a:ln>
                  <a:noFill/>
                </a:ln>
                <a:solidFill>
                  <a:schemeClr val="tx2"/>
                </a:solidFill>
                <a:effectLst/>
                <a:latin typeface="Roboto Light" panose="02000000000000000000" pitchFamily="2" charset="0"/>
                <a:ea typeface="Roboto Light" panose="02000000000000000000" pitchFamily="2" charset="0"/>
                <a:cs typeface="Roboto Light" panose="02000000000000000000" pitchFamily="2" charset="0"/>
              </a:rPr>
              <a:t>but not Perfect</a:t>
            </a:r>
          </a:p>
          <a:p>
            <a:pPr>
              <a:lnSpc>
                <a:spcPct val="100000"/>
              </a:lnSpc>
              <a:spcBef>
                <a:spcPts val="0"/>
              </a:spcBef>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While DNA polymerases are extremely accurate at replicating DNA, they are not perfect. They generate errors spontaneously when copying DNA. </a:t>
            </a:r>
            <a:b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b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This means that each time the DNA is replicated, there is 1 mistake for every 10,000 to 100,000 BP. While many of these are handled by the integrated “proofreading” function of DNA polymerase, some are left behind. These mutations can have important consequences for the cell, including initiating the development of cancer</a:t>
            </a:r>
            <a:r>
              <a:rPr lang="en-US" dirty="0">
                <a:latin typeface="Roboto Light" panose="02000000000000000000" pitchFamily="2" charset="0"/>
                <a:ea typeface="Roboto Light" panose="02000000000000000000" pitchFamily="2" charset="0"/>
                <a:cs typeface="Roboto Light" panose="02000000000000000000" pitchFamily="2" charset="0"/>
              </a:rPr>
              <a:t>.</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11" name="Table 10">
            <a:extLst>
              <a:ext uri="{FF2B5EF4-FFF2-40B4-BE49-F238E27FC236}">
                <a16:creationId xmlns:a16="http://schemas.microsoft.com/office/drawing/2014/main" id="{46360E1A-2213-4C24-A142-08C769C7ED20}"/>
              </a:ext>
            </a:extLst>
          </p:cNvPr>
          <p:cNvGraphicFramePr>
            <a:graphicFrameLocks noGrp="1"/>
          </p:cNvGraphicFramePr>
          <p:nvPr>
            <p:extLst>
              <p:ext uri="{D42A27DB-BD31-4B8C-83A1-F6EECF244321}">
                <p14:modId xmlns:p14="http://schemas.microsoft.com/office/powerpoint/2010/main" val="3716008250"/>
              </p:ext>
            </p:extLst>
          </p:nvPr>
        </p:nvGraphicFramePr>
        <p:xfrm>
          <a:off x="313085" y="4042923"/>
          <a:ext cx="6148488" cy="441806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08202">
                  <a:extLst>
                    <a:ext uri="{9D8B030D-6E8A-4147-A177-3AD203B41FA5}">
                      <a16:colId xmlns:a16="http://schemas.microsoft.com/office/drawing/2014/main" val="1399535488"/>
                    </a:ext>
                  </a:extLst>
                </a:gridCol>
                <a:gridCol w="4740286">
                  <a:extLst>
                    <a:ext uri="{9D8B030D-6E8A-4147-A177-3AD203B41FA5}">
                      <a16:colId xmlns:a16="http://schemas.microsoft.com/office/drawing/2014/main" val="1291501926"/>
                    </a:ext>
                  </a:extLst>
                </a:gridCol>
              </a:tblGrid>
              <a:tr h="730413">
                <a:tc>
                  <a:txBody>
                    <a:bodyPr/>
                    <a:lstStyle/>
                    <a:p>
                      <a:pPr marL="0" marR="0">
                        <a:lnSpc>
                          <a:spcPct val="115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tc>
                  <a:txBody>
                    <a:bodyPr/>
                    <a:lstStyle/>
                    <a:p>
                      <a:pPr marL="109538" marR="0" lvl="0" indent="0" algn="l" defTabSz="685800" rtl="0" eaLnBrk="1" fontAlgn="auto" latinLnBrk="0" hangingPunct="1">
                        <a:lnSpc>
                          <a:spcPct val="115000"/>
                        </a:lnSpc>
                        <a:spcBef>
                          <a:spcPts val="0"/>
                        </a:spcBef>
                        <a:spcAft>
                          <a:spcPts val="0"/>
                        </a:spcAft>
                        <a:buClrTx/>
                        <a:buSzTx/>
                        <a:buFontTx/>
                        <a:buNone/>
                        <a:tabLst/>
                        <a:defRPr/>
                      </a:pPr>
                      <a:r>
                        <a:rPr lang="en-US" sz="1400" b="1" i="0"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Learn More: </a:t>
                      </a:r>
                      <a:r>
                        <a:rPr lang="en-US" sz="1400" b="1" i="1"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The Importance of DNA Repair</a:t>
                      </a:r>
                      <a:endParaRPr lang="en-US" sz="1400" b="1" i="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extLst>
                  <a:ext uri="{0D108BD9-81ED-4DB2-BD59-A6C34878D82A}">
                    <a16:rowId xmlns:a16="http://schemas.microsoft.com/office/drawing/2014/main" val="3983766222"/>
                  </a:ext>
                </a:extLst>
              </a:tr>
              <a:tr h="3687648">
                <a:tc gridSpan="2">
                  <a:txBody>
                    <a:bodyPr/>
                    <a:lstStyle/>
                    <a:p>
                      <a:pPr marL="0" marR="0">
                        <a:lnSpc>
                          <a:spcPct val="115000"/>
                        </a:lnSpc>
                        <a:spcBef>
                          <a:spcPts val="0"/>
                        </a:spcBef>
                        <a:spcAft>
                          <a:spcPts val="0"/>
                        </a:spcAft>
                      </a:pPr>
                      <a:r>
                        <a:rPr lang="en-US" sz="1200" b="0" dirty="0">
                          <a:solidFill>
                            <a:schemeClr val="tx1"/>
                          </a:solidFill>
                          <a:effectLst/>
                          <a:latin typeface="Roboto Light" panose="02000000000000000000" pitchFamily="2" charset="0"/>
                          <a:ea typeface="Roboto Light" panose="02000000000000000000" pitchFamily="2" charset="0"/>
                        </a:rPr>
                        <a:t>Errors can occur during the replication of DNA. Further, DNA can be damaged in a variety of ways and occurs relatively commonly as a result of exposure to oxygen free radicals, radiation, and chemicals. Thus, DNA damage poses a continuous threat to genomic integrity. To cope with this problem, cells have evolved a range of DNA repair pathways that fix this damage. The genes that produce the components of these critical repair pathways are sometimes referred to as “caretaker” genes.</a:t>
                      </a:r>
                      <a:endParaRPr lang="en-US" sz="1200" b="0" dirty="0">
                        <a:solidFill>
                          <a:srgbClr val="FF0000"/>
                        </a:solidFill>
                        <a:effectLst/>
                        <a:latin typeface="Roboto Light" panose="02000000000000000000" pitchFamily="2" charset="0"/>
                        <a:ea typeface="Roboto Light" panose="02000000000000000000" pitchFamily="2" charset="0"/>
                      </a:endParaRPr>
                    </a:p>
                    <a:p>
                      <a:pPr marL="0" marR="0">
                        <a:lnSpc>
                          <a:spcPct val="115000"/>
                        </a:lnSpc>
                        <a:spcBef>
                          <a:spcPts val="1000"/>
                        </a:spcBef>
                        <a:spcAft>
                          <a:spcPts val="0"/>
                        </a:spcAft>
                      </a:pPr>
                      <a:r>
                        <a:rPr lang="en-US" sz="1200" b="0" dirty="0">
                          <a:solidFill>
                            <a:schemeClr val="tx1"/>
                          </a:solidFill>
                          <a:effectLst/>
                          <a:latin typeface="Roboto Light" panose="02000000000000000000" pitchFamily="2" charset="0"/>
                          <a:ea typeface="Roboto Light" panose="02000000000000000000" pitchFamily="2" charset="0"/>
                        </a:rPr>
                        <a:t>DNA repair is critical in preventing cancer. Cancer is thought to occur as the result of a multi-step process:</a:t>
                      </a:r>
                    </a:p>
                    <a:p>
                      <a:pPr marL="228600" marR="0" indent="-228600">
                        <a:lnSpc>
                          <a:spcPct val="115000"/>
                        </a:lnSpc>
                        <a:spcBef>
                          <a:spcPts val="0"/>
                        </a:spcBef>
                        <a:spcAft>
                          <a:spcPts val="0"/>
                        </a:spcAft>
                        <a:buFont typeface="+mj-lt"/>
                        <a:buAutoNum type="arabicPeriod"/>
                      </a:pPr>
                      <a:r>
                        <a:rPr lang="en-US" sz="1200" b="0" dirty="0">
                          <a:solidFill>
                            <a:schemeClr val="tx1"/>
                          </a:solidFill>
                          <a:effectLst/>
                          <a:latin typeface="Roboto Light" panose="02000000000000000000" pitchFamily="2" charset="0"/>
                          <a:ea typeface="Roboto Light" panose="02000000000000000000" pitchFamily="2" charset="0"/>
                        </a:rPr>
                        <a:t>Inactivation of a “caretaker” gene, which is involved in maintaining the integrity of </a:t>
                      </a:r>
                      <a:br>
                        <a:rPr lang="en-US" sz="1200" b="0" dirty="0">
                          <a:solidFill>
                            <a:schemeClr val="tx1"/>
                          </a:solidFill>
                          <a:effectLst/>
                          <a:latin typeface="Roboto Light" panose="02000000000000000000" pitchFamily="2" charset="0"/>
                          <a:ea typeface="Roboto Light" panose="02000000000000000000" pitchFamily="2" charset="0"/>
                        </a:rPr>
                      </a:br>
                      <a:r>
                        <a:rPr lang="en-US" sz="1200" b="0" dirty="0">
                          <a:solidFill>
                            <a:schemeClr val="tx1"/>
                          </a:solidFill>
                          <a:effectLst/>
                          <a:latin typeface="Roboto Light" panose="02000000000000000000" pitchFamily="2" charset="0"/>
                          <a:ea typeface="Roboto Light" panose="02000000000000000000" pitchFamily="2" charset="0"/>
                        </a:rPr>
                        <a:t>the genome—that is to say, repairing DNA and preventing mutations. Inactivation of these genes allows DNA damage to go unrepaired throughout the genome, resulting </a:t>
                      </a:r>
                      <a:br>
                        <a:rPr lang="en-US" sz="1200" b="0" dirty="0">
                          <a:solidFill>
                            <a:schemeClr val="tx1"/>
                          </a:solidFill>
                          <a:effectLst/>
                          <a:latin typeface="Roboto Light" panose="02000000000000000000" pitchFamily="2" charset="0"/>
                          <a:ea typeface="Roboto Light" panose="02000000000000000000" pitchFamily="2" charset="0"/>
                        </a:rPr>
                      </a:br>
                      <a:r>
                        <a:rPr lang="en-US" sz="1200" b="0" dirty="0">
                          <a:solidFill>
                            <a:schemeClr val="tx1"/>
                          </a:solidFill>
                          <a:effectLst/>
                          <a:latin typeface="Roboto Light" panose="02000000000000000000" pitchFamily="2" charset="0"/>
                          <a:ea typeface="Roboto Light" panose="02000000000000000000" pitchFamily="2" charset="0"/>
                        </a:rPr>
                        <a:t>in mutations.</a:t>
                      </a:r>
                      <a:endParaRPr lang="en-US" sz="1200" b="0" dirty="0">
                        <a:solidFill>
                          <a:srgbClr val="FF0000"/>
                        </a:solidFill>
                        <a:effectLst/>
                        <a:latin typeface="Roboto Light" panose="02000000000000000000" pitchFamily="2" charset="0"/>
                        <a:ea typeface="Roboto Light" panose="02000000000000000000" pitchFamily="2" charset="0"/>
                      </a:endParaRPr>
                    </a:p>
                    <a:p>
                      <a:pPr marL="228600" marR="0" indent="-228600">
                        <a:lnSpc>
                          <a:spcPct val="115000"/>
                        </a:lnSpc>
                        <a:spcBef>
                          <a:spcPts val="0"/>
                        </a:spcBef>
                        <a:spcAft>
                          <a:spcPts val="0"/>
                        </a:spcAft>
                        <a:buFont typeface="+mj-lt"/>
                        <a:buAutoNum type="arabicPeriod"/>
                      </a:pPr>
                      <a:r>
                        <a:rPr lang="en-US" sz="1200" b="0" dirty="0">
                          <a:solidFill>
                            <a:schemeClr val="tx1"/>
                          </a:solidFill>
                          <a:effectLst/>
                          <a:latin typeface="Roboto Light" panose="02000000000000000000" pitchFamily="2" charset="0"/>
                          <a:ea typeface="Roboto Light" panose="02000000000000000000" pitchFamily="2" charset="0"/>
                        </a:rPr>
                        <a:t>Mutations in “gatekeeper” genes accumulate, resulting in tumor initiation. Gatekeeper genes are involved in processes that control cellular proliferation directly by inhibiting growth or preventing cell death.</a:t>
                      </a:r>
                      <a:endParaRPr lang="en-US" sz="1200" b="0" dirty="0">
                        <a:solidFill>
                          <a:schemeClr val="bg1"/>
                        </a:solidFill>
                        <a:effectLst/>
                        <a:latin typeface="+mn-lt"/>
                        <a:ea typeface="Roboto Light" panose="02000000000000000000" pitchFamily="2" charset="0"/>
                        <a:cs typeface="Times New Roman" panose="02020603050405020304" pitchFamily="18" charset="0"/>
                      </a:endParaRPr>
                    </a:p>
                  </a:txBody>
                  <a:tcPr marT="9144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chromatin fiber, resulting in loops averaging 300 nm in length. In this manner, the 2 meters of DNA in each cell is compressed to the point that it can fit within a cell's nucleus. It is important to recognize that the compression and unwinding of DNA are tightly regulated through a number of processes that can “tighten” or “loosen” chromatin, allowing regions of the genome to be accessed to make proteins. [Simmons 2008, p </a:t>
                      </a:r>
                      <a:r>
                        <a:rPr lang="en-US" sz="1200" b="0" dirty="0" err="1">
                          <a:solidFill>
                            <a:schemeClr val="bg1"/>
                          </a:solidFill>
                          <a:effectLst/>
                          <a:latin typeface="Roboto Light" panose="02000000000000000000" pitchFamily="2" charset="0"/>
                          <a:ea typeface="Roboto Light" panose="02000000000000000000" pitchFamily="2" charset="0"/>
                        </a:rPr>
                        <a:t>1B</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These 300-nm fibers are compressed again and folded to produce a 250-nm-wide fiber, which is then tightly coiled into the chromatid of a chromosome. Each chromatid is connected at a constriction point called the centromere.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endParaRPr lang="en-US" sz="1200" b="0" dirty="0">
                        <a:solidFill>
                          <a:schemeClr val="bg1"/>
                        </a:solidFill>
                        <a:effectLst/>
                        <a:latin typeface="Roboto Light" panose="02000000000000000000" pitchFamily="2" charset="0"/>
                        <a:ea typeface="Roboto Light" panose="02000000000000000000" pitchFamily="2" charset="0"/>
                      </a:endParaRP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Figure 1.2 DNA is packaged in multiple steps to compress its 2-meter length into a structure that can fit into the cell's nucleus.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  </a:t>
                      </a:r>
                      <a:endParaRPr lang="en-US" sz="1200" b="0" dirty="0">
                        <a:solidFill>
                          <a:schemeClr val="bg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612B5B"/>
                    </a:solidFill>
                  </a:tcPr>
                </a:tc>
                <a:extLst>
                  <a:ext uri="{0D108BD9-81ED-4DB2-BD59-A6C34878D82A}">
                    <a16:rowId xmlns:a16="http://schemas.microsoft.com/office/drawing/2014/main" val="2198186223"/>
                  </a:ext>
                </a:extLst>
              </a:tr>
            </a:tbl>
          </a:graphicData>
        </a:graphic>
      </p:graphicFrame>
      <p:pic>
        <p:nvPicPr>
          <p:cNvPr id="12" name="Picture 4">
            <a:extLst>
              <a:ext uri="{FF2B5EF4-FFF2-40B4-BE49-F238E27FC236}">
                <a16:creationId xmlns:a16="http://schemas.microsoft.com/office/drawing/2014/main" id="{A3A3A718-4F5C-4C7E-BA65-0018AD4CE02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275" y="4072101"/>
            <a:ext cx="1019175" cy="6477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63BFDAC9-2E74-451B-8922-C072F8893832}"/>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9511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84DD6A-B2D4-457A-A424-A0A9CF6141DF}"/>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13</a:t>
            </a:fld>
            <a:endParaRPr lang="en-US" dirty="0"/>
          </a:p>
        </p:txBody>
      </p:sp>
      <p:sp>
        <p:nvSpPr>
          <p:cNvPr id="7" name="Title 6">
            <a:extLst>
              <a:ext uri="{FF2B5EF4-FFF2-40B4-BE49-F238E27FC236}">
                <a16:creationId xmlns:a16="http://schemas.microsoft.com/office/drawing/2014/main" id="{6912E27E-0EA1-4395-B68C-FE4C26EFE0E9}"/>
              </a:ext>
            </a:extLst>
          </p:cNvPr>
          <p:cNvSpPr>
            <a:spLocks noGrp="1"/>
          </p:cNvSpPr>
          <p:nvPr>
            <p:ph type="title"/>
          </p:nvPr>
        </p:nvSpPr>
        <p:spPr/>
        <p:txBody>
          <a:bodyPr/>
          <a:lstStyle/>
          <a:p>
            <a:r>
              <a:rPr lang="en-US" dirty="0"/>
              <a:t>CHAPTER 1: NUCLEIC ACIDS</a:t>
            </a:r>
          </a:p>
        </p:txBody>
      </p:sp>
      <p:sp>
        <p:nvSpPr>
          <p:cNvPr id="8" name="Content Placeholder 7">
            <a:extLst>
              <a:ext uri="{FF2B5EF4-FFF2-40B4-BE49-F238E27FC236}">
                <a16:creationId xmlns:a16="http://schemas.microsoft.com/office/drawing/2014/main" id="{784C9E88-958E-483F-8EE6-2DBA6DB3B792}"/>
              </a:ext>
            </a:extLst>
          </p:cNvPr>
          <p:cNvSpPr>
            <a:spLocks noGrp="1"/>
          </p:cNvSpPr>
          <p:nvPr>
            <p:ph idx="17"/>
          </p:nvPr>
        </p:nvSpPr>
        <p:spPr/>
        <p:txBody>
          <a:bodyPr/>
          <a:lstStyle/>
          <a:p>
            <a:pPr marL="171450" indent="-171450">
              <a:buFont typeface="Arial" panose="020B0604020202020204" pitchFamily="34" charset="0"/>
              <a:buChar char="•"/>
            </a:pPr>
            <a:r>
              <a:rPr lang="en-US" dirty="0"/>
              <a:t>Nucleic acids include 2 major classes of molecules, DNA and RNA.</a:t>
            </a:r>
            <a:endParaRPr lang="en-US" dirty="0">
              <a:solidFill>
                <a:srgbClr val="FF0000"/>
              </a:solidFill>
            </a:endParaRPr>
          </a:p>
          <a:p>
            <a:pPr marL="171450" indent="-171450">
              <a:buFont typeface="Arial" panose="020B0604020202020204" pitchFamily="34" charset="0"/>
              <a:buChar char="•"/>
            </a:pPr>
            <a:r>
              <a:rPr lang="en-US" dirty="0"/>
              <a:t>The structural units of nucleic acids are called nucleotides, each of which contains a base, a sugar, and a phosphate.</a:t>
            </a:r>
            <a:endParaRPr lang="en-US" dirty="0">
              <a:solidFill>
                <a:srgbClr val="FF0000"/>
              </a:solidFill>
            </a:endParaRPr>
          </a:p>
          <a:p>
            <a:pPr marL="171450" indent="-171450">
              <a:buFont typeface="Arial" panose="020B0604020202020204" pitchFamily="34" charset="0"/>
              <a:buChar char="•"/>
            </a:pPr>
            <a:r>
              <a:rPr lang="en-US" dirty="0"/>
              <a:t>There are 5 major varieties of nitrogen-containing bases: the purines adenine and guanine and the pyrimidines cytosine, thymine, and uracil (which is present only in RNA). </a:t>
            </a:r>
            <a:endParaRPr lang="en-US" dirty="0">
              <a:solidFill>
                <a:srgbClr val="FF0000"/>
              </a:solidFill>
            </a:endParaRPr>
          </a:p>
          <a:p>
            <a:pPr marL="171450" indent="-171450">
              <a:buFont typeface="Arial" panose="020B0604020202020204" pitchFamily="34" charset="0"/>
              <a:buChar char="•"/>
            </a:pPr>
            <a:r>
              <a:rPr lang="en-US" dirty="0"/>
              <a:t>In DNA, A always pairs with T, and C always pairs with G.</a:t>
            </a:r>
            <a:endParaRPr lang="en-US" dirty="0">
              <a:solidFill>
                <a:srgbClr val="FF0000"/>
              </a:solidFill>
            </a:endParaRPr>
          </a:p>
          <a:p>
            <a:pPr marL="171450" indent="-171450">
              <a:buFont typeface="Arial" panose="020B0604020202020204" pitchFamily="34" charset="0"/>
              <a:buChar char="•"/>
            </a:pPr>
            <a:r>
              <a:rPr lang="en-US" dirty="0"/>
              <a:t>DNA is typically found in the nucleus of the cell, where it constitutes the genetic material of the cell; RNA is located primarily outside of the nucleus and acts to carry out the genetic instructions for protein synthesis.</a:t>
            </a:r>
            <a:endParaRPr lang="en-US" dirty="0">
              <a:solidFill>
                <a:srgbClr val="FF0000"/>
              </a:solidFill>
            </a:endParaRPr>
          </a:p>
          <a:p>
            <a:pPr marL="171450" indent="-171450">
              <a:buFont typeface="Arial" panose="020B0604020202020204" pitchFamily="34" charset="0"/>
              <a:buChar char="•"/>
            </a:pPr>
            <a:r>
              <a:rPr lang="en-US" dirty="0"/>
              <a:t>DNA is compacted in the nucleus in multiple steps, beginning with wrapping around histones.</a:t>
            </a:r>
            <a:endParaRPr lang="en-US" dirty="0">
              <a:solidFill>
                <a:srgbClr val="FF0000"/>
              </a:solidFill>
            </a:endParaRPr>
          </a:p>
          <a:p>
            <a:pPr marL="171450" indent="-171450">
              <a:buFont typeface="Arial" panose="020B0604020202020204" pitchFamily="34" charset="0"/>
              <a:buChar char="•"/>
            </a:pPr>
            <a:r>
              <a:rPr lang="en-US" dirty="0"/>
              <a:t>The winding and unwinding of DNA is tightly regulated to allow for access to the genome by the transcriptional machinery.</a:t>
            </a:r>
            <a:endParaRPr lang="en-US" dirty="0">
              <a:solidFill>
                <a:srgbClr val="FF0000"/>
              </a:solidFill>
            </a:endParaRPr>
          </a:p>
          <a:p>
            <a:pPr marL="171450" indent="-171450">
              <a:buFont typeface="Arial" panose="020B0604020202020204" pitchFamily="34" charset="0"/>
              <a:buChar char="•"/>
            </a:pPr>
            <a:r>
              <a:rPr lang="en-US" dirty="0"/>
              <a:t>DNA replication is semiconservative—each replication gives rise to 2 daughter DNAs, each of which contains 1 original strand and 1 new strand. </a:t>
            </a:r>
            <a:endParaRPr lang="en-US" dirty="0">
              <a:solidFill>
                <a:srgbClr val="FF0000"/>
              </a:solidFill>
            </a:endParaRPr>
          </a:p>
          <a:p>
            <a:pPr marL="171450" indent="-171450">
              <a:buFont typeface="Arial" panose="020B0604020202020204" pitchFamily="34" charset="0"/>
              <a:buChar char="•"/>
            </a:pPr>
            <a:r>
              <a:rPr lang="en-US" dirty="0"/>
              <a:t>DNA is subject to inaccurate copying and damage; these issues are addressed by integrated proofreading functions in DNA polymerase and a network of DNA repair pathways.</a:t>
            </a:r>
            <a:endParaRPr lang="en-US" dirty="0">
              <a:solidFill>
                <a:srgbClr val="FF0000"/>
              </a:solidFill>
            </a:endParaRPr>
          </a:p>
          <a:p>
            <a:endParaRPr lang="en-US" dirty="0"/>
          </a:p>
        </p:txBody>
      </p:sp>
      <p:sp>
        <p:nvSpPr>
          <p:cNvPr id="9" name="Content Placeholder 8">
            <a:extLst>
              <a:ext uri="{FF2B5EF4-FFF2-40B4-BE49-F238E27FC236}">
                <a16:creationId xmlns:a16="http://schemas.microsoft.com/office/drawing/2014/main" id="{D885FBF7-1ED0-4B1A-9A43-91D3DA08AA91}"/>
              </a:ext>
            </a:extLst>
          </p:cNvPr>
          <p:cNvSpPr>
            <a:spLocks noGrp="1"/>
          </p:cNvSpPr>
          <p:nvPr>
            <p:ph idx="18"/>
          </p:nvPr>
        </p:nvSpPr>
        <p:spPr/>
        <p:txBody>
          <a:bodyPr/>
          <a:lstStyle/>
          <a:p>
            <a:r>
              <a:rPr lang="en-US" dirty="0"/>
              <a:t>CHAPTER 1 SUMMARY</a:t>
            </a:r>
          </a:p>
        </p:txBody>
      </p:sp>
      <p:sp>
        <p:nvSpPr>
          <p:cNvPr id="5" name="Footer Placeholder 4">
            <a:extLst>
              <a:ext uri="{FF2B5EF4-FFF2-40B4-BE49-F238E27FC236}">
                <a16:creationId xmlns:a16="http://schemas.microsoft.com/office/drawing/2014/main" id="{690CD14C-F195-4434-AE5D-BC20C8F7D999}"/>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5691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3A410-0778-49CA-8BC1-158DF0F4E3A7}"/>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14</a:t>
            </a:fld>
            <a:endParaRPr lang="en-US" dirty="0"/>
          </a:p>
        </p:txBody>
      </p:sp>
      <p:sp>
        <p:nvSpPr>
          <p:cNvPr id="7" name="Title 6">
            <a:extLst>
              <a:ext uri="{FF2B5EF4-FFF2-40B4-BE49-F238E27FC236}">
                <a16:creationId xmlns:a16="http://schemas.microsoft.com/office/drawing/2014/main" id="{925AFAF3-4688-4AF0-AC36-74975AF055A2}"/>
              </a:ext>
            </a:extLst>
          </p:cNvPr>
          <p:cNvSpPr>
            <a:spLocks noGrp="1"/>
          </p:cNvSpPr>
          <p:nvPr>
            <p:ph type="title"/>
          </p:nvPr>
        </p:nvSpPr>
        <p:spPr/>
        <p:txBody>
          <a:bodyPr/>
          <a:lstStyle/>
          <a:p>
            <a:r>
              <a:rPr lang="en-US" dirty="0"/>
              <a:t>CHAPTER 1: NUCLEIC ACIDS</a:t>
            </a:r>
          </a:p>
        </p:txBody>
      </p:sp>
      <p:sp>
        <p:nvSpPr>
          <p:cNvPr id="8" name="Content Placeholder 7">
            <a:extLst>
              <a:ext uri="{FF2B5EF4-FFF2-40B4-BE49-F238E27FC236}">
                <a16:creationId xmlns:a16="http://schemas.microsoft.com/office/drawing/2014/main" id="{4E19B399-518C-484C-ADF4-26AD1C212799}"/>
              </a:ext>
            </a:extLst>
          </p:cNvPr>
          <p:cNvSpPr>
            <a:spLocks noGrp="1"/>
          </p:cNvSpPr>
          <p:nvPr>
            <p:ph idx="17"/>
          </p:nvPr>
        </p:nvSpPr>
        <p:spPr/>
        <p:txBody>
          <a:bodyPr/>
          <a:lstStyle/>
          <a:p>
            <a:r>
              <a:rPr lang="en-US" dirty="0"/>
              <a:t>1. Which of the following bases is found only in RNA?</a:t>
            </a:r>
          </a:p>
          <a:p>
            <a:pPr lvl="1"/>
            <a:r>
              <a:rPr lang="en-US" dirty="0"/>
              <a:t>A. Adenosine</a:t>
            </a:r>
          </a:p>
          <a:p>
            <a:pPr lvl="1"/>
            <a:r>
              <a:rPr lang="en-US" dirty="0"/>
              <a:t>B. Cytosine</a:t>
            </a:r>
          </a:p>
          <a:p>
            <a:pPr lvl="1"/>
            <a:r>
              <a:rPr lang="en-US" dirty="0"/>
              <a:t>C. Guanine</a:t>
            </a:r>
          </a:p>
          <a:p>
            <a:pPr lvl="1"/>
            <a:r>
              <a:rPr lang="en-US" dirty="0"/>
              <a:t>D. Uracil</a:t>
            </a:r>
          </a:p>
          <a:p>
            <a:pPr lvl="1"/>
            <a:r>
              <a:rPr lang="en-US" dirty="0"/>
              <a:t>E. Thymine</a:t>
            </a:r>
          </a:p>
          <a:p>
            <a:pPr>
              <a:spcBef>
                <a:spcPts val="1200"/>
              </a:spcBef>
              <a:spcAft>
                <a:spcPts val="1200"/>
              </a:spcAft>
            </a:pPr>
            <a:r>
              <a:rPr lang="en-US" dirty="0"/>
              <a:t>2. Place a checkmark next to the characteristics of DNA.</a:t>
            </a:r>
            <a:br>
              <a:rPr lang="en-US" dirty="0"/>
            </a:br>
            <a:endParaRPr lang="en-US" dirty="0"/>
          </a:p>
        </p:txBody>
      </p:sp>
      <p:graphicFrame>
        <p:nvGraphicFramePr>
          <p:cNvPr id="9" name="Table 15">
            <a:extLst>
              <a:ext uri="{FF2B5EF4-FFF2-40B4-BE49-F238E27FC236}">
                <a16:creationId xmlns:a16="http://schemas.microsoft.com/office/drawing/2014/main" id="{F0701A11-D14F-4241-8CEA-9B88021BE7EA}"/>
              </a:ext>
            </a:extLst>
          </p:cNvPr>
          <p:cNvGraphicFramePr>
            <a:graphicFrameLocks noGrp="1"/>
          </p:cNvGraphicFramePr>
          <p:nvPr>
            <p:extLst>
              <p:ext uri="{D42A27DB-BD31-4B8C-83A1-F6EECF244321}">
                <p14:modId xmlns:p14="http://schemas.microsoft.com/office/powerpoint/2010/main" val="2181749680"/>
              </p:ext>
            </p:extLst>
          </p:nvPr>
        </p:nvGraphicFramePr>
        <p:xfrm>
          <a:off x="302049" y="2779768"/>
          <a:ext cx="6253902" cy="3131683"/>
        </p:xfrm>
        <a:graphic>
          <a:graphicData uri="http://schemas.openxmlformats.org/drawingml/2006/table">
            <a:tbl>
              <a:tblPr firstRow="1">
                <a:effectLst>
                  <a:outerShdw blurRad="50800" dist="38100" dir="5400000" algn="t" rotWithShape="0">
                    <a:prstClr val="black">
                      <a:alpha val="40000"/>
                    </a:prstClr>
                  </a:outerShdw>
                </a:effectLst>
                <a:tableStyleId>{21E4AEA4-8DFA-4A89-87EB-49C32662AFE0}</a:tableStyleId>
              </a:tblPr>
              <a:tblGrid>
                <a:gridCol w="1366361">
                  <a:extLst>
                    <a:ext uri="{9D8B030D-6E8A-4147-A177-3AD203B41FA5}">
                      <a16:colId xmlns:a16="http://schemas.microsoft.com/office/drawing/2014/main" val="2341722085"/>
                    </a:ext>
                  </a:extLst>
                </a:gridCol>
                <a:gridCol w="368927">
                  <a:extLst>
                    <a:ext uri="{9D8B030D-6E8A-4147-A177-3AD203B41FA5}">
                      <a16:colId xmlns:a16="http://schemas.microsoft.com/office/drawing/2014/main" val="172237129"/>
                    </a:ext>
                  </a:extLst>
                </a:gridCol>
                <a:gridCol w="2074844">
                  <a:extLst>
                    <a:ext uri="{9D8B030D-6E8A-4147-A177-3AD203B41FA5}">
                      <a16:colId xmlns:a16="http://schemas.microsoft.com/office/drawing/2014/main" val="2062317619"/>
                    </a:ext>
                  </a:extLst>
                </a:gridCol>
                <a:gridCol w="368926">
                  <a:extLst>
                    <a:ext uri="{9D8B030D-6E8A-4147-A177-3AD203B41FA5}">
                      <a16:colId xmlns:a16="http://schemas.microsoft.com/office/drawing/2014/main" val="1928891105"/>
                    </a:ext>
                  </a:extLst>
                </a:gridCol>
                <a:gridCol w="2074844">
                  <a:extLst>
                    <a:ext uri="{9D8B030D-6E8A-4147-A177-3AD203B41FA5}">
                      <a16:colId xmlns:a16="http://schemas.microsoft.com/office/drawing/2014/main" val="1060656090"/>
                    </a:ext>
                  </a:extLst>
                </a:gridCol>
              </a:tblGrid>
              <a:tr h="388830">
                <a:tc>
                  <a:txBody>
                    <a:bodyPr/>
                    <a:lstStyle/>
                    <a:p>
                      <a:pPr marL="0" marR="0">
                        <a:lnSpc>
                          <a:spcPct val="100000"/>
                        </a:lnSpc>
                        <a:spcBef>
                          <a:spcPts val="0"/>
                        </a:spcBef>
                        <a:spcAft>
                          <a:spcPts val="0"/>
                        </a:spcAft>
                      </a:pPr>
                      <a:r>
                        <a:rPr lang="en-US" sz="1400" b="1" dirty="0">
                          <a:solidFill>
                            <a:schemeClr val="bg1"/>
                          </a:solidFill>
                          <a:effectLst/>
                          <a:latin typeface="Roboto" panose="02000000000000000000" pitchFamily="2" charset="0"/>
                          <a:ea typeface="Roboto" panose="02000000000000000000" pitchFamily="2" charset="0"/>
                          <a:cs typeface="Roboto" panose="02000000000000000000" pitchFamily="2" charset="0"/>
                        </a:rPr>
                        <a:t>Characteristic</a:t>
                      </a:r>
                    </a:p>
                  </a:txBody>
                  <a:tcPr marL="68580" marR="68580" marT="0" marB="0" anchor="ctr">
                    <a:solidFill>
                      <a:schemeClr val="accent2"/>
                    </a:solidFill>
                  </a:tcPr>
                </a:tc>
                <a:tc>
                  <a:txBody>
                    <a:bodyPr/>
                    <a:lstStyle/>
                    <a:p>
                      <a:pPr marL="0" marR="0">
                        <a:lnSpc>
                          <a:spcPct val="100000"/>
                        </a:lnSpc>
                        <a:spcBef>
                          <a:spcPts val="200"/>
                        </a:spcBef>
                        <a:spcAft>
                          <a:spcPts val="200"/>
                        </a:spcAft>
                      </a:pPr>
                      <a:endParaRPr lang="en-US" sz="1400" b="1"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200"/>
                        </a:spcBef>
                        <a:spcAft>
                          <a:spcPts val="200"/>
                        </a:spcAft>
                      </a:pPr>
                      <a:endParaRPr lang="en-US" sz="1400" b="1"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0"/>
                        </a:spcBef>
                        <a:spcAft>
                          <a:spcPts val="0"/>
                        </a:spcAft>
                      </a:pPr>
                      <a:endParaRPr lang="en-US" sz="1400" b="1"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0"/>
                        </a:spcBef>
                        <a:spcAft>
                          <a:spcPts val="0"/>
                        </a:spcAft>
                      </a:pPr>
                      <a:endParaRPr lang="en-US" sz="1400" b="1"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extLst>
                  <a:ext uri="{0D108BD9-81ED-4DB2-BD59-A6C34878D82A}">
                    <a16:rowId xmlns:a16="http://schemas.microsoft.com/office/drawing/2014/main" val="3069554296"/>
                  </a:ext>
                </a:extLst>
              </a:tr>
              <a:tr h="488723">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Major cellular location</a:t>
                      </a:r>
                    </a:p>
                  </a:txBody>
                  <a:tcPr marL="68580" marR="68580" marT="0" marB="0" anchor="ctr">
                    <a:solidFill>
                      <a:schemeClr val="accent2"/>
                    </a:solidFill>
                  </a:tcPr>
                </a:tc>
                <a:tc>
                  <a:txBody>
                    <a:bodyPr/>
                    <a:lstStyle/>
                    <a:p>
                      <a:pPr marL="0" marR="0" algn="ctr">
                        <a:lnSpc>
                          <a:spcPct val="107000"/>
                        </a:lnSpc>
                        <a:spcBef>
                          <a:spcPts val="0"/>
                        </a:spcBef>
                        <a:spcAft>
                          <a:spcPts val="0"/>
                        </a:spcAft>
                      </a:pPr>
                      <a:r>
                        <a:rPr lang="en-US" sz="1200" b="0" i="0" dirty="0">
                          <a:effectLst/>
                          <a:latin typeface="Roboto" panose="02000000000000000000" pitchFamily="2" charset="0"/>
                          <a:ea typeface="Roboto" panose="02000000000000000000" pitchFamily="2" charset="0"/>
                        </a:rPr>
                        <a:t>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Cytoplasm</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gn="ctr">
                        <a:lnSpc>
                          <a:spcPct val="107000"/>
                        </a:lnSpc>
                        <a:spcBef>
                          <a:spcPts val="0"/>
                        </a:spcBef>
                        <a:spcAft>
                          <a:spcPts val="0"/>
                        </a:spcAft>
                      </a:pP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Nucleus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extLst>
                  <a:ext uri="{0D108BD9-81ED-4DB2-BD59-A6C34878D82A}">
                    <a16:rowId xmlns:a16="http://schemas.microsoft.com/office/drawing/2014/main" val="2790610897"/>
                  </a:ext>
                </a:extLst>
              </a:tr>
              <a:tr h="920547">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Major functions</a:t>
                      </a:r>
                    </a:p>
                  </a:txBody>
                  <a:tcPr marL="68580" marR="68580" marT="0" marB="0" anchor="ctr">
                    <a:solidFill>
                      <a:schemeClr val="accent2"/>
                    </a:solidFill>
                  </a:tcPr>
                </a:tc>
                <a:tc>
                  <a:txBody>
                    <a:bodyPr/>
                    <a:lstStyle/>
                    <a:p>
                      <a:pPr marL="0" marR="0" algn="ctr">
                        <a:lnSpc>
                          <a:spcPct val="107000"/>
                        </a:lnSpc>
                        <a:spcBef>
                          <a:spcPts val="0"/>
                        </a:spcBef>
                        <a:spcAft>
                          <a:spcPts val="0"/>
                        </a:spcAft>
                      </a:pP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Genetic material of the cell; directs protein synthesis </a:t>
                      </a:r>
                      <a:br>
                        <a:rPr lang="en-US" sz="1200" b="0" i="0" dirty="0">
                          <a:effectLst/>
                          <a:latin typeface="Roboto" panose="02000000000000000000" pitchFamily="2" charset="0"/>
                          <a:ea typeface="Roboto" panose="02000000000000000000" pitchFamily="2" charset="0"/>
                        </a:rPr>
                      </a:br>
                      <a:r>
                        <a:rPr lang="en-US" sz="1200" b="0" i="0" dirty="0">
                          <a:effectLst/>
                          <a:latin typeface="Roboto" panose="02000000000000000000" pitchFamily="2" charset="0"/>
                          <a:ea typeface="Roboto" panose="02000000000000000000" pitchFamily="2" charset="0"/>
                        </a:rPr>
                        <a:t>and replicates itself before cell division</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gn="ctr">
                        <a:lnSpc>
                          <a:spcPct val="107000"/>
                        </a:lnSpc>
                        <a:spcBef>
                          <a:spcPts val="0"/>
                        </a:spcBef>
                        <a:spcAft>
                          <a:spcPts val="0"/>
                        </a:spcAft>
                      </a:pPr>
                      <a:r>
                        <a:rPr lang="en-US" sz="1200" b="0" i="0" dirty="0">
                          <a:effectLst/>
                          <a:latin typeface="Roboto" panose="02000000000000000000" pitchFamily="2" charset="0"/>
                          <a:ea typeface="Roboto" panose="02000000000000000000" pitchFamily="2" charset="0"/>
                        </a:rPr>
                        <a:t>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Carries out the genetic instructions for protein synthesis</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extLst>
                  <a:ext uri="{0D108BD9-81ED-4DB2-BD59-A6C34878D82A}">
                    <a16:rowId xmlns:a16="http://schemas.microsoft.com/office/drawing/2014/main" val="383607058"/>
                  </a:ext>
                </a:extLst>
              </a:tr>
              <a:tr h="435627">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Sugar</a:t>
                      </a:r>
                    </a:p>
                  </a:txBody>
                  <a:tcPr marL="68580" marR="68580" marT="0" marB="0" anchor="ctr">
                    <a:solidFill>
                      <a:schemeClr val="accent2"/>
                    </a:solidFill>
                  </a:tcPr>
                </a:tc>
                <a:tc>
                  <a:txBody>
                    <a:bodyPr/>
                    <a:lstStyle/>
                    <a:p>
                      <a:pPr marL="0" marR="0" algn="ctr">
                        <a:lnSpc>
                          <a:spcPct val="107000"/>
                        </a:lnSpc>
                        <a:spcBef>
                          <a:spcPts val="0"/>
                        </a:spcBef>
                        <a:spcAft>
                          <a:spcPts val="0"/>
                        </a:spcAft>
                      </a:pPr>
                      <a:r>
                        <a:rPr lang="en-US" sz="1200" b="0" i="0" dirty="0">
                          <a:effectLst/>
                          <a:latin typeface="Roboto" panose="02000000000000000000" pitchFamily="2" charset="0"/>
                          <a:ea typeface="Roboto" panose="02000000000000000000" pitchFamily="2" charset="0"/>
                        </a:rPr>
                        <a:t>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Ribose</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gn="ctr">
                        <a:lnSpc>
                          <a:spcPct val="107000"/>
                        </a:lnSpc>
                        <a:spcBef>
                          <a:spcPts val="0"/>
                        </a:spcBef>
                        <a:spcAft>
                          <a:spcPts val="0"/>
                        </a:spcAft>
                      </a:pP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Deoxyribose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extLst>
                  <a:ext uri="{0D108BD9-81ED-4DB2-BD59-A6C34878D82A}">
                    <a16:rowId xmlns:a16="http://schemas.microsoft.com/office/drawing/2014/main" val="34664002"/>
                  </a:ext>
                </a:extLst>
              </a:tr>
              <a:tr h="527116">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Bases</a:t>
                      </a:r>
                    </a:p>
                  </a:txBody>
                  <a:tcPr marL="68580" marR="68580" marT="0" marB="0" anchor="ctr">
                    <a:solidFill>
                      <a:schemeClr val="accent2"/>
                    </a:solidFill>
                  </a:tcPr>
                </a:tc>
                <a:tc>
                  <a:txBody>
                    <a:bodyPr/>
                    <a:lstStyle/>
                    <a:p>
                      <a:pPr marL="0" marR="0" algn="ctr">
                        <a:lnSpc>
                          <a:spcPct val="107000"/>
                        </a:lnSpc>
                        <a:spcBef>
                          <a:spcPts val="0"/>
                        </a:spcBef>
                        <a:spcAft>
                          <a:spcPts val="0"/>
                        </a:spcAft>
                      </a:pPr>
                      <a:r>
                        <a:rPr lang="en-US" sz="1200" b="0" i="0" dirty="0">
                          <a:effectLst/>
                          <a:latin typeface="Roboto" panose="02000000000000000000" pitchFamily="2" charset="0"/>
                          <a:ea typeface="Roboto" panose="02000000000000000000" pitchFamily="2" charset="0"/>
                        </a:rPr>
                        <a:t>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Adenine (A), guanine (G), cytosine (C), uracil (U)</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gn="ctr">
                        <a:lnSpc>
                          <a:spcPct val="107000"/>
                        </a:lnSpc>
                        <a:spcBef>
                          <a:spcPts val="0"/>
                        </a:spcBef>
                        <a:spcAft>
                          <a:spcPts val="0"/>
                        </a:spcAft>
                      </a:pP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Adenine (A), guanine (G), cytosine (C), thymine (T)</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extLst>
                  <a:ext uri="{0D108BD9-81ED-4DB2-BD59-A6C34878D82A}">
                    <a16:rowId xmlns:a16="http://schemas.microsoft.com/office/drawing/2014/main" val="3352327141"/>
                  </a:ext>
                </a:extLst>
              </a:tr>
              <a:tr h="370840">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Structure</a:t>
                      </a:r>
                    </a:p>
                  </a:txBody>
                  <a:tcPr marL="68580" marR="68580" marT="0" marB="0" anchor="ctr">
                    <a:solidFill>
                      <a:schemeClr val="accent2"/>
                    </a:solidFill>
                  </a:tcPr>
                </a:tc>
                <a:tc>
                  <a:txBody>
                    <a:bodyPr/>
                    <a:lstStyle/>
                    <a:p>
                      <a:pPr marL="0" marR="0" algn="ctr">
                        <a:lnSpc>
                          <a:spcPct val="107000"/>
                        </a:lnSpc>
                        <a:spcBef>
                          <a:spcPts val="0"/>
                        </a:spcBef>
                        <a:spcAft>
                          <a:spcPts val="0"/>
                        </a:spcAft>
                      </a:pP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Double-stranded helix</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gn="ctr">
                        <a:lnSpc>
                          <a:spcPct val="107000"/>
                        </a:lnSpc>
                        <a:spcBef>
                          <a:spcPts val="0"/>
                        </a:spcBef>
                        <a:spcAft>
                          <a:spcPts val="0"/>
                        </a:spcAft>
                      </a:pPr>
                      <a:r>
                        <a:rPr lang="en-US" sz="1200" b="0" i="0" dirty="0">
                          <a:effectLst/>
                          <a:latin typeface="Roboto" panose="02000000000000000000" pitchFamily="2" charset="0"/>
                          <a:ea typeface="Roboto" panose="02000000000000000000" pitchFamily="2" charset="0"/>
                        </a:rPr>
                        <a:t> </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tc>
                  <a:txBody>
                    <a:bodyPr/>
                    <a:lstStyle/>
                    <a:p>
                      <a:pPr marL="0" marR="0">
                        <a:lnSpc>
                          <a:spcPct val="107000"/>
                        </a:lnSpc>
                        <a:spcBef>
                          <a:spcPts val="0"/>
                        </a:spcBef>
                        <a:spcAft>
                          <a:spcPts val="800"/>
                        </a:spcAft>
                      </a:pPr>
                      <a:r>
                        <a:rPr lang="en-US" sz="1200" b="0" i="0" dirty="0">
                          <a:effectLst/>
                          <a:latin typeface="Roboto" panose="02000000000000000000" pitchFamily="2" charset="0"/>
                          <a:ea typeface="Roboto" panose="02000000000000000000" pitchFamily="2" charset="0"/>
                        </a:rPr>
                        <a:t>Single strand</a:t>
                      </a:r>
                      <a:endParaRPr lang="en-US" sz="1200" b="0" i="0" dirty="0">
                        <a:effectLst/>
                        <a:latin typeface="Roboto" panose="02000000000000000000" pitchFamily="2" charset="0"/>
                        <a:ea typeface="Roboto" panose="02000000000000000000" pitchFamily="2" charset="0"/>
                        <a:cs typeface="Times New Roman" panose="02020603050405020304" pitchFamily="18" charset="0"/>
                      </a:endParaRPr>
                    </a:p>
                  </a:txBody>
                  <a:tcPr marL="8223" marR="8223" marT="0" marB="0" anchor="ctr"/>
                </a:tc>
                <a:extLst>
                  <a:ext uri="{0D108BD9-81ED-4DB2-BD59-A6C34878D82A}">
                    <a16:rowId xmlns:a16="http://schemas.microsoft.com/office/drawing/2014/main" val="2429323605"/>
                  </a:ext>
                </a:extLst>
              </a:tr>
            </a:tbl>
          </a:graphicData>
        </a:graphic>
      </p:graphicFrame>
      <p:sp>
        <p:nvSpPr>
          <p:cNvPr id="5" name="Content Placeholder 4">
            <a:extLst>
              <a:ext uri="{FF2B5EF4-FFF2-40B4-BE49-F238E27FC236}">
                <a16:creationId xmlns:a16="http://schemas.microsoft.com/office/drawing/2014/main" id="{95BD544B-F17C-4AB2-AF3F-E4467CEF7127}"/>
              </a:ext>
            </a:extLst>
          </p:cNvPr>
          <p:cNvSpPr>
            <a:spLocks noGrp="1"/>
          </p:cNvSpPr>
          <p:nvPr>
            <p:ph idx="18"/>
          </p:nvPr>
        </p:nvSpPr>
        <p:spPr/>
        <p:txBody>
          <a:bodyPr/>
          <a:lstStyle/>
          <a:p>
            <a:endParaRPr lang="en-US" dirty="0"/>
          </a:p>
        </p:txBody>
      </p:sp>
      <p:sp>
        <p:nvSpPr>
          <p:cNvPr id="6" name="Footer Placeholder 5">
            <a:extLst>
              <a:ext uri="{FF2B5EF4-FFF2-40B4-BE49-F238E27FC236}">
                <a16:creationId xmlns:a16="http://schemas.microsoft.com/office/drawing/2014/main" id="{2F9D5280-5F4D-469A-BAA2-96909746093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93729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15</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159904" cy="457200"/>
          </a:xfrm>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134980" cy="7808032"/>
          </a:xfrm>
        </p:spPr>
        <p:txBody>
          <a:bodyPr/>
          <a:lstStyle/>
          <a:p>
            <a:pPr>
              <a:spcBef>
                <a:spcPts val="0"/>
              </a:spcBef>
              <a:spcAft>
                <a:spcPts val="600"/>
              </a:spcAft>
            </a:pPr>
            <a:r>
              <a:rPr lang="en-US" dirty="0"/>
              <a:t>To understand cancer and genetic screening, it is important to have a fundamental understanding of how genetic information flows from gene to protein, a process that has been termed the “central dogma of molecular biology” (Figure 2.1). </a:t>
            </a:r>
            <a:endParaRPr lang="en-US" dirty="0">
              <a:solidFill>
                <a:srgbClr val="FF0000"/>
              </a:solidFill>
            </a:endParaRPr>
          </a:p>
          <a:p>
            <a:pPr>
              <a:spcBef>
                <a:spcPts val="0"/>
              </a:spcBef>
              <a:spcAft>
                <a:spcPts val="600"/>
              </a:spcAft>
            </a:pPr>
            <a:r>
              <a:rPr lang="en-US" dirty="0"/>
              <a:t>Every cell type in the body contains an identical genome with identical genes, and every gene encodes a specific protein. However, different cell types are differentiated by their specific pattern of gene expression. When a cell receives a signal to express a specific gene, the DNA sequence encoding that gene is used as a</a:t>
            </a:r>
          </a:p>
        </p:txBody>
      </p:sp>
      <p:sp>
        <p:nvSpPr>
          <p:cNvPr id="6" name="Content Placeholder 5">
            <a:extLst>
              <a:ext uri="{FF2B5EF4-FFF2-40B4-BE49-F238E27FC236}">
                <a16:creationId xmlns:a16="http://schemas.microsoft.com/office/drawing/2014/main" id="{5FCEFEC7-3335-41EF-B1A9-70B05D24D7F6}"/>
              </a:ext>
            </a:extLst>
          </p:cNvPr>
          <p:cNvSpPr>
            <a:spLocks noGrp="1"/>
          </p:cNvSpPr>
          <p:nvPr>
            <p:ph idx="19"/>
          </p:nvPr>
        </p:nvSpPr>
        <p:spPr>
          <a:xfrm>
            <a:off x="3509010" y="596136"/>
            <a:ext cx="3213219" cy="7814520"/>
          </a:xfrm>
        </p:spPr>
        <p: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rPr>
              <a:t>template to produce RNA in a process called transcription. After transcription, the RNA transcript is processed to produce messenger RNA (mRNA), which is translated into a protein.</a:t>
            </a:r>
            <a:endParaRPr kumimoji="0" lang="en-US" sz="1200" b="0"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endParaRP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rPr>
              <a:t>Here, we will explore each of these steps in more detail </a:t>
            </a:r>
          </a:p>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solidFill>
                  <a:schemeClr val="accent1"/>
                </a:solidFill>
              </a:rPr>
              <a:t>Gene Structure and Regulation</a:t>
            </a:r>
          </a:p>
          <a:p>
            <a:pPr>
              <a:spcBef>
                <a:spcPts val="0"/>
              </a:spcBef>
              <a:spcAft>
                <a:spcPts val="600"/>
              </a:spcAft>
            </a:pPr>
            <a:r>
              <a:rPr lang="en-US" dirty="0"/>
              <a:t>Every somatic cell contains the exact same complement of DNA, yet they appear and behave differently. Thus, gene expression must be tightly regulated so that only appropriate genes are expressed in a particular cell type.</a:t>
            </a:r>
          </a:p>
          <a:p>
            <a:pPr>
              <a:spcBef>
                <a:spcPts val="0"/>
              </a:spcBef>
              <a:spcAft>
                <a:spcPts val="600"/>
              </a:spcAft>
            </a:pPr>
            <a:endParaRPr lang="en-US" dirty="0"/>
          </a:p>
        </p:txBody>
      </p:sp>
      <p:sp>
        <p:nvSpPr>
          <p:cNvPr id="9" name="TextBox 8">
            <a:extLst>
              <a:ext uri="{FF2B5EF4-FFF2-40B4-BE49-F238E27FC236}">
                <a16:creationId xmlns:a16="http://schemas.microsoft.com/office/drawing/2014/main" id="{7787182B-CE4A-44FC-9AEC-56D520E7084E}"/>
              </a:ext>
            </a:extLst>
          </p:cNvPr>
          <p:cNvSpPr txBox="1"/>
          <p:nvPr/>
        </p:nvSpPr>
        <p:spPr>
          <a:xfrm>
            <a:off x="214010" y="3824630"/>
            <a:ext cx="5982084" cy="284693"/>
          </a:xfrm>
          <a:prstGeom prst="rect">
            <a:avLst/>
          </a:prstGeom>
          <a:noFill/>
        </p:spPr>
        <p:txBody>
          <a:bodyPr wrap="square">
            <a:spAutoFit/>
          </a:bodyPr>
          <a:lstStyle/>
          <a:p>
            <a:pPr>
              <a:lnSpc>
                <a:spcPts val="1600"/>
              </a:lnSpc>
              <a:spcBef>
                <a:spcPts val="600"/>
              </a:spcBef>
            </a:pPr>
            <a:r>
              <a:rPr lang="en-US" sz="1200" b="1" dirty="0">
                <a:latin typeface="Roboto Light" panose="02000000000000000000" pitchFamily="2" charset="0"/>
                <a:ea typeface="Roboto Light" panose="02000000000000000000" pitchFamily="2" charset="0"/>
                <a:cs typeface="Roboto Light" panose="02000000000000000000" pitchFamily="2" charset="0"/>
              </a:rPr>
              <a:t>Figure 2.1 </a:t>
            </a:r>
            <a:r>
              <a:rPr lang="en-US" sz="1200" dirty="0">
                <a:latin typeface="Roboto Light" panose="02000000000000000000" pitchFamily="2" charset="0"/>
                <a:ea typeface="Roboto Light" panose="02000000000000000000" pitchFamily="2" charset="0"/>
                <a:cs typeface="Roboto Light" panose="02000000000000000000" pitchFamily="2" charset="0"/>
              </a:rPr>
              <a:t>Flow of Genetic Information in a Cell. </a:t>
            </a:r>
            <a:r>
              <a:rPr lang="en-US" sz="1200" i="1" dirty="0">
                <a:latin typeface="Roboto Light" panose="02000000000000000000" pitchFamily="2" charset="0"/>
                <a:ea typeface="Roboto Light" panose="02000000000000000000" pitchFamily="2" charset="0"/>
                <a:cs typeface="Roboto Light" panose="02000000000000000000" pitchFamily="2" charset="0"/>
              </a:rPr>
              <a:t>Adapted from Clancy 2008.</a:t>
            </a:r>
            <a:endParaRPr lang="en-US" sz="1200"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1" name="Picture 20">
            <a:extLst>
              <a:ext uri="{FF2B5EF4-FFF2-40B4-BE49-F238E27FC236}">
                <a16:creationId xmlns:a16="http://schemas.microsoft.com/office/drawing/2014/main" id="{B890CA24-72EE-4CE6-B774-09C42C351EE7}"/>
              </a:ext>
            </a:extLst>
          </p:cNvPr>
          <p:cNvPicPr>
            <a:picLocks noChangeAspect="1"/>
          </p:cNvPicPr>
          <p:nvPr/>
        </p:nvPicPr>
        <p:blipFill>
          <a:blip r:embed="rId3"/>
          <a:stretch>
            <a:fillRect/>
          </a:stretch>
        </p:blipFill>
        <p:spPr>
          <a:xfrm>
            <a:off x="739023" y="4386191"/>
            <a:ext cx="5219935" cy="3492980"/>
          </a:xfrm>
          <a:prstGeom prst="rect">
            <a:avLst/>
          </a:prstGeom>
        </p:spPr>
      </p:pic>
      <p:sp>
        <p:nvSpPr>
          <p:cNvPr id="8" name="Footer Placeholder 7">
            <a:extLst>
              <a:ext uri="{FF2B5EF4-FFF2-40B4-BE49-F238E27FC236}">
                <a16:creationId xmlns:a16="http://schemas.microsoft.com/office/drawing/2014/main" id="{D2CC58AD-6CA0-4F15-846C-8C4568E5BCC4}"/>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05851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18" name="Content Placeholder 17">
            <a:extLst>
              <a:ext uri="{FF2B5EF4-FFF2-40B4-BE49-F238E27FC236}">
                <a16:creationId xmlns:a16="http://schemas.microsoft.com/office/drawing/2014/main" id="{938FB335-1FDE-4C3B-BF14-9B7106CD21CA}"/>
              </a:ext>
            </a:extLst>
          </p:cNvPr>
          <p:cNvSpPr>
            <a:spLocks noGrp="1"/>
          </p:cNvSpPr>
          <p:nvPr>
            <p:ph idx="17"/>
          </p:nvPr>
        </p:nvSpPr>
        <p:spPr/>
        <p:txBody>
          <a:bodyPr/>
          <a:lstStyle/>
          <a:p>
            <a:r>
              <a:rPr lang="en-US" b="1" dirty="0">
                <a:solidFill>
                  <a:schemeClr val="tx2"/>
                </a:solidFill>
              </a:rPr>
              <a:t>Gene Structure and Regulation </a:t>
            </a:r>
            <a:r>
              <a:rPr lang="en-US" dirty="0">
                <a:solidFill>
                  <a:schemeClr val="tx2"/>
                </a:solidFill>
              </a:rPr>
              <a:t>(continued)</a:t>
            </a:r>
          </a:p>
          <a:p>
            <a:pPr>
              <a:spcBef>
                <a:spcPts val="1200"/>
              </a:spcBef>
            </a:pPr>
            <a:r>
              <a:rPr lang="en-US" dirty="0"/>
              <a:t>In order to accomplish this, the typical eukaryotic gene (Figure 2.2) contains distinct regulatory elements, such as promoters and enhancers, that control transcription. </a:t>
            </a:r>
          </a:p>
          <a:p>
            <a:r>
              <a:rPr lang="en-US" dirty="0"/>
              <a:t>These elements are located upstream ahead of the 5' end of the gene. All protein coding genes require a </a:t>
            </a:r>
            <a:r>
              <a:rPr lang="en-US" b="1" u="sng" dirty="0"/>
              <a:t>promoter</a:t>
            </a:r>
            <a:r>
              <a:rPr lang="en-US" dirty="0"/>
              <a:t>, a regulatory element that is necessary to initiate the process of transcription. The core promoter is noncoding DNA that is about 60 BP in length that overlaps the point at which gene transcription starts. Some genes may have additional upstream regulatory elements, such as </a:t>
            </a:r>
            <a:r>
              <a:rPr lang="en-US" b="1" u="sng" dirty="0"/>
              <a:t>enhancers</a:t>
            </a:r>
            <a:r>
              <a:rPr lang="en-US" dirty="0"/>
              <a:t>, </a:t>
            </a:r>
            <a:r>
              <a:rPr lang="en-US" b="1" u="sng" dirty="0"/>
              <a:t>repressors</a:t>
            </a:r>
            <a:r>
              <a:rPr lang="en-US" dirty="0"/>
              <a:t>, or </a:t>
            </a:r>
            <a:r>
              <a:rPr lang="en-US" b="1" u="sng" dirty="0"/>
              <a:t>insulators</a:t>
            </a:r>
            <a:r>
              <a:rPr lang="en-US" dirty="0"/>
              <a:t>.</a:t>
            </a:r>
            <a:endParaRPr lang="en-US" dirty="0">
              <a:solidFill>
                <a:srgbClr val="FF0000"/>
              </a:solidFill>
            </a:endParaRPr>
          </a:p>
          <a:p>
            <a:endParaRPr lang="en-US" dirty="0"/>
          </a:p>
        </p:txBody>
      </p:sp>
      <p:sp>
        <p:nvSpPr>
          <p:cNvPr id="22" name="Content Placeholder 21">
            <a:extLst>
              <a:ext uri="{FF2B5EF4-FFF2-40B4-BE49-F238E27FC236}">
                <a16:creationId xmlns:a16="http://schemas.microsoft.com/office/drawing/2014/main" id="{E5060474-D2E0-4F20-9358-E9657C337767}"/>
              </a:ext>
            </a:extLst>
          </p:cNvPr>
          <p:cNvSpPr>
            <a:spLocks noGrp="1"/>
          </p:cNvSpPr>
          <p:nvPr>
            <p:ph idx="19"/>
          </p:nvPr>
        </p:nvSpPr>
        <p:spPr/>
        <p:txBody>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rPr>
              <a:t>A gene is said to be “expressed” when it has received a signal and starts the production of an mRNA, which ultimately results in a protein product. Some genes are expressed all the time and are referred to as “constitutively expressed” genes. Other genes are regulated to varying degrees, with gene expression only occurring during specific stages of development or upon the receipt of a signal. Regulated expression requires interactions with DNA-binding proteins called transcription factors. In the nucleus, these factors bind to regulatory elements, such as gene promoters, to initiate transcription.</a:t>
            </a:r>
          </a:p>
          <a:p>
            <a:endParaRPr lang="en-US" dirty="0"/>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16</a:t>
            </a:fld>
            <a:endParaRPr lang="en-US" dirty="0"/>
          </a:p>
        </p:txBody>
      </p:sp>
      <p:sp>
        <p:nvSpPr>
          <p:cNvPr id="8" name="Footer Placeholder 7">
            <a:extLst>
              <a:ext uri="{FF2B5EF4-FFF2-40B4-BE49-F238E27FC236}">
                <a16:creationId xmlns:a16="http://schemas.microsoft.com/office/drawing/2014/main" id="{74DEFB63-20E5-457C-8CF5-89EB281BDFD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pic>
        <p:nvPicPr>
          <p:cNvPr id="9" name="Picture 8">
            <a:extLst>
              <a:ext uri="{FF2B5EF4-FFF2-40B4-BE49-F238E27FC236}">
                <a16:creationId xmlns:a16="http://schemas.microsoft.com/office/drawing/2014/main" id="{BE21CD0C-01CE-4451-B164-96F472FBA05B}"/>
              </a:ext>
            </a:extLst>
          </p:cNvPr>
          <p:cNvPicPr>
            <a:picLocks noChangeAspect="1"/>
          </p:cNvPicPr>
          <p:nvPr/>
        </p:nvPicPr>
        <p:blipFill>
          <a:blip r:embed="rId3"/>
          <a:stretch>
            <a:fillRect/>
          </a:stretch>
        </p:blipFill>
        <p:spPr>
          <a:xfrm>
            <a:off x="314521" y="4879466"/>
            <a:ext cx="6374587" cy="1261974"/>
          </a:xfrm>
          <a:prstGeom prst="rect">
            <a:avLst/>
          </a:prstGeom>
        </p:spPr>
      </p:pic>
      <p:sp>
        <p:nvSpPr>
          <p:cNvPr id="14" name="TextBox 13">
            <a:extLst>
              <a:ext uri="{FF2B5EF4-FFF2-40B4-BE49-F238E27FC236}">
                <a16:creationId xmlns:a16="http://schemas.microsoft.com/office/drawing/2014/main" id="{3C538184-D742-4378-B295-B61D0499C085}"/>
              </a:ext>
            </a:extLst>
          </p:cNvPr>
          <p:cNvSpPr txBox="1"/>
          <p:nvPr/>
        </p:nvSpPr>
        <p:spPr>
          <a:xfrm>
            <a:off x="347642" y="4450124"/>
            <a:ext cx="5159903" cy="276999"/>
          </a:xfrm>
          <a:prstGeom prst="rect">
            <a:avLst/>
          </a:prstGeom>
          <a:noFill/>
        </p:spPr>
        <p:txBody>
          <a:bodyPr wrap="square">
            <a:spAutoFit/>
          </a:bodyPr>
          <a:lstStyle/>
          <a:p>
            <a:r>
              <a:rPr lang="en-US" sz="1200" b="1" dirty="0">
                <a:latin typeface="Roboto Light" panose="02000000000000000000" pitchFamily="2" charset="0"/>
                <a:ea typeface="Roboto Light" panose="02000000000000000000" pitchFamily="2" charset="0"/>
              </a:rPr>
              <a:t>Figure 2.2 </a:t>
            </a:r>
            <a:r>
              <a:rPr lang="en-US" sz="1200" dirty="0">
                <a:latin typeface="Roboto Light" panose="02000000000000000000" pitchFamily="2" charset="0"/>
                <a:ea typeface="Roboto Light" panose="02000000000000000000" pitchFamily="2" charset="0"/>
              </a:rPr>
              <a:t>A Typical Transcription Unit. </a:t>
            </a:r>
            <a:r>
              <a:rPr lang="en-US" sz="1200" i="1" dirty="0">
                <a:latin typeface="Roboto Light" panose="02000000000000000000" pitchFamily="2" charset="0"/>
                <a:ea typeface="Roboto Light" panose="02000000000000000000" pitchFamily="2" charset="0"/>
              </a:rPr>
              <a:t>Adapted from Allison 2017.</a:t>
            </a:r>
            <a:endParaRPr lang="en-US" sz="1200" dirty="0">
              <a:solidFill>
                <a:srgbClr val="FF0000"/>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7322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a:lstStyle/>
          <a:p>
            <a:pPr>
              <a:lnSpc>
                <a:spcPts val="1600"/>
              </a:lnSpc>
              <a:spcBef>
                <a:spcPts val="600"/>
              </a:spcBef>
            </a:pPr>
            <a:r>
              <a:rPr lang="en-US" b="1" dirty="0">
                <a:solidFill>
                  <a:schemeClr val="accent1"/>
                </a:solidFill>
              </a:rPr>
              <a:t>Transcription</a:t>
            </a:r>
          </a:p>
          <a:p>
            <a:pPr>
              <a:lnSpc>
                <a:spcPts val="1600"/>
              </a:lnSpc>
              <a:spcBef>
                <a:spcPts val="600"/>
              </a:spcBef>
            </a:pPr>
            <a:r>
              <a:rPr lang="en-US" dirty="0"/>
              <a:t>Transcription is the first step in gene expression (Figure 2.3). In this process, the antisense strand of the DNA nucleotide sequence is transcribed into complementary pre-mRNA by an enzyme known as RNA polymerase. </a:t>
            </a:r>
          </a:p>
          <a:p>
            <a:br>
              <a:rPr lang="en-US" sz="1200" b="1" dirty="0">
                <a:latin typeface="Roboto" panose="02000000000000000000" pitchFamily="2" charset="0"/>
                <a:ea typeface="Roboto" panose="02000000000000000000" pitchFamily="2" charset="0"/>
                <a:cs typeface="Roboto" panose="02000000000000000000" pitchFamily="2" charset="0"/>
              </a:rPr>
            </a:br>
            <a:r>
              <a:rPr lang="en-US" sz="1200" b="1" dirty="0"/>
              <a:t>Figure 2.3 </a:t>
            </a:r>
            <a:r>
              <a:rPr lang="en-US" sz="1200" dirty="0"/>
              <a:t>Transcription. </a:t>
            </a:r>
            <a:r>
              <a:rPr lang="en-US" sz="1200" i="1" dirty="0"/>
              <a:t>Adapted from Clancy 2008.</a:t>
            </a:r>
            <a:endParaRPr lang="en-US" i="1" dirty="0">
              <a:solidFill>
                <a:srgbClr val="FF0000"/>
              </a:solidFill>
            </a:endParaRPr>
          </a:p>
        </p:txBody>
      </p:sp>
      <p:sp>
        <p:nvSpPr>
          <p:cNvPr id="7" name="Content Placeholder 6">
            <a:extLst>
              <a:ext uri="{FF2B5EF4-FFF2-40B4-BE49-F238E27FC236}">
                <a16:creationId xmlns:a16="http://schemas.microsoft.com/office/drawing/2014/main" id="{3DE430EB-E250-4315-9256-109960ADD2CC}"/>
              </a:ext>
            </a:extLst>
          </p:cNvPr>
          <p:cNvSpPr>
            <a:spLocks noGrp="1"/>
          </p:cNvSpPr>
          <p:nvPr>
            <p:ph idx="19"/>
          </p:nvPr>
        </p:nvSpPr>
        <p:spPr/>
        <p:txBody>
          <a:bodyPr/>
          <a:lstStyle/>
          <a:p>
            <a:r>
              <a:rPr lang="en-US" dirty="0"/>
              <a:t>Note that the </a:t>
            </a:r>
            <a:r>
              <a:rPr lang="en-US" dirty="0" err="1"/>
              <a:t>nontemplate</a:t>
            </a:r>
            <a:r>
              <a:rPr lang="en-US" dirty="0"/>
              <a:t> strand of DNA is called the sense (coding) strand, and it is this strand that bears the same sequence as the pre-mRNA (U takes the place of T in the </a:t>
            </a:r>
            <a:br>
              <a:rPr lang="en-US" dirty="0"/>
            </a:br>
            <a:r>
              <a:rPr lang="en-US" dirty="0"/>
              <a:t>pre-mRNA). This process is carried out by a protein known as RNA polymerase.</a:t>
            </a:r>
          </a:p>
          <a:p>
            <a:endParaRPr lang="en-US" dirty="0"/>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17</a:t>
            </a:fld>
            <a:endParaRPr lang="en-US" dirty="0"/>
          </a:p>
        </p:txBody>
      </p:sp>
      <p:sp>
        <p:nvSpPr>
          <p:cNvPr id="8" name="Footer Placeholder 7">
            <a:extLst>
              <a:ext uri="{FF2B5EF4-FFF2-40B4-BE49-F238E27FC236}">
                <a16:creationId xmlns:a16="http://schemas.microsoft.com/office/drawing/2014/main" id="{74DEFB63-20E5-457C-8CF5-89EB281BDFD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
        <p:nvSpPr>
          <p:cNvPr id="13" name="Content Placeholder 5">
            <a:extLst>
              <a:ext uri="{FF2B5EF4-FFF2-40B4-BE49-F238E27FC236}">
                <a16:creationId xmlns:a16="http://schemas.microsoft.com/office/drawing/2014/main" id="{A5A3294F-1631-BC46-B31E-EDB21B93A8BF}"/>
              </a:ext>
            </a:extLst>
          </p:cNvPr>
          <p:cNvSpPr txBox="1">
            <a:spLocks/>
          </p:cNvSpPr>
          <p:nvPr/>
        </p:nvSpPr>
        <p:spPr>
          <a:xfrm>
            <a:off x="303538" y="5711714"/>
            <a:ext cx="6277736" cy="2272171"/>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137160" tIns="91440" rIns="13716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Gene Expression and Cancer</a:t>
            </a:r>
          </a:p>
          <a:p>
            <a:pPr>
              <a:lnSpc>
                <a:spcPct val="100000"/>
              </a:lnSpc>
              <a:spcBef>
                <a:spcPts val="0"/>
              </a:spcBef>
            </a:pP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Dysregulation of gene expression is one of the fundamental causes of cancer. For example, the anaplastic lymphoma kinase (ALK) gene is normally only expressed during embryonic and early development, where it provides a template for production of ALK receptor tyrosine kinase. Although the specific function of the ALK tyrosine kinase in humans is unknown, it is thought to play a role in the development of nervous system tissue.</a:t>
            </a:r>
            <a:r>
              <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 </a:t>
            </a:r>
            <a:r>
              <a:rPr lang="en-US"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However, a chromosomal rearrangement identified in lung and some other cancers juxtaposes the EML4 gene and the ALK gene, resulting in the production of a constitutively expressed, continuously active fusion protein that can drive the development of cancer.</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9" name="Picture 18">
            <a:extLst>
              <a:ext uri="{FF2B5EF4-FFF2-40B4-BE49-F238E27FC236}">
                <a16:creationId xmlns:a16="http://schemas.microsoft.com/office/drawing/2014/main" id="{FB1F80E2-50F8-4251-BCC1-494836F97D11}"/>
              </a:ext>
            </a:extLst>
          </p:cNvPr>
          <p:cNvPicPr>
            <a:picLocks noChangeAspect="1"/>
          </p:cNvPicPr>
          <p:nvPr/>
        </p:nvPicPr>
        <p:blipFill>
          <a:blip r:embed="rId3"/>
          <a:stretch>
            <a:fillRect/>
          </a:stretch>
        </p:blipFill>
        <p:spPr>
          <a:xfrm>
            <a:off x="340878" y="3068591"/>
            <a:ext cx="6296466" cy="1754326"/>
          </a:xfrm>
          <a:prstGeom prst="rect">
            <a:avLst/>
          </a:prstGeom>
        </p:spPr>
      </p:pic>
      <p:sp>
        <p:nvSpPr>
          <p:cNvPr id="16" name="Content Placeholder 5">
            <a:extLst>
              <a:ext uri="{FF2B5EF4-FFF2-40B4-BE49-F238E27FC236}">
                <a16:creationId xmlns:a16="http://schemas.microsoft.com/office/drawing/2014/main" id="{9E1B03CC-0F94-44B8-A731-AD1A5DCB0A84}"/>
              </a:ext>
            </a:extLst>
          </p:cNvPr>
          <p:cNvSpPr txBox="1">
            <a:spLocks/>
          </p:cNvSpPr>
          <p:nvPr/>
        </p:nvSpPr>
        <p:spPr>
          <a:xfrm>
            <a:off x="7302535" y="1028700"/>
            <a:ext cx="3213219" cy="2790923"/>
          </a:xfrm>
          <a:prstGeom prst="rect">
            <a:avLst/>
          </a:prstGeom>
        </p:spPr>
        <p:txBody>
          <a:bodyPr vert="horz" wrap="square" lIns="91440" tIns="45720" rIns="9144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01351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8CE625AD-DA63-4E83-A822-55136A3FC607}"/>
              </a:ext>
            </a:extLst>
          </p:cNvPr>
          <p:cNvGraphicFramePr>
            <a:graphicFrameLocks noGrp="1"/>
          </p:cNvGraphicFramePr>
          <p:nvPr>
            <p:extLst>
              <p:ext uri="{D42A27DB-BD31-4B8C-83A1-F6EECF244321}">
                <p14:modId xmlns:p14="http://schemas.microsoft.com/office/powerpoint/2010/main" val="22810760"/>
              </p:ext>
            </p:extLst>
          </p:nvPr>
        </p:nvGraphicFramePr>
        <p:xfrm>
          <a:off x="304481" y="2009584"/>
          <a:ext cx="6148488" cy="640107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08202">
                  <a:extLst>
                    <a:ext uri="{9D8B030D-6E8A-4147-A177-3AD203B41FA5}">
                      <a16:colId xmlns:a16="http://schemas.microsoft.com/office/drawing/2014/main" val="1399535488"/>
                    </a:ext>
                  </a:extLst>
                </a:gridCol>
                <a:gridCol w="4740286">
                  <a:extLst>
                    <a:ext uri="{9D8B030D-6E8A-4147-A177-3AD203B41FA5}">
                      <a16:colId xmlns:a16="http://schemas.microsoft.com/office/drawing/2014/main" val="1291501926"/>
                    </a:ext>
                  </a:extLst>
                </a:gridCol>
              </a:tblGrid>
              <a:tr h="673010">
                <a:tc>
                  <a:txBody>
                    <a:bodyPr/>
                    <a:lstStyle/>
                    <a:p>
                      <a:pPr marL="0" marR="0">
                        <a:lnSpc>
                          <a:spcPct val="115000"/>
                        </a:lnSpc>
                        <a:spcBef>
                          <a:spcPts val="0"/>
                        </a:spcBef>
                        <a:spcAft>
                          <a:spcPts val="80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tc>
                  <a:txBody>
                    <a:bodyPr/>
                    <a:lstStyle/>
                    <a:p>
                      <a:pPr marL="109538" marR="0" lvl="0" indent="0" algn="l" defTabSz="685800" rtl="0" eaLnBrk="1" fontAlgn="auto" latinLnBrk="0" hangingPunct="1">
                        <a:lnSpc>
                          <a:spcPct val="115000"/>
                        </a:lnSpc>
                        <a:spcBef>
                          <a:spcPts val="0"/>
                        </a:spcBef>
                        <a:spcAft>
                          <a:spcPts val="0"/>
                        </a:spcAft>
                        <a:buClrTx/>
                        <a:buSzTx/>
                        <a:buFontTx/>
                        <a:buNone/>
                        <a:tabLst/>
                        <a:defRPr/>
                      </a:pPr>
                      <a:r>
                        <a:rPr lang="en-US" sz="1400" b="1" i="0"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Learn More: </a:t>
                      </a:r>
                      <a:r>
                        <a:rPr lang="en-US" sz="1400" b="1" i="1"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RNA Splicing</a:t>
                      </a:r>
                      <a:endParaRPr lang="en-US" sz="1400" b="1" i="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extLst>
                  <a:ext uri="{0D108BD9-81ED-4DB2-BD59-A6C34878D82A}">
                    <a16:rowId xmlns:a16="http://schemas.microsoft.com/office/drawing/2014/main" val="3983766222"/>
                  </a:ext>
                </a:extLst>
              </a:tr>
              <a:tr h="5728062">
                <a:tc gridSpan="2">
                  <a:txBody>
                    <a:bodyPr/>
                    <a:lstStyle/>
                    <a:p>
                      <a:pPr marL="0" marR="0">
                        <a:lnSpc>
                          <a:spcPct val="100000"/>
                        </a:lnSpc>
                        <a:spcBef>
                          <a:spcPts val="600"/>
                        </a:spcBef>
                        <a:spcAft>
                          <a:spcPts val="600"/>
                        </a:spcAft>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Introns are removed from the pre-mRNA by cleavage and splicing at conserved sequences called splice sites, which are found at the 5' and 3' ends of introns. Splicing yields an mRNA, an RNA transcript that includes only the coding regions, or exons, of the gene (Figure 2.4).</a:t>
                      </a:r>
                      <a: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 </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The mRNA is subsequently packaged and exported from the nucleus through </a:t>
                      </a:r>
                      <a:r>
                        <a:rPr lang="en-US" sz="1200" b="1" u="sng"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nuclear pores</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t>
                      </a:r>
                      <a:b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br>
                      <a:endPar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0000"/>
                        </a:lnSpc>
                        <a:spcBef>
                          <a:spcPts val="0"/>
                        </a:spcBef>
                        <a:spcAft>
                          <a:spcPts val="0"/>
                        </a:spcAft>
                      </a:pPr>
                      <a:r>
                        <a:rPr lang="en-US" sz="1200" b="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Figure 2.4 </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From Gene to mRNA. </a:t>
                      </a:r>
                      <a:r>
                        <a:rPr lang="en-US" sz="1200" b="0" i="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Adapted from Clancy 2008.</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 </a:t>
                      </a:r>
                      <a:endPar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marR="0">
                        <a:lnSpc>
                          <a:spcPct val="100000"/>
                        </a:lnSpc>
                        <a:spcBef>
                          <a:spcPts val="0"/>
                        </a:spcBef>
                        <a:spcAft>
                          <a:spcPts val="0"/>
                        </a:spcAft>
                      </a:pPr>
                      <a:endParaRPr lang="en-US" sz="1200" b="0" dirty="0">
                        <a:solidFill>
                          <a:srgbClr val="FF0000"/>
                        </a:solidFill>
                        <a:effectLst/>
                        <a:highlight>
                          <a:srgbClr val="FFFF00"/>
                        </a:highligh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endParaRPr lang="en-US" sz="1200" b="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0"/>
                        </a:spcBef>
                        <a:spcAft>
                          <a:spcPts val="0"/>
                        </a:spcAft>
                      </a:pPr>
                      <a:r>
                        <a:rPr lang="en-US" sz="12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Genetic alterations that occur at the boundary of an exon and an intron—the splice site—can result in the loss of exons or the inclusion of introns, and an altered protein-coding sequence. These alterations, known as splice-site mutations or splice-site variants, have been observed in cancers.</a:t>
                      </a:r>
                      <a:r>
                        <a:rPr lang="en-US" sz="1200" b="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lang="en-US" sz="12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For example, splice-site mutations in </a:t>
                      </a:r>
                      <a:r>
                        <a:rPr lang="en-US" sz="1200" b="0" i="1"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MET</a:t>
                      </a:r>
                      <a:r>
                        <a:rPr lang="en-US" sz="1200" b="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that affect exon 14 of the gene have been identified in cancer.</a:t>
                      </a:r>
                      <a:r>
                        <a:rPr lang="en-US" sz="1200" b="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txBody>
                  <a:tcPr marL="137160" marR="137160" marT="9144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chromatin fiber, resulting in loops averaging 300 nm in length. In this manner, the 2 meters of DNA in each cell is compressed to the point that it can fit within a cell's nucleus. It is important to recognize that the compression and unwinding of DNA are tightly regulated through a number of processes that can “tighten” or “loosen” chromatin, allowing regions of the genome to be accessed to make proteins. [Simmons 2008, p </a:t>
                      </a:r>
                      <a:r>
                        <a:rPr lang="en-US" sz="1200" b="0" dirty="0" err="1">
                          <a:solidFill>
                            <a:schemeClr val="bg1"/>
                          </a:solidFill>
                          <a:effectLst/>
                          <a:latin typeface="Roboto Light" panose="02000000000000000000" pitchFamily="2" charset="0"/>
                          <a:ea typeface="Roboto Light" panose="02000000000000000000" pitchFamily="2" charset="0"/>
                        </a:rPr>
                        <a:t>1B</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These 300-nm fibers are compressed again and folded to produce a 250-nm-wide fiber, which is then tightly coiled into the chromatid of a chromosome. Each chromatid is connected at a constriction point called the centromere.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endParaRPr lang="en-US" sz="1200" b="0" dirty="0">
                        <a:solidFill>
                          <a:schemeClr val="bg1"/>
                        </a:solidFill>
                        <a:effectLst/>
                        <a:latin typeface="Roboto Light" panose="02000000000000000000" pitchFamily="2" charset="0"/>
                        <a:ea typeface="Roboto Light" panose="02000000000000000000" pitchFamily="2" charset="0"/>
                      </a:endParaRP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Figure 1.2 DNA is packaged in multiple steps to compress its 2-meter length into a structure that can fit into the cell's nucleus.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  </a:t>
                      </a:r>
                      <a:endParaRPr lang="en-US" sz="1200" b="0" dirty="0">
                        <a:solidFill>
                          <a:schemeClr val="bg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612B5B"/>
                    </a:solidFill>
                  </a:tcPr>
                </a:tc>
                <a:extLst>
                  <a:ext uri="{0D108BD9-81ED-4DB2-BD59-A6C34878D82A}">
                    <a16:rowId xmlns:a16="http://schemas.microsoft.com/office/drawing/2014/main" val="2198186223"/>
                  </a:ext>
                </a:extLst>
              </a:tr>
            </a:tbl>
          </a:graphicData>
        </a:graphic>
      </p:graphicFrame>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18</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a:lstStyle/>
          <a:p>
            <a:pPr>
              <a:spcBef>
                <a:spcPts val="0"/>
              </a:spcBef>
              <a:spcAft>
                <a:spcPts val="500"/>
              </a:spcAft>
            </a:pPr>
            <a:r>
              <a:rPr lang="en-US" b="1" dirty="0">
                <a:solidFill>
                  <a:schemeClr val="accent1"/>
                </a:solidFill>
              </a:rPr>
              <a:t>RNA Splicing</a:t>
            </a:r>
          </a:p>
          <a:p>
            <a:pPr>
              <a:spcBef>
                <a:spcPts val="0"/>
              </a:spcBef>
            </a:pPr>
            <a:r>
              <a:rPr lang="en-US" dirty="0">
                <a:latin typeface="Roboto Light" panose="02000000000000000000" pitchFamily="2" charset="0"/>
                <a:ea typeface="Roboto Light" panose="02000000000000000000" pitchFamily="2" charset="0"/>
                <a:cs typeface="Roboto Light" panose="02000000000000000000" pitchFamily="2" charset="0"/>
              </a:rPr>
              <a:t>Most  eukaryotic genes contain exons, which are regions of a gene that code for protein, and introns, which are intervening noncoding sequences between exons. </a:t>
            </a:r>
            <a:endParaRPr lang="en-US" sz="800"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Content Placeholder 5">
            <a:extLst>
              <a:ext uri="{FF2B5EF4-FFF2-40B4-BE49-F238E27FC236}">
                <a16:creationId xmlns:a16="http://schemas.microsoft.com/office/drawing/2014/main" id="{B835A679-01AE-4388-9610-234CE9E56781}"/>
              </a:ext>
            </a:extLst>
          </p:cNvPr>
          <p:cNvSpPr>
            <a:spLocks noGrp="1"/>
          </p:cNvSpPr>
          <p:nvPr>
            <p:ph idx="19"/>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In a process known as RNA splicing, the introns are removed and the exons are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joined together to form an mRNA, which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is then exported from the nucleus into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the cytoplasm.</a:t>
            </a:r>
            <a:r>
              <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 </a:t>
            </a:r>
            <a:endParaRPr lang="en-US" sz="500"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endParaRPr lang="en-US" dirty="0"/>
          </a:p>
        </p:txBody>
      </p:sp>
      <p:sp>
        <p:nvSpPr>
          <p:cNvPr id="9" name="Content Placeholder 4">
            <a:extLst>
              <a:ext uri="{FF2B5EF4-FFF2-40B4-BE49-F238E27FC236}">
                <a16:creationId xmlns:a16="http://schemas.microsoft.com/office/drawing/2014/main" id="{78AAB3E3-B31D-4952-84A0-3A73146167D3}"/>
              </a:ext>
            </a:extLst>
          </p:cNvPr>
          <p:cNvSpPr txBox="1">
            <a:spLocks/>
          </p:cNvSpPr>
          <p:nvPr/>
        </p:nvSpPr>
        <p:spPr>
          <a:xfrm>
            <a:off x="3428999" y="685800"/>
            <a:ext cx="3214990" cy="4025900"/>
          </a:xfrm>
          <a:prstGeom prst="rect">
            <a:avLst/>
          </a:prstGeom>
        </p:spPr>
        <p:txBody>
          <a:bodyPr vert="horz" wrap="square" lIns="91440" tIns="45720" rIns="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12" name="Picture 4">
            <a:extLst>
              <a:ext uri="{FF2B5EF4-FFF2-40B4-BE49-F238E27FC236}">
                <a16:creationId xmlns:a16="http://schemas.microsoft.com/office/drawing/2014/main" id="{0F4ED8A3-BEA7-4076-925E-D3C59899D66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704" y="2034014"/>
            <a:ext cx="965704" cy="6137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27B996A6-284C-4C4E-BA77-9BDD911AD734}"/>
              </a:ext>
            </a:extLst>
          </p:cNvPr>
          <p:cNvPicPr>
            <a:picLocks noChangeAspect="1"/>
          </p:cNvPicPr>
          <p:nvPr/>
        </p:nvPicPr>
        <p:blipFill>
          <a:blip r:embed="rId4"/>
          <a:stretch>
            <a:fillRect/>
          </a:stretch>
        </p:blipFill>
        <p:spPr>
          <a:xfrm>
            <a:off x="402074" y="4289065"/>
            <a:ext cx="5923226" cy="2696171"/>
          </a:xfrm>
          <a:prstGeom prst="rect">
            <a:avLst/>
          </a:prstGeom>
        </p:spPr>
      </p:pic>
      <p:sp>
        <p:nvSpPr>
          <p:cNvPr id="8" name="Footer Placeholder 7">
            <a:extLst>
              <a:ext uri="{FF2B5EF4-FFF2-40B4-BE49-F238E27FC236}">
                <a16:creationId xmlns:a16="http://schemas.microsoft.com/office/drawing/2014/main" id="{B10D150A-28A7-497C-AECA-05E63AE5FBCC}"/>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4776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86423A-CCFC-408C-AC34-467ECBF6954E}"/>
              </a:ext>
            </a:extLst>
          </p:cNvPr>
          <p:cNvSpPr>
            <a:spLocks noGrp="1"/>
          </p:cNvSpPr>
          <p:nvPr>
            <p:ph type="sldNum" sz="quarter" idx="15"/>
          </p:nvPr>
        </p:nvSpPr>
        <p:spPr>
          <a:xfrm>
            <a:off x="6200917" y="8734287"/>
            <a:ext cx="521312" cy="337537"/>
          </a:xfrm>
        </p:spPr>
        <p:txBody>
          <a:bodyPr/>
          <a:lstStyle/>
          <a:p>
            <a:fld id="{5E93EDC0-BDBC-5E42-9500-E507AC10FAAD}" type="slidenum">
              <a:rPr lang="en-US" smtClean="0"/>
              <a:pPr/>
              <a:t>1</a:t>
            </a:fld>
            <a:endParaRPr lang="en-US" dirty="0"/>
          </a:p>
        </p:txBody>
      </p:sp>
      <p:sp>
        <p:nvSpPr>
          <p:cNvPr id="7" name="Title 6">
            <a:extLst>
              <a:ext uri="{FF2B5EF4-FFF2-40B4-BE49-F238E27FC236}">
                <a16:creationId xmlns:a16="http://schemas.microsoft.com/office/drawing/2014/main" id="{DFE4BD96-B7C3-4F3B-B71F-5F82D1641A43}"/>
              </a:ext>
            </a:extLst>
          </p:cNvPr>
          <p:cNvSpPr>
            <a:spLocks noGrp="1"/>
          </p:cNvSpPr>
          <p:nvPr>
            <p:ph type="title"/>
          </p:nvPr>
        </p:nvSpPr>
        <p:spPr>
          <a:xfrm>
            <a:off x="214010" y="66676"/>
            <a:ext cx="5159904" cy="457200"/>
          </a:xfrm>
        </p:spPr>
        <p:txBody>
          <a:bodyPr/>
          <a:lstStyle/>
          <a:p>
            <a:r>
              <a:rPr lang="en-US" dirty="0"/>
              <a:t>MOLECULAR AND CELLULAR BIOLOGY FUNDAMENTALS</a:t>
            </a:r>
          </a:p>
        </p:txBody>
      </p:sp>
      <p:sp>
        <p:nvSpPr>
          <p:cNvPr id="8" name="Content Placeholder 7">
            <a:extLst>
              <a:ext uri="{FF2B5EF4-FFF2-40B4-BE49-F238E27FC236}">
                <a16:creationId xmlns:a16="http://schemas.microsoft.com/office/drawing/2014/main" id="{A8EF05B0-BB03-4C4E-9A2A-DC5D5971E974}"/>
              </a:ext>
            </a:extLst>
          </p:cNvPr>
          <p:cNvSpPr>
            <a:spLocks noGrp="1"/>
          </p:cNvSpPr>
          <p:nvPr>
            <p:ph idx="17"/>
          </p:nvPr>
        </p:nvSpPr>
        <p:spPr>
          <a:xfrm>
            <a:off x="214313" y="928688"/>
            <a:ext cx="6507162" cy="7472351"/>
          </a:xfrm>
        </p:spPr>
        <p:txBody>
          <a:bodyPr/>
          <a:lstStyle/>
          <a:p>
            <a:pPr>
              <a:tabLst>
                <a:tab pos="6289675" algn="r"/>
              </a:tabLst>
            </a:pPr>
            <a:r>
              <a:rPr lang="en-US" b="1" dirty="0">
                <a:solidFill>
                  <a:schemeClr val="tx2"/>
                </a:solidFill>
              </a:rPr>
              <a:t>Introduction	3</a:t>
            </a:r>
          </a:p>
          <a:p>
            <a:pPr marL="171450" indent="-171450">
              <a:buFont typeface="Arial" panose="020B0604020202020204" pitchFamily="34" charset="0"/>
              <a:buChar char="•"/>
              <a:tabLst>
                <a:tab pos="6289675" algn="r"/>
              </a:tabLst>
            </a:pPr>
            <a:r>
              <a:rPr lang="en-US" dirty="0"/>
              <a:t>Learning Objectives	4</a:t>
            </a:r>
          </a:p>
          <a:p>
            <a:pPr>
              <a:tabLst>
                <a:tab pos="6289675" algn="r"/>
              </a:tabLst>
            </a:pPr>
            <a:r>
              <a:rPr lang="en-US" b="1" dirty="0">
                <a:solidFill>
                  <a:schemeClr val="tx2"/>
                </a:solidFill>
              </a:rPr>
              <a:t>Chapter 1: Nucleic Acids	5</a:t>
            </a:r>
          </a:p>
          <a:p>
            <a:pPr marL="171450" indent="-171450">
              <a:buFont typeface="Arial" panose="020B0604020202020204" pitchFamily="34" charset="0"/>
              <a:buChar char="•"/>
              <a:tabLst>
                <a:tab pos="6289675" algn="r"/>
              </a:tabLst>
            </a:pPr>
            <a:r>
              <a:rPr lang="en-US" dirty="0"/>
              <a:t>Nucleic Acid Structure	5</a:t>
            </a:r>
          </a:p>
          <a:p>
            <a:pPr marL="171450" indent="-171450">
              <a:buFont typeface="Arial" panose="020B0604020202020204" pitchFamily="34" charset="0"/>
              <a:buChar char="•"/>
              <a:tabLst>
                <a:tab pos="6289675" algn="r"/>
              </a:tabLst>
            </a:pPr>
            <a:r>
              <a:rPr lang="en-US" dirty="0"/>
              <a:t>Location and General Function of Nucleic Acids	8</a:t>
            </a:r>
          </a:p>
          <a:p>
            <a:pPr marL="171450" indent="-171450">
              <a:buFont typeface="Arial" panose="020B0604020202020204" pitchFamily="34" charset="0"/>
              <a:buChar char="•"/>
              <a:tabLst>
                <a:tab pos="6289675" algn="r"/>
              </a:tabLst>
            </a:pPr>
            <a:r>
              <a:rPr lang="en-US" dirty="0"/>
              <a:t>Genes and Chromosomes	9</a:t>
            </a:r>
          </a:p>
          <a:p>
            <a:pPr marL="171450" indent="-171450">
              <a:buFont typeface="Arial" panose="020B0604020202020204" pitchFamily="34" charset="0"/>
              <a:buChar char="•"/>
              <a:tabLst>
                <a:tab pos="6289675" algn="r"/>
              </a:tabLst>
            </a:pPr>
            <a:r>
              <a:rPr lang="en-US" dirty="0"/>
              <a:t>DNA Replication	11</a:t>
            </a:r>
          </a:p>
          <a:p>
            <a:pPr marL="171450" indent="-171450">
              <a:buFont typeface="Arial" panose="020B0604020202020204" pitchFamily="34" charset="0"/>
              <a:buChar char="•"/>
              <a:tabLst>
                <a:tab pos="6289675" algn="r"/>
              </a:tabLst>
            </a:pPr>
            <a:r>
              <a:rPr lang="en-US" dirty="0"/>
              <a:t>DNA Repair Mechanisms	12</a:t>
            </a:r>
            <a:endParaRPr lang="en-US" dirty="0">
              <a:highlight>
                <a:srgbClr val="FFFF00"/>
              </a:highlight>
            </a:endParaRPr>
          </a:p>
          <a:p>
            <a:pPr marL="171450" indent="-171450">
              <a:buFont typeface="Arial" panose="020B0604020202020204" pitchFamily="34" charset="0"/>
              <a:buChar char="•"/>
              <a:tabLst>
                <a:tab pos="6289675" algn="r"/>
              </a:tabLst>
            </a:pPr>
            <a:r>
              <a:rPr lang="en-US" dirty="0"/>
              <a:t>Chapter 1 Summary	13</a:t>
            </a:r>
          </a:p>
          <a:p>
            <a:pPr marL="171450" indent="-171450">
              <a:buFont typeface="Arial" panose="020B0604020202020204" pitchFamily="34" charset="0"/>
              <a:buChar char="•"/>
              <a:tabLst>
                <a:tab pos="6289675" algn="r"/>
              </a:tabLst>
            </a:pPr>
            <a:r>
              <a:rPr lang="en-US" dirty="0"/>
              <a:t>Knowledge Check	14</a:t>
            </a:r>
          </a:p>
          <a:p>
            <a:pPr>
              <a:tabLst>
                <a:tab pos="6289675" algn="r"/>
              </a:tabLst>
            </a:pPr>
            <a:r>
              <a:rPr lang="en-US" b="1" dirty="0">
                <a:solidFill>
                  <a:schemeClr val="tx2"/>
                </a:solidFill>
              </a:rPr>
              <a:t>Chapter 2: The Central Dogma of Molecular Biology	15</a:t>
            </a:r>
          </a:p>
          <a:p>
            <a:pPr marL="171450" indent="-171450">
              <a:buFont typeface="Arial" panose="020B0604020202020204" pitchFamily="34" charset="0"/>
              <a:buChar char="•"/>
              <a:tabLst>
                <a:tab pos="6289675" algn="r"/>
              </a:tabLst>
            </a:pPr>
            <a:r>
              <a:rPr lang="en-US" dirty="0"/>
              <a:t>Gene Structure and Regulation	15</a:t>
            </a:r>
          </a:p>
          <a:p>
            <a:pPr marL="171450" indent="-171450">
              <a:buFont typeface="Arial" panose="020B0604020202020204" pitchFamily="34" charset="0"/>
              <a:buChar char="•"/>
              <a:tabLst>
                <a:tab pos="6289675" algn="r"/>
              </a:tabLst>
            </a:pPr>
            <a:r>
              <a:rPr lang="en-US" dirty="0"/>
              <a:t>Transcription	17</a:t>
            </a:r>
          </a:p>
          <a:p>
            <a:pPr marL="171450" indent="-171450">
              <a:buFont typeface="Arial" panose="020B0604020202020204" pitchFamily="34" charset="0"/>
              <a:buChar char="•"/>
              <a:tabLst>
                <a:tab pos="6289675" algn="r"/>
              </a:tabLst>
            </a:pPr>
            <a:r>
              <a:rPr lang="en-US" dirty="0"/>
              <a:t>RNA Splicing	18</a:t>
            </a:r>
          </a:p>
          <a:p>
            <a:pPr marL="171450" indent="-171450">
              <a:buFont typeface="Arial" panose="020B0604020202020204" pitchFamily="34" charset="0"/>
              <a:buChar char="•"/>
              <a:tabLst>
                <a:tab pos="6289675" algn="r"/>
              </a:tabLst>
            </a:pPr>
            <a:r>
              <a:rPr lang="en-US" dirty="0"/>
              <a:t>Translation	19</a:t>
            </a:r>
          </a:p>
          <a:p>
            <a:pPr marL="171450" indent="-171450">
              <a:buFont typeface="Arial" panose="020B0604020202020204" pitchFamily="34" charset="0"/>
              <a:buChar char="•"/>
              <a:tabLst>
                <a:tab pos="6289675" algn="r"/>
              </a:tabLst>
            </a:pPr>
            <a:r>
              <a:rPr lang="en-US" dirty="0"/>
              <a:t>Chapter 2 Summary	22</a:t>
            </a:r>
          </a:p>
          <a:p>
            <a:pPr marL="171450" indent="-171450">
              <a:buFont typeface="Arial" panose="020B0604020202020204" pitchFamily="34" charset="0"/>
              <a:buChar char="•"/>
              <a:tabLst>
                <a:tab pos="6289675" algn="r"/>
              </a:tabLst>
            </a:pPr>
            <a:r>
              <a:rPr lang="en-US" dirty="0"/>
              <a:t>Knowledge Check	23</a:t>
            </a:r>
          </a:p>
          <a:p>
            <a:pPr>
              <a:tabLst>
                <a:tab pos="6289675" algn="r"/>
              </a:tabLst>
            </a:pPr>
            <a:r>
              <a:rPr lang="en-US" b="1" dirty="0">
                <a:solidFill>
                  <a:schemeClr val="tx2"/>
                </a:solidFill>
              </a:rPr>
              <a:t>Chapter 3: Epigenetic Regulation of Gene Expression	24</a:t>
            </a:r>
          </a:p>
          <a:p>
            <a:pPr marL="171450" indent="-171450">
              <a:buFont typeface="Arial" panose="020B0604020202020204" pitchFamily="34" charset="0"/>
              <a:buChar char="•"/>
              <a:tabLst>
                <a:tab pos="6289675" algn="r"/>
              </a:tabLst>
            </a:pPr>
            <a:r>
              <a:rPr lang="en-US" dirty="0"/>
              <a:t>What is Epigenetics?	24</a:t>
            </a:r>
          </a:p>
          <a:p>
            <a:pPr marL="171450" indent="-171450">
              <a:buFont typeface="Arial" panose="020B0604020202020204" pitchFamily="34" charset="0"/>
              <a:buChar char="•"/>
              <a:tabLst>
                <a:tab pos="6289675" algn="r"/>
              </a:tabLst>
            </a:pPr>
            <a:r>
              <a:rPr lang="en-US" dirty="0"/>
              <a:t>DNA Methylation	25</a:t>
            </a:r>
          </a:p>
          <a:p>
            <a:pPr marL="512064" lvl="1" indent="-173736">
              <a:buFont typeface="Roboto Light" panose="02000000000000000000" pitchFamily="2" charset="0"/>
              <a:buChar char="–"/>
              <a:tabLst>
                <a:tab pos="6289675" algn="r"/>
              </a:tabLst>
            </a:pPr>
            <a:r>
              <a:rPr lang="en-US" dirty="0"/>
              <a:t>Biochemistry of DNA Methylation	25</a:t>
            </a:r>
          </a:p>
          <a:p>
            <a:pPr marL="512064" lvl="1" indent="-173736">
              <a:buFont typeface="Roboto Light" panose="02000000000000000000" pitchFamily="2" charset="0"/>
              <a:buChar char="–"/>
              <a:tabLst>
                <a:tab pos="6289675" algn="r"/>
              </a:tabLst>
            </a:pPr>
            <a:r>
              <a:rPr lang="en-US" dirty="0"/>
              <a:t>Role of Methylation in Gene Expression	27</a:t>
            </a:r>
          </a:p>
          <a:p>
            <a:pPr marL="512064" lvl="1" indent="-173736">
              <a:buFont typeface="Roboto Light" panose="02000000000000000000" pitchFamily="2" charset="0"/>
              <a:buChar char="–"/>
              <a:tabLst>
                <a:tab pos="6289675" algn="r"/>
              </a:tabLst>
            </a:pPr>
            <a:r>
              <a:rPr lang="en-US" dirty="0"/>
              <a:t>CpG Islands	28</a:t>
            </a:r>
          </a:p>
          <a:p>
            <a:pPr marL="512064" lvl="1" indent="-173736">
              <a:buFont typeface="Roboto Light" panose="02000000000000000000" pitchFamily="2" charset="0"/>
              <a:buChar char="–"/>
              <a:tabLst>
                <a:tab pos="6289675" algn="r"/>
              </a:tabLst>
            </a:pPr>
            <a:r>
              <a:rPr lang="en-US" dirty="0"/>
              <a:t>Tissue Specificity of Methylation Patterns	28</a:t>
            </a:r>
          </a:p>
          <a:p>
            <a:pPr marL="171450" indent="-171450">
              <a:buFont typeface="Arial" panose="020B0604020202020204" pitchFamily="34" charset="0"/>
              <a:buChar char="•"/>
              <a:tabLst>
                <a:tab pos="6289675" algn="r"/>
              </a:tabLst>
            </a:pPr>
            <a:r>
              <a:rPr lang="en-US" dirty="0"/>
              <a:t>Histone Dynamics	29</a:t>
            </a:r>
          </a:p>
          <a:p>
            <a:pPr marL="171450" indent="-171450">
              <a:buFont typeface="Arial" panose="020B0604020202020204" pitchFamily="34" charset="0"/>
              <a:buChar char="•"/>
              <a:tabLst>
                <a:tab pos="6289675" algn="r"/>
              </a:tabLst>
            </a:pPr>
            <a:r>
              <a:rPr lang="en-US" dirty="0"/>
              <a:t>Chapter 3 Summary	31</a:t>
            </a:r>
          </a:p>
          <a:p>
            <a:pPr marL="171450" indent="-171450">
              <a:buFont typeface="Arial" panose="020B0604020202020204" pitchFamily="34" charset="0"/>
              <a:buChar char="•"/>
              <a:tabLst>
                <a:tab pos="6289675" algn="r"/>
              </a:tabLst>
            </a:pPr>
            <a:r>
              <a:rPr lang="en-US" dirty="0"/>
              <a:t>Knowledge Check	32</a:t>
            </a:r>
          </a:p>
          <a:p>
            <a:endParaRPr lang="en-US" dirty="0"/>
          </a:p>
        </p:txBody>
      </p:sp>
      <p:sp>
        <p:nvSpPr>
          <p:cNvPr id="9" name="Content Placeholder 8">
            <a:extLst>
              <a:ext uri="{FF2B5EF4-FFF2-40B4-BE49-F238E27FC236}">
                <a16:creationId xmlns:a16="http://schemas.microsoft.com/office/drawing/2014/main" id="{111D6699-E24C-4179-AFDC-67A301B153FC}"/>
              </a:ext>
            </a:extLst>
          </p:cNvPr>
          <p:cNvSpPr>
            <a:spLocks noGrp="1"/>
          </p:cNvSpPr>
          <p:nvPr>
            <p:ph idx="18"/>
          </p:nvPr>
        </p:nvSpPr>
        <p:spPr>
          <a:xfrm>
            <a:off x="214010" y="596135"/>
            <a:ext cx="6508219" cy="272382"/>
          </a:xfrm>
        </p:spPr>
        <p:txBody>
          <a:bodyPr/>
          <a:lstStyle/>
          <a:p>
            <a:r>
              <a:rPr lang="en-US" dirty="0"/>
              <a:t>Contents</a:t>
            </a:r>
          </a:p>
        </p:txBody>
      </p:sp>
      <p:sp>
        <p:nvSpPr>
          <p:cNvPr id="5" name="Footer Placeholder 4">
            <a:extLst>
              <a:ext uri="{FF2B5EF4-FFF2-40B4-BE49-F238E27FC236}">
                <a16:creationId xmlns:a16="http://schemas.microsoft.com/office/drawing/2014/main" id="{A54CD493-A4A6-4423-8E25-48845B976C9C}"/>
              </a:ext>
            </a:extLst>
          </p:cNvPr>
          <p:cNvSpPr>
            <a:spLocks noGrp="1"/>
          </p:cNvSpPr>
          <p:nvPr>
            <p:ph type="ftr" sz="quarter" idx="16"/>
          </p:nvPr>
        </p:nvSpPr>
        <p:spPr>
          <a:xfrm>
            <a:off x="1177532" y="8745680"/>
            <a:ext cx="4891364" cy="327625"/>
          </a:xfrm>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75040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19</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dirty="0">
                <a:solidFill>
                  <a:schemeClr val="accent1"/>
                </a:solidFill>
              </a:rPr>
              <a:t>Translation</a:t>
            </a:r>
          </a:p>
          <a:p>
            <a:pPr>
              <a:spcBef>
                <a:spcPts val="0"/>
              </a:spcBef>
              <a:spcAft>
                <a:spcPts val="600"/>
              </a:spcAft>
            </a:pPr>
            <a:r>
              <a:rPr lang="en-US" dirty="0"/>
              <a:t>As  we have already learned, the genetic code is composed of a sequence of the 4 DNA bases (A, T, G, C). This sequence is transcribed to mRNA (A, U, C, G), which is then used as a template for the production of proteins—which are, essentially, long strings of amino acids that have folded into a specific 3-dimensional shape. Proteins are the “workhorses” of the cell, carrying out all the functions necessary for life. For example, enzymes, including those that metabolize nutrients and synthesize new cellular constituents, as well as DNA and RNA polymerase, along with many other functions, are all proteins.</a:t>
            </a:r>
            <a:r>
              <a:rPr lang="en-US" dirty="0">
                <a:solidFill>
                  <a:srgbClr val="FF0000"/>
                </a:solidFill>
              </a:rPr>
              <a:t> </a:t>
            </a:r>
          </a:p>
          <a:p>
            <a:pPr>
              <a:spcBef>
                <a:spcPts val="0"/>
              </a:spcBef>
              <a:spcAft>
                <a:spcPts val="600"/>
              </a:spcAft>
            </a:pPr>
            <a:r>
              <a:rPr lang="en-US" dirty="0"/>
              <a:t>Genes and their resulting mRNA transcripts are arranged such that every 3 bases of the mRNA transcript make up a </a:t>
            </a:r>
            <a:r>
              <a:rPr lang="en-US" b="1" u="sng" dirty="0"/>
              <a:t>codon</a:t>
            </a:r>
            <a:r>
              <a:rPr lang="en-US" dirty="0"/>
              <a:t>, and each codon corresponds to a specific amino acid (Figure 2.5). All protein-coding regions begin with the "start" codon, ATG (AUG in mRNA), and end with 1 of 3 "stop" codons to mark the end of the protein-coding region. After the ATG/AUG start codon, the nucleotides are translated in groups of 3. This is referred to as a “reading frame.” </a:t>
            </a:r>
          </a:p>
          <a:p>
            <a:pPr>
              <a:spcBef>
                <a:spcPts val="0"/>
              </a:spcBef>
              <a:spcAft>
                <a:spcPts val="600"/>
              </a:spcAft>
            </a:pPr>
            <a:endParaRPr lang="en-US" dirty="0">
              <a:solidFill>
                <a:srgbClr val="FF0000"/>
              </a:solidFill>
            </a:endParaRPr>
          </a:p>
        </p:txBody>
      </p:sp>
      <p:sp>
        <p:nvSpPr>
          <p:cNvPr id="6" name="Content Placeholder 5">
            <a:extLst>
              <a:ext uri="{FF2B5EF4-FFF2-40B4-BE49-F238E27FC236}">
                <a16:creationId xmlns:a16="http://schemas.microsoft.com/office/drawing/2014/main" id="{F5240D31-28A3-45A8-A77B-4957083FC773}"/>
              </a:ext>
            </a:extLst>
          </p:cNvPr>
          <p:cNvSpPr>
            <a:spLocks noGrp="1"/>
          </p:cNvSpPr>
          <p:nvPr>
            <p:ph idx="19"/>
          </p:nvPr>
        </p:nvSpPr>
        <p:spPr>
          <a:xfrm>
            <a:off x="3509010" y="596136"/>
            <a:ext cx="3213219" cy="5744506"/>
          </a:xfrm>
        </p:spPr>
        <p:txBody>
          <a:bodyPr/>
          <a:lstStyle/>
          <a:p>
            <a:pPr>
              <a:spcBef>
                <a:spcPts val="0"/>
              </a:spcBef>
              <a:spcAft>
                <a:spcPts val="600"/>
              </a:spcAft>
            </a:pPr>
            <a:r>
              <a:rPr lang="en-US" dirty="0"/>
              <a:t>The genetic code is degenerate or redundant, meaning that an amino acid may be coded for by &gt;1 codon. Although it is a redundant code, it is not an ambiguous code: under normal circumstances, a given codon encodes only 1 amino acid. For example, leucine can be coded for by 6 different codons: UUA, UUG, CUU, CUC, CUA, and CUG. This has important implications for mutational changes in the genetic code: a mutation in the first “letter” of the codon would alter the amino acid at that position—a change to AUU would lead to isoleucine, a change to GUU would lead to valine, and a change to UUU would lead to phenylalanine being incorporated at that position.</a:t>
            </a:r>
            <a:endParaRPr lang="en-US" dirty="0">
              <a:solidFill>
                <a:srgbClr val="FF0000"/>
              </a:solidFill>
            </a:endParaRPr>
          </a:p>
          <a:p>
            <a:pPr>
              <a:spcBef>
                <a:spcPts val="0"/>
              </a:spcBef>
              <a:spcAft>
                <a:spcPts val="600"/>
              </a:spcAft>
            </a:pPr>
            <a:r>
              <a:rPr lang="en-US" dirty="0"/>
              <a:t>However, a mutation in the third base of the CUU codon for leucine would not alter the protein, because CUC, CUA, and CUG also code for leucine. As you can see, the third nucleotide in a codon is generally less important than the first 2 in determining the amino acid to be incorporated.</a:t>
            </a:r>
            <a:r>
              <a:rPr lang="en-US" dirty="0">
                <a:solidFill>
                  <a:srgbClr val="FF0000"/>
                </a:solidFill>
              </a:rPr>
              <a:t>]</a:t>
            </a: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37492" y="766844"/>
            <a:ext cx="3039894" cy="5195805"/>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Content Placeholder 5">
            <a:extLst>
              <a:ext uri="{FF2B5EF4-FFF2-40B4-BE49-F238E27FC236}">
                <a16:creationId xmlns:a16="http://schemas.microsoft.com/office/drawing/2014/main" id="{4E8E28EF-0B12-4ED3-9BF3-E5E893ECB085}"/>
              </a:ext>
            </a:extLst>
          </p:cNvPr>
          <p:cNvSpPr txBox="1">
            <a:spLocks/>
          </p:cNvSpPr>
          <p:nvPr/>
        </p:nvSpPr>
        <p:spPr>
          <a:xfrm>
            <a:off x="311285" y="6400801"/>
            <a:ext cx="6235430" cy="1528010"/>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137160" tIns="91440" rIns="13716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solidFill>
                  <a:schemeClr val="tx2"/>
                </a:solidFill>
                <a:latin typeface="Roboto Light" panose="02000000000000000000" pitchFamily="2" charset="0"/>
                <a:ea typeface="Roboto Light" panose="02000000000000000000" pitchFamily="2" charset="0"/>
              </a:rPr>
              <a:t>Reading Frames and Cancer</a:t>
            </a:r>
          </a:p>
          <a:p>
            <a:pPr>
              <a:lnSpc>
                <a:spcPct val="100000"/>
              </a:lnSpc>
              <a:spcBef>
                <a:spcPts val="0"/>
              </a:spcBef>
              <a:spcAft>
                <a:spcPts val="600"/>
              </a:spcAft>
            </a:pPr>
            <a:r>
              <a:rPr lang="en-US" dirty="0">
                <a:solidFill>
                  <a:schemeClr val="tx2"/>
                </a:solidFill>
                <a:latin typeface="Roboto Light" panose="02000000000000000000" pitchFamily="2" charset="0"/>
                <a:ea typeface="Roboto Light" panose="02000000000000000000" pitchFamily="2" charset="0"/>
              </a:rPr>
              <a:t>As you have seen, accurately synthesizing a protein from an mRNA template requires “reading” the template codon by codon in groups of 3. As we will discuss in the next chapter, mutations that result in the insertion or deletion of bases can often throw the resulting amino sequence off at all points downstream of the mutation. In fact, such mutations may lead to premature </a:t>
            </a:r>
            <a:r>
              <a:rPr lang="en-US" dirty="0">
                <a:solidFill>
                  <a:schemeClr val="tx2"/>
                </a:solidFill>
                <a:cs typeface="Roboto Light" panose="02000000000000000000" pitchFamily="2" charset="0"/>
              </a:rPr>
              <a:t>termination</a:t>
            </a:r>
            <a:r>
              <a:rPr lang="en-US" dirty="0">
                <a:solidFill>
                  <a:schemeClr val="tx2"/>
                </a:solidFill>
                <a:latin typeface="Roboto Light" panose="02000000000000000000" pitchFamily="2" charset="0"/>
                <a:ea typeface="Roboto Light" panose="02000000000000000000" pitchFamily="2" charset="0"/>
              </a:rPr>
              <a:t> of the protein altogether when the ribosome encounters a stop codon. </a:t>
            </a:r>
          </a:p>
        </p:txBody>
      </p:sp>
      <p:sp>
        <p:nvSpPr>
          <p:cNvPr id="8" name="Footer Placeholder 7">
            <a:extLst>
              <a:ext uri="{FF2B5EF4-FFF2-40B4-BE49-F238E27FC236}">
                <a16:creationId xmlns:a16="http://schemas.microsoft.com/office/drawing/2014/main" id="{A81AE3DB-4D29-4201-B5AA-271BC8E922F6}"/>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69580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20</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B2981FAE-CA66-4A3D-8ECC-3279175F611C}"/>
              </a:ext>
            </a:extLst>
          </p:cNvPr>
          <p:cNvSpPr>
            <a:spLocks noGrp="1"/>
          </p:cNvSpPr>
          <p:nvPr>
            <p:ph idx="17"/>
          </p:nvPr>
        </p:nvSpPr>
        <p:spPr/>
        <p:txBody>
          <a:bodyPr/>
          <a:lstStyle/>
          <a:p>
            <a:pPr>
              <a:spcBef>
                <a:spcPts val="0"/>
              </a:spcBef>
              <a:spcAft>
                <a:spcPts val="600"/>
              </a:spcAft>
            </a:pPr>
            <a:r>
              <a:rPr lang="en-US" b="1" dirty="0"/>
              <a:t>Figure 2.5 </a:t>
            </a:r>
            <a:r>
              <a:rPr lang="en-US" dirty="0"/>
              <a:t>(Top) Correspondence between mRNA codons and amino acids. (Bottom) RNA sequences are read in the 5' to 3' direction by the ribosome to assemble a polypeptide—a string of amino acids. </a:t>
            </a:r>
            <a:r>
              <a:rPr lang="en-US" i="1" dirty="0"/>
              <a:t>Adapted from Clancy 2008.</a:t>
            </a:r>
            <a:endParaRPr lang="en-US" dirty="0">
              <a:solidFill>
                <a:srgbClr val="FF0000"/>
              </a:solidFill>
            </a:endParaRPr>
          </a:p>
          <a:p>
            <a:pPr>
              <a:spcBef>
                <a:spcPts val="0"/>
              </a:spcBef>
              <a:spcAft>
                <a:spcPts val="600"/>
              </a:spcAft>
            </a:pPr>
            <a:endParaRPr lang="en-US" dirty="0"/>
          </a:p>
        </p:txBody>
      </p:sp>
      <p:pic>
        <p:nvPicPr>
          <p:cNvPr id="7" name="Picture 6">
            <a:extLst>
              <a:ext uri="{FF2B5EF4-FFF2-40B4-BE49-F238E27FC236}">
                <a16:creationId xmlns:a16="http://schemas.microsoft.com/office/drawing/2014/main" id="{5447F39C-9149-4103-A167-E743E364D639}"/>
              </a:ext>
            </a:extLst>
          </p:cNvPr>
          <p:cNvPicPr>
            <a:picLocks noChangeAspect="1"/>
          </p:cNvPicPr>
          <p:nvPr/>
        </p:nvPicPr>
        <p:blipFill>
          <a:blip r:embed="rId3"/>
          <a:stretch>
            <a:fillRect/>
          </a:stretch>
        </p:blipFill>
        <p:spPr>
          <a:xfrm>
            <a:off x="956857" y="1400768"/>
            <a:ext cx="4944285" cy="4389500"/>
          </a:xfrm>
          <a:prstGeom prst="rect">
            <a:avLst/>
          </a:prstGeom>
        </p:spPr>
      </p:pic>
      <p:pic>
        <p:nvPicPr>
          <p:cNvPr id="12" name="Picture 11">
            <a:extLst>
              <a:ext uri="{FF2B5EF4-FFF2-40B4-BE49-F238E27FC236}">
                <a16:creationId xmlns:a16="http://schemas.microsoft.com/office/drawing/2014/main" id="{53E5A9A8-E56E-4DF0-8A21-291FEBBCA862}"/>
              </a:ext>
            </a:extLst>
          </p:cNvPr>
          <p:cNvPicPr>
            <a:picLocks noChangeAspect="1"/>
          </p:cNvPicPr>
          <p:nvPr/>
        </p:nvPicPr>
        <p:blipFill>
          <a:blip r:embed="rId4"/>
          <a:stretch>
            <a:fillRect/>
          </a:stretch>
        </p:blipFill>
        <p:spPr>
          <a:xfrm>
            <a:off x="524003" y="6019747"/>
            <a:ext cx="5809992" cy="1457070"/>
          </a:xfrm>
          <a:prstGeom prst="rect">
            <a:avLst/>
          </a:prstGeom>
        </p:spPr>
      </p:pic>
      <p:sp>
        <p:nvSpPr>
          <p:cNvPr id="9" name="Footer Placeholder 8">
            <a:extLst>
              <a:ext uri="{FF2B5EF4-FFF2-40B4-BE49-F238E27FC236}">
                <a16:creationId xmlns:a16="http://schemas.microsoft.com/office/drawing/2014/main" id="{89D938AA-4E90-473A-A815-B1456CBBA411}"/>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661672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21</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2: THE CENTRAL DOGMA OF MOLECULAR BIOLOGY</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dirty="0"/>
              <a:t>As noted previously, mRNA is exported from the nucleus into the cytoplasm. Once in the cytoplasm, the mRNA transcript is bound by a </a:t>
            </a:r>
            <a:r>
              <a:rPr lang="en-US" b="1" u="sng" dirty="0"/>
              <a:t>ribosome</a:t>
            </a:r>
            <a:r>
              <a:rPr lang="en-US" dirty="0"/>
              <a:t> , an organelle composed of ribosomal RNA (rRNA) and various proteins within a complex, to initiate the process of translation </a:t>
            </a:r>
            <a:br>
              <a:rPr lang="en-US" dirty="0"/>
            </a:br>
            <a:r>
              <a:rPr lang="en-US" dirty="0"/>
              <a:t>(Figure 2.6). Within  the ribosomal complex, the mRNA codons are “read” sequentially from </a:t>
            </a:r>
            <a:br>
              <a:rPr lang="en-US" dirty="0"/>
            </a:br>
            <a:r>
              <a:rPr lang="en-US" dirty="0"/>
              <a:t>5' to 3' to assemble a string of amino acids (polypeptide) that folds into a specific 3-dimensional structure.</a:t>
            </a:r>
            <a:r>
              <a:rPr lang="en-US" dirty="0">
                <a:solidFill>
                  <a:srgbClr val="FF0000"/>
                </a:solidFill>
              </a:rPr>
              <a:t> </a:t>
            </a:r>
          </a:p>
          <a:p>
            <a:pPr>
              <a:spcBef>
                <a:spcPts val="0"/>
              </a:spcBef>
              <a:spcAft>
                <a:spcPts val="600"/>
              </a:spcAft>
            </a:pPr>
            <a:r>
              <a:rPr lang="en-US" b="1" dirty="0"/>
              <a:t>Figure 2.6 </a:t>
            </a:r>
            <a:r>
              <a:rPr lang="en-US" dirty="0"/>
              <a:t>Translation. </a:t>
            </a:r>
            <a:r>
              <a:rPr lang="en-US" i="1" dirty="0"/>
              <a:t>Adapted from Clancy 2008.</a:t>
            </a:r>
            <a:endParaRPr lang="en-US" dirty="0">
              <a:solidFill>
                <a:srgbClr val="FF0000"/>
              </a:solidFill>
            </a:endParaRPr>
          </a:p>
        </p:txBody>
      </p:sp>
      <p:pic>
        <p:nvPicPr>
          <p:cNvPr id="7" name="Picture 6">
            <a:extLst>
              <a:ext uri="{FF2B5EF4-FFF2-40B4-BE49-F238E27FC236}">
                <a16:creationId xmlns:a16="http://schemas.microsoft.com/office/drawing/2014/main" id="{4ADE5666-989C-405F-95BE-7446421BFBB0}"/>
              </a:ext>
            </a:extLst>
          </p:cNvPr>
          <p:cNvPicPr>
            <a:picLocks noChangeAspect="1"/>
          </p:cNvPicPr>
          <p:nvPr/>
        </p:nvPicPr>
        <p:blipFill>
          <a:blip r:embed="rId3"/>
          <a:stretch>
            <a:fillRect/>
          </a:stretch>
        </p:blipFill>
        <p:spPr>
          <a:xfrm>
            <a:off x="545342" y="2647765"/>
            <a:ext cx="5767316" cy="2511770"/>
          </a:xfrm>
          <a:prstGeom prst="rect">
            <a:avLst/>
          </a:prstGeom>
        </p:spPr>
      </p:pic>
      <p:sp>
        <p:nvSpPr>
          <p:cNvPr id="8" name="Footer Placeholder 7">
            <a:extLst>
              <a:ext uri="{FF2B5EF4-FFF2-40B4-BE49-F238E27FC236}">
                <a16:creationId xmlns:a16="http://schemas.microsoft.com/office/drawing/2014/main" id="{FA8594CF-81D1-4A4B-A64E-AED6C26FB04D}"/>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99554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445A0-ED7A-4C77-9570-0EBB0308FB0C}"/>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22</a:t>
            </a:fld>
            <a:endParaRPr lang="en-US" dirty="0"/>
          </a:p>
        </p:txBody>
      </p:sp>
      <p:sp>
        <p:nvSpPr>
          <p:cNvPr id="7" name="Title 6">
            <a:extLst>
              <a:ext uri="{FF2B5EF4-FFF2-40B4-BE49-F238E27FC236}">
                <a16:creationId xmlns:a16="http://schemas.microsoft.com/office/drawing/2014/main" id="{BB5E1B88-BFF1-4344-AC42-2DDF4A1A6270}"/>
              </a:ext>
            </a:extLst>
          </p:cNvPr>
          <p:cNvSpPr>
            <a:spLocks noGrp="1"/>
          </p:cNvSpPr>
          <p:nvPr>
            <p:ph type="title"/>
          </p:nvPr>
        </p:nvSpPr>
        <p:spPr/>
        <p:txBody>
          <a:bodyPr/>
          <a:lstStyle/>
          <a:p>
            <a:r>
              <a:rPr lang="en-US"/>
              <a:t>CHAPTER 2: THE CENTRAL DOGMA OF MOLECULAR BIOLOGY</a:t>
            </a:r>
            <a:endParaRPr lang="en-US" dirty="0"/>
          </a:p>
        </p:txBody>
      </p:sp>
      <p:sp>
        <p:nvSpPr>
          <p:cNvPr id="8" name="Content Placeholder 7">
            <a:extLst>
              <a:ext uri="{FF2B5EF4-FFF2-40B4-BE49-F238E27FC236}">
                <a16:creationId xmlns:a16="http://schemas.microsoft.com/office/drawing/2014/main" id="{73062AD6-CE12-4C4D-9A15-CDF48301D923}"/>
              </a:ext>
            </a:extLst>
          </p:cNvPr>
          <p:cNvSpPr>
            <a:spLocks noGrp="1"/>
          </p:cNvSpPr>
          <p:nvPr>
            <p:ph idx="17"/>
          </p:nvPr>
        </p:nvSpPr>
        <p:spPr/>
        <p:txBody>
          <a:bodyPr/>
          <a:lstStyle/>
          <a:p>
            <a:pPr marL="171450" indent="-171450">
              <a:spcBef>
                <a:spcPts val="0"/>
              </a:spcBef>
              <a:spcAft>
                <a:spcPts val="600"/>
              </a:spcAft>
              <a:buFont typeface="Arial" panose="020B0604020202020204" pitchFamily="34" charset="0"/>
              <a:buChar char="•"/>
            </a:pPr>
            <a:r>
              <a:rPr lang="en-US" dirty="0"/>
              <a:t>The “central dogma of molecular biology” describes the flow of information from DNA </a:t>
            </a:r>
            <a:br>
              <a:rPr lang="en-US" dirty="0"/>
            </a:br>
            <a:r>
              <a:rPr lang="en-US" dirty="0"/>
              <a:t>to protein.</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Genes are expressed in a tightly regulated manner and contain regulatory elements, such as promoters, that drive transcription of the gene.</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Transcription is the process by which DNA is “read” by RNA polymerase to generate </a:t>
            </a:r>
            <a:br>
              <a:rPr lang="en-US" dirty="0"/>
            </a:br>
            <a:r>
              <a:rPr lang="en-US" dirty="0"/>
              <a:t>a pre-mRNA. </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The pre-mRNA is spliced to remove introns and join the protein-coding exons together, generating mRNA.</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mRNA is “read” by ribosomes to generate a polypeptide—long strings of amino acids that fold into a specific 3-dimensional shape.</a:t>
            </a:r>
            <a:endParaRPr lang="en-US" dirty="0">
              <a:solidFill>
                <a:srgbClr val="FF0000"/>
              </a:solidFill>
            </a:endParaRPr>
          </a:p>
          <a:p>
            <a:pPr>
              <a:spcBef>
                <a:spcPts val="0"/>
              </a:spcBef>
              <a:spcAft>
                <a:spcPts val="600"/>
              </a:spcAft>
            </a:pPr>
            <a:endParaRPr lang="en-US" dirty="0"/>
          </a:p>
        </p:txBody>
      </p:sp>
      <p:sp>
        <p:nvSpPr>
          <p:cNvPr id="9" name="Content Placeholder 8">
            <a:extLst>
              <a:ext uri="{FF2B5EF4-FFF2-40B4-BE49-F238E27FC236}">
                <a16:creationId xmlns:a16="http://schemas.microsoft.com/office/drawing/2014/main" id="{3C7D682C-11DB-4215-816E-91B1CD0734D3}"/>
              </a:ext>
            </a:extLst>
          </p:cNvPr>
          <p:cNvSpPr>
            <a:spLocks noGrp="1"/>
          </p:cNvSpPr>
          <p:nvPr>
            <p:ph idx="18"/>
          </p:nvPr>
        </p:nvSpPr>
        <p:spPr/>
        <p:txBody>
          <a:bodyPr/>
          <a:lstStyle/>
          <a:p>
            <a:r>
              <a:rPr lang="en-US" dirty="0"/>
              <a:t>CHAPTER 2 SUMMARY</a:t>
            </a:r>
          </a:p>
        </p:txBody>
      </p:sp>
      <p:sp>
        <p:nvSpPr>
          <p:cNvPr id="5" name="Footer Placeholder 4">
            <a:extLst>
              <a:ext uri="{FF2B5EF4-FFF2-40B4-BE49-F238E27FC236}">
                <a16:creationId xmlns:a16="http://schemas.microsoft.com/office/drawing/2014/main" id="{1D35C045-16B6-4228-9637-4BFA9B4A22A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46480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317CDB-4420-4BF8-ACEB-50D7D709F64C}"/>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23</a:t>
            </a:fld>
            <a:endParaRPr lang="en-US" dirty="0"/>
          </a:p>
        </p:txBody>
      </p:sp>
      <p:sp>
        <p:nvSpPr>
          <p:cNvPr id="7" name="Title 6">
            <a:extLst>
              <a:ext uri="{FF2B5EF4-FFF2-40B4-BE49-F238E27FC236}">
                <a16:creationId xmlns:a16="http://schemas.microsoft.com/office/drawing/2014/main" id="{ED7AB999-4D0B-4CFD-B978-A00C99319549}"/>
              </a:ext>
            </a:extLst>
          </p:cNvPr>
          <p:cNvSpPr>
            <a:spLocks noGrp="1"/>
          </p:cNvSpPr>
          <p:nvPr>
            <p:ph type="title"/>
          </p:nvPr>
        </p:nvSpPr>
        <p:spPr/>
        <p:txBody>
          <a:bodyPr/>
          <a:lstStyle/>
          <a:p>
            <a:r>
              <a:rPr lang="en-US" dirty="0"/>
              <a:t>CHAPTER 2: THE CENTRAL DOGMA OF MOLECULAR BIOLOGY</a:t>
            </a:r>
          </a:p>
        </p:txBody>
      </p:sp>
      <p:sp>
        <p:nvSpPr>
          <p:cNvPr id="8" name="Content Placeholder 7">
            <a:extLst>
              <a:ext uri="{FF2B5EF4-FFF2-40B4-BE49-F238E27FC236}">
                <a16:creationId xmlns:a16="http://schemas.microsoft.com/office/drawing/2014/main" id="{3A0E2FF2-16E4-48C7-B93A-87667EB8F1D6}"/>
              </a:ext>
            </a:extLst>
          </p:cNvPr>
          <p:cNvSpPr>
            <a:spLocks noGrp="1"/>
          </p:cNvSpPr>
          <p:nvPr>
            <p:ph idx="17"/>
          </p:nvPr>
        </p:nvSpPr>
        <p:spPr/>
        <p:txBody>
          <a:bodyPr/>
          <a:lstStyle/>
          <a:p>
            <a:pPr marL="228600" indent="-228600">
              <a:spcBef>
                <a:spcPts val="0"/>
              </a:spcBef>
              <a:spcAft>
                <a:spcPts val="600"/>
              </a:spcAft>
              <a:buFont typeface="+mj-lt"/>
              <a:buAutoNum type="arabicPeriod"/>
            </a:pPr>
            <a:r>
              <a:rPr lang="en-US" dirty="0"/>
              <a:t>Which of the following is a “control region” of a gene that lies directly upstream of the transcription start site?</a:t>
            </a:r>
          </a:p>
          <a:p>
            <a:pPr lvl="1">
              <a:spcBef>
                <a:spcPts val="0"/>
              </a:spcBef>
              <a:spcAft>
                <a:spcPts val="600"/>
              </a:spcAft>
            </a:pPr>
            <a:r>
              <a:rPr lang="en-US" dirty="0"/>
              <a:t>A. Insulator</a:t>
            </a:r>
          </a:p>
          <a:p>
            <a:pPr lvl="1">
              <a:spcBef>
                <a:spcPts val="0"/>
              </a:spcBef>
              <a:spcAft>
                <a:spcPts val="600"/>
              </a:spcAft>
            </a:pPr>
            <a:r>
              <a:rPr lang="en-US" dirty="0"/>
              <a:t>B. Enhancer</a:t>
            </a:r>
          </a:p>
          <a:p>
            <a:pPr lvl="1">
              <a:spcBef>
                <a:spcPts val="0"/>
              </a:spcBef>
              <a:spcAft>
                <a:spcPts val="600"/>
              </a:spcAft>
            </a:pPr>
            <a:r>
              <a:rPr lang="en-US" dirty="0"/>
              <a:t>C. Promoter</a:t>
            </a:r>
          </a:p>
          <a:p>
            <a:pPr lvl="1">
              <a:spcBef>
                <a:spcPts val="0"/>
              </a:spcBef>
              <a:spcAft>
                <a:spcPts val="600"/>
              </a:spcAft>
            </a:pPr>
            <a:r>
              <a:rPr lang="en-US" dirty="0"/>
              <a:t>D. Exon</a:t>
            </a:r>
            <a:endParaRPr lang="en-US" dirty="0">
              <a:solidFill>
                <a:srgbClr val="FF0000"/>
              </a:solidFill>
            </a:endParaRPr>
          </a:p>
          <a:p>
            <a:pPr marL="228600" indent="-228600">
              <a:spcBef>
                <a:spcPts val="1200"/>
              </a:spcBef>
              <a:spcAft>
                <a:spcPts val="600"/>
              </a:spcAft>
              <a:buFont typeface="+mj-lt"/>
              <a:buAutoNum type="arabicPeriod"/>
            </a:pPr>
            <a:r>
              <a:rPr lang="en-US" dirty="0"/>
              <a:t>True or false: All (or most) mammalian genes have alternating regions of coding and noncoding DNA.</a:t>
            </a:r>
          </a:p>
          <a:p>
            <a:pPr lvl="1">
              <a:spcBef>
                <a:spcPts val="0"/>
              </a:spcBef>
              <a:spcAft>
                <a:spcPts val="600"/>
              </a:spcAft>
            </a:pPr>
            <a:r>
              <a:rPr lang="en-US" dirty="0"/>
              <a:t>A. True</a:t>
            </a:r>
          </a:p>
          <a:p>
            <a:pPr lvl="1">
              <a:spcBef>
                <a:spcPts val="0"/>
              </a:spcBef>
              <a:spcAft>
                <a:spcPts val="600"/>
              </a:spcAft>
            </a:pPr>
            <a:r>
              <a:rPr lang="en-US" dirty="0"/>
              <a:t>B. False</a:t>
            </a:r>
            <a:endParaRPr lang="en-US" dirty="0">
              <a:solidFill>
                <a:srgbClr val="FF0000"/>
              </a:solidFill>
            </a:endParaRPr>
          </a:p>
          <a:p>
            <a:pPr marL="228600" indent="-228600">
              <a:spcBef>
                <a:spcPts val="1200"/>
              </a:spcBef>
              <a:spcAft>
                <a:spcPts val="600"/>
              </a:spcAft>
              <a:buFont typeface="+mj-lt"/>
              <a:buAutoNum type="arabicPeriod"/>
            </a:pPr>
            <a:r>
              <a:rPr lang="en-US" dirty="0"/>
              <a:t>The ______ nucleotide in a codon is generally least important in determining the amino acid to be incorporated.</a:t>
            </a:r>
          </a:p>
          <a:p>
            <a:pPr lvl="1">
              <a:spcBef>
                <a:spcPts val="0"/>
              </a:spcBef>
              <a:spcAft>
                <a:spcPts val="600"/>
              </a:spcAft>
            </a:pPr>
            <a:r>
              <a:rPr lang="en-US" dirty="0"/>
              <a:t>A. First</a:t>
            </a:r>
          </a:p>
          <a:p>
            <a:pPr lvl="1">
              <a:spcBef>
                <a:spcPts val="0"/>
              </a:spcBef>
              <a:spcAft>
                <a:spcPts val="600"/>
              </a:spcAft>
            </a:pPr>
            <a:r>
              <a:rPr lang="en-US" dirty="0"/>
              <a:t>B. Second</a:t>
            </a:r>
          </a:p>
          <a:p>
            <a:pPr lvl="1">
              <a:spcBef>
                <a:spcPts val="0"/>
              </a:spcBef>
              <a:spcAft>
                <a:spcPts val="600"/>
              </a:spcAft>
            </a:pPr>
            <a:r>
              <a:rPr lang="en-US" dirty="0"/>
              <a:t>C. Third</a:t>
            </a:r>
          </a:p>
          <a:p>
            <a:pPr lvl="1">
              <a:spcBef>
                <a:spcPts val="0"/>
              </a:spcBef>
              <a:spcAft>
                <a:spcPts val="600"/>
              </a:spcAft>
            </a:pPr>
            <a:r>
              <a:rPr lang="en-US" dirty="0"/>
              <a:t>D. They are all equally important</a:t>
            </a:r>
          </a:p>
        </p:txBody>
      </p:sp>
      <p:sp>
        <p:nvSpPr>
          <p:cNvPr id="13" name="Content Placeholder 12">
            <a:extLst>
              <a:ext uri="{FF2B5EF4-FFF2-40B4-BE49-F238E27FC236}">
                <a16:creationId xmlns:a16="http://schemas.microsoft.com/office/drawing/2014/main" id="{ED6E01AF-0AAA-46F5-A67A-AA9F56CBD7BB}"/>
              </a:ext>
            </a:extLst>
          </p:cNvPr>
          <p:cNvSpPr>
            <a:spLocks noGrp="1"/>
          </p:cNvSpPr>
          <p:nvPr>
            <p:ph idx="18"/>
          </p:nvPr>
        </p:nvSpPr>
        <p:spPr/>
        <p:txBody>
          <a:bodyPr/>
          <a:lstStyle/>
          <a:p>
            <a:endParaRPr lang="en-US" dirty="0"/>
          </a:p>
        </p:txBody>
      </p:sp>
      <p:sp>
        <p:nvSpPr>
          <p:cNvPr id="5" name="Footer Placeholder 4">
            <a:extLst>
              <a:ext uri="{FF2B5EF4-FFF2-40B4-BE49-F238E27FC236}">
                <a16:creationId xmlns:a16="http://schemas.microsoft.com/office/drawing/2014/main" id="{BCC1900F-22B9-4506-8D5A-B5E393C2C5CF}"/>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65032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09" y="66676"/>
            <a:ext cx="5297557"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0" y="596136"/>
            <a:ext cx="6128175" cy="7808032"/>
          </a:xfrm>
        </p:spPr>
        <p:txBody>
          <a:bodyPr rIns="0"/>
          <a:lstStyle/>
          <a:p>
            <a:pPr>
              <a:spcBef>
                <a:spcPts val="0"/>
              </a:spcBef>
              <a:spcAft>
                <a:spcPts val="600"/>
              </a:spcAft>
            </a:pPr>
            <a:r>
              <a:rPr lang="en-US" b="1" dirty="0">
                <a:solidFill>
                  <a:schemeClr val="accent1"/>
                </a:solidFill>
              </a:rPr>
              <a:t>What is Epigenetics?</a:t>
            </a:r>
          </a:p>
          <a:p>
            <a:pPr>
              <a:spcBef>
                <a:spcPts val="0"/>
              </a:spcBef>
              <a:spcAft>
                <a:spcPts val="600"/>
              </a:spcAft>
            </a:pPr>
            <a:r>
              <a:rPr lang="en-US" dirty="0"/>
              <a:t>The term “epigenetics” was initially coined by Conard Waddington in 1942, but in the modern context was formally defined in the 1990s as “the study of heritable changes in gene expression that occur without a change in DNA sequence.” Later, it was further defined as “the structural adaptation of chromosomal regions so as to register, signal, or perpetuate activity states.” </a:t>
            </a:r>
            <a:endParaRPr lang="en-US" dirty="0">
              <a:solidFill>
                <a:srgbClr val="FF0000"/>
              </a:solidFill>
            </a:endParaRPr>
          </a:p>
          <a:p>
            <a:pPr>
              <a:spcBef>
                <a:spcPts val="0"/>
              </a:spcBef>
              <a:spcAft>
                <a:spcPts val="600"/>
              </a:spcAft>
            </a:pPr>
            <a:r>
              <a:rPr lang="en-US" dirty="0"/>
              <a:t>The term “epigenome” describes the epigenetic modifications of the entire genome, and the study of the epigenome is sometimes referred to as “epigenomics.” </a:t>
            </a:r>
            <a:r>
              <a:rPr lang="en-US" dirty="0">
                <a:solidFill>
                  <a:srgbClr val="FF0000"/>
                </a:solidFill>
              </a:rPr>
              <a:t> </a:t>
            </a:r>
          </a:p>
          <a:p>
            <a:pPr>
              <a:spcBef>
                <a:spcPts val="0"/>
              </a:spcBef>
              <a:spcAft>
                <a:spcPts val="600"/>
              </a:spcAft>
            </a:pPr>
            <a:r>
              <a:rPr lang="en-US" dirty="0"/>
              <a:t>There are 3 epigenetic systems that can interact with each other to regulate gene expression: DNA methylation, histone modifications, and RNA-associated silencing. DNA methylation involves the addition of a methyl group to DNA. Methylation occurs </a:t>
            </a:r>
            <a:br>
              <a:rPr lang="en-US" dirty="0"/>
            </a:br>
            <a:r>
              <a:rPr lang="en-US" dirty="0"/>
              <a:t>in DNA regions where a cytosine nucleotide is followed by a guanine nucleotide </a:t>
            </a:r>
            <a:br>
              <a:rPr lang="en-US" dirty="0"/>
            </a:br>
            <a:r>
              <a:rPr lang="en-US" dirty="0"/>
              <a:t>(referred to as a CpG site). CpG sites occur with high frequency in genomic regions called CpG islands.</a:t>
            </a:r>
          </a:p>
          <a:p>
            <a:pPr marL="171450" lvl="1" indent="-171450">
              <a:spcBef>
                <a:spcPts val="0"/>
              </a:spcBef>
              <a:spcAft>
                <a:spcPts val="600"/>
              </a:spcAft>
              <a:buFont typeface="Arial" panose="020B0604020202020204" pitchFamily="34" charset="0"/>
              <a:buChar char="•"/>
            </a:pPr>
            <a:r>
              <a:rPr lang="en-US" dirty="0"/>
              <a:t>Histone modifications involve a number of different post-translational modifications that govern chromatin structure. Some modifications “loosen” chromatin, allowing it to be readily accessed by transcriptional machinery; thus, these modifications result in a region of DNA that is transcriptionally active. Other modifications condense chromatin, creating a complex called heterochromatin, which is not transcriptionally active. Two common ways in which histones are modified include acetylation and methylation.</a:t>
            </a:r>
          </a:p>
          <a:p>
            <a:pPr marL="171450" indent="-171450">
              <a:spcBef>
                <a:spcPts val="0"/>
              </a:spcBef>
              <a:spcAft>
                <a:spcPts val="600"/>
              </a:spcAft>
              <a:buFont typeface="Arial" panose="020B0604020202020204" pitchFamily="34" charset="0"/>
              <a:buChar char="•"/>
            </a:pPr>
            <a:r>
              <a:rPr lang="en-US" dirty="0"/>
              <a:t>Antisense transcripts, noncoding RNAs, and RNA interference act to turn off gene expression, potentially through eliciting histone modifications, DNA methylation, and </a:t>
            </a:r>
            <a:br>
              <a:rPr lang="en-US" dirty="0"/>
            </a:br>
            <a:r>
              <a:rPr lang="en-US" dirty="0"/>
              <a:t>the formation of heterochromatin. </a:t>
            </a:r>
          </a:p>
          <a:p>
            <a:pPr>
              <a:spcBef>
                <a:spcPts val="0"/>
              </a:spcBef>
              <a:spcAft>
                <a:spcPts val="600"/>
              </a:spcAft>
            </a:pPr>
            <a:r>
              <a:rPr lang="en-US" dirty="0"/>
              <a:t>Here, we will look at DNA methylation in detail, and briefly discuss histone modifications. </a:t>
            </a:r>
            <a:br>
              <a:rPr lang="en-US" dirty="0"/>
            </a:br>
            <a:r>
              <a:rPr lang="en-US" dirty="0"/>
              <a:t>We will not consider RNA interference in this module.</a:t>
            </a:r>
          </a:p>
          <a:p>
            <a:pPr marL="171450" indent="-171450">
              <a:spcBef>
                <a:spcPts val="0"/>
              </a:spcBef>
              <a:spcAft>
                <a:spcPts val="600"/>
              </a:spcAft>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24</a:t>
            </a:fld>
            <a:endParaRPr lang="en-US" dirty="0"/>
          </a:p>
        </p:txBody>
      </p:sp>
      <p:sp>
        <p:nvSpPr>
          <p:cNvPr id="7" name="Footer Placeholder 6">
            <a:extLst>
              <a:ext uri="{FF2B5EF4-FFF2-40B4-BE49-F238E27FC236}">
                <a16:creationId xmlns:a16="http://schemas.microsoft.com/office/drawing/2014/main" id="{83B51827-934A-442B-8FB8-5509B9B59752}"/>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00691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25</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09" y="66676"/>
            <a:ext cx="5431781"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dirty="0">
                <a:solidFill>
                  <a:schemeClr val="accent1"/>
                </a:solidFill>
              </a:rPr>
              <a:t>DNA Methylation</a:t>
            </a:r>
          </a:p>
          <a:p>
            <a:pPr>
              <a:spcBef>
                <a:spcPts val="0"/>
              </a:spcBef>
              <a:spcAft>
                <a:spcPts val="600"/>
              </a:spcAft>
            </a:pPr>
            <a:r>
              <a:rPr lang="en-US" dirty="0"/>
              <a:t>Methylation of the DNA base cytosine is the major type of DNA modification present in most animals and plants.</a:t>
            </a:r>
            <a:endParaRPr lang="en-US" dirty="0">
              <a:solidFill>
                <a:srgbClr val="FF0000"/>
              </a:solidFill>
            </a:endParaRPr>
          </a:p>
          <a:p>
            <a:pPr marL="0" marR="0" lvl="0" indent="0" algn="l" defTabSz="685800" rtl="0" eaLnBrk="1" fontAlgn="auto" latinLnBrk="0" hangingPunct="1">
              <a:spcBef>
                <a:spcPts val="0"/>
              </a:spcBef>
              <a:spcAft>
                <a:spcPts val="600"/>
              </a:spcAft>
              <a:buClrTx/>
              <a:buSzTx/>
              <a:buFont typeface="Arial" panose="020B0604020202020204" pitchFamily="34" charset="0"/>
              <a:buNone/>
              <a:tabLst/>
              <a:defRPr/>
            </a:pPr>
            <a:r>
              <a:rPr kumimoji="0" lang="en-US" sz="1200" b="1" i="1" u="none" strike="noStrike" kern="1200" cap="none" spc="0" normalizeH="0" baseline="0" noProof="0" dirty="0">
                <a:ln>
                  <a:noFill/>
                </a:ln>
                <a:solidFill>
                  <a:schemeClr val="accent1"/>
                </a:solidFill>
                <a:effectLst/>
                <a:uLnTx/>
                <a:uFillTx/>
              </a:rPr>
              <a:t>Biochemistry of DNA Methylation</a:t>
            </a:r>
          </a:p>
          <a:p>
            <a:pPr marL="0" marR="0" lvl="0" indent="0" algn="l" defTabSz="685800" rtl="0" eaLnBrk="1" fontAlgn="auto" latinLnBrk="0" hangingPunct="1">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rPr>
              <a:t>Cytosine DNA methylation is a</a:t>
            </a:r>
            <a:r>
              <a:rPr kumimoji="0" lang="en-US" sz="1200" b="1" i="0" u="none" strike="noStrike" kern="1200" cap="none" spc="0" normalizeH="0" baseline="0" noProof="0" dirty="0">
                <a:ln>
                  <a:noFill/>
                </a:ln>
                <a:effectLst/>
                <a:uLnTx/>
                <a:uFillTx/>
              </a:rPr>
              <a:t> </a:t>
            </a:r>
            <a:r>
              <a:rPr kumimoji="0" lang="en-US" sz="1200" b="1" i="0" u="sng" strike="noStrike" kern="1200" cap="none" spc="0" normalizeH="0" baseline="0" noProof="0" dirty="0">
                <a:ln>
                  <a:noFill/>
                </a:ln>
                <a:effectLst/>
                <a:uLnTx/>
                <a:uFillTx/>
              </a:rPr>
              <a:t>covalent</a:t>
            </a:r>
            <a:r>
              <a:rPr kumimoji="0" lang="en-US" sz="1200" b="1" i="0" u="none" strike="noStrike" kern="1200" cap="none" spc="0" normalizeH="0" baseline="0" noProof="0" dirty="0">
                <a:ln>
                  <a:noFill/>
                </a:ln>
                <a:effectLst/>
                <a:uLnTx/>
                <a:uFillTx/>
              </a:rPr>
              <a:t> </a:t>
            </a:r>
            <a:r>
              <a:rPr kumimoji="0" lang="en-US" sz="1200" b="0" i="0" u="none" strike="noStrike" kern="1200" cap="none" spc="0" normalizeH="0" baseline="0" noProof="0" dirty="0">
                <a:ln>
                  <a:noFill/>
                </a:ln>
                <a:solidFill>
                  <a:srgbClr val="404040"/>
                </a:solidFill>
                <a:effectLst/>
                <a:uLnTx/>
                <a:uFillTx/>
              </a:rPr>
              <a:t>modification of DNA. </a:t>
            </a:r>
          </a:p>
          <a:p>
            <a:pPr marL="0" marR="0" lvl="0" indent="0" algn="l" defTabSz="685800" rtl="0" eaLnBrk="1" fontAlgn="auto" latinLnBrk="0" hangingPunct="1">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404040"/>
                </a:solidFill>
                <a:effectLst/>
                <a:uLnTx/>
                <a:uFillTx/>
              </a:rPr>
              <a:t>In this reaction, a methyl group, which consists of a carbon and 2 hydrogens (CH</a:t>
            </a:r>
            <a:r>
              <a:rPr kumimoji="0" lang="en-US" sz="1200" b="0" i="0" u="none" strike="noStrike" kern="1200" cap="none" spc="0" normalizeH="0" baseline="-25000" noProof="0" dirty="0">
                <a:ln>
                  <a:noFill/>
                </a:ln>
                <a:solidFill>
                  <a:srgbClr val="404040"/>
                </a:solidFill>
                <a:effectLst/>
                <a:uLnTx/>
                <a:uFillTx/>
              </a:rPr>
              <a:t>3</a:t>
            </a:r>
            <a:r>
              <a:rPr kumimoji="0" lang="en-US" sz="1200" b="0" i="0" u="none" strike="noStrike" kern="1200" cap="none" spc="0" normalizeH="0" baseline="0" noProof="0" dirty="0">
                <a:ln>
                  <a:noFill/>
                </a:ln>
                <a:solidFill>
                  <a:srgbClr val="404040"/>
                </a:solidFill>
                <a:effectLst/>
                <a:uLnTx/>
                <a:uFillTx/>
              </a:rPr>
              <a:t>), is transferred from the chemical S-adenosylmethionine (SAM) to the carbon-5 position of cytosine by 1 of a family of enzymes known as cytosine DNA methyltransferases (</a:t>
            </a:r>
            <a:r>
              <a:rPr kumimoji="0" lang="en-US" sz="1200" b="0" i="0" u="none" strike="noStrike" kern="1200" cap="none" spc="0" normalizeH="0" baseline="0" noProof="0" dirty="0" err="1">
                <a:ln>
                  <a:noFill/>
                </a:ln>
                <a:solidFill>
                  <a:srgbClr val="404040"/>
                </a:solidFill>
                <a:effectLst/>
                <a:uLnTx/>
                <a:uFillTx/>
              </a:rPr>
              <a:t>Dnmts</a:t>
            </a:r>
            <a:r>
              <a:rPr kumimoji="0" lang="en-US" sz="1200" b="0" i="0" u="none" strike="noStrike" kern="1200" cap="none" spc="0" normalizeH="0" baseline="0" noProof="0" dirty="0">
                <a:ln>
                  <a:noFill/>
                </a:ln>
                <a:solidFill>
                  <a:srgbClr val="404040"/>
                </a:solidFill>
                <a:effectLst/>
                <a:uLnTx/>
                <a:uFillTx/>
              </a:rPr>
              <a:t>). 5-methyl-cytosine is the only modified base commonly found in most cells (Figure 3.1). </a:t>
            </a:r>
            <a:endParaRPr kumimoji="0" lang="en-US" sz="1200" b="0" i="0" u="none" strike="noStrike" kern="1200" cap="none" spc="0" normalizeH="0" baseline="0" noProof="0" dirty="0">
              <a:ln>
                <a:noFill/>
              </a:ln>
              <a:solidFill>
                <a:srgbClr val="FF0000"/>
              </a:solidFill>
              <a:effectLst/>
              <a:uLnTx/>
              <a:uFillTx/>
            </a:endParaRPr>
          </a:p>
          <a:p>
            <a:pPr>
              <a:spcBef>
                <a:spcPts val="0"/>
              </a:spcBef>
              <a:spcAft>
                <a:spcPts val="600"/>
              </a:spcAft>
            </a:pPr>
            <a:endParaRPr lang="en-US" dirty="0">
              <a:solidFill>
                <a:srgbClr val="FF0000"/>
              </a:solidFill>
            </a:endParaRPr>
          </a:p>
        </p:txBody>
      </p:sp>
      <p:sp>
        <p:nvSpPr>
          <p:cNvPr id="9" name="Content Placeholder 5">
            <a:extLst>
              <a:ext uri="{FF2B5EF4-FFF2-40B4-BE49-F238E27FC236}">
                <a16:creationId xmlns:a16="http://schemas.microsoft.com/office/drawing/2014/main" id="{5ACD55B8-ABA9-694C-B5F5-CFB379EA1B11}"/>
              </a:ext>
            </a:extLst>
          </p:cNvPr>
          <p:cNvSpPr txBox="1">
            <a:spLocks/>
          </p:cNvSpPr>
          <p:nvPr/>
        </p:nvSpPr>
        <p:spPr>
          <a:xfrm>
            <a:off x="3505709" y="766402"/>
            <a:ext cx="3113494" cy="3887007"/>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137160" tIns="91440" rIns="137160" bIns="4572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Epigenetics and Cancer</a:t>
            </a:r>
          </a:p>
          <a:p>
            <a:pPr>
              <a:lnSpc>
                <a:spcPct val="100000"/>
              </a:lnSpc>
              <a:spcBef>
                <a:spcPts val="0"/>
              </a:spcBef>
              <a:spcAft>
                <a:spcPts val="600"/>
              </a:spcAft>
            </a:pPr>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For nearly 30 years, it has been known that cancer cells exhibit abnormal DNA methylation patterns, in particular, hypomethylation (low levels of methylation) across the whole genome, combined with selective hypermethylation (high levels of methylation) of gene promoters, including the promoters of genes involved in suppressing tumor initiation and growth.</a:t>
            </a:r>
            <a:r>
              <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rPr>
              <a:t> </a:t>
            </a:r>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Importantly, some changes in methylation are reproducibly found in nearly all cases of a specific type of cancer. In contrast, </a:t>
            </a:r>
            <a:b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br>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somatic mutations—those that occur at the level of the DNA sequence—are often neither specific nor sensitive for a </a:t>
            </a:r>
            <a:b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br>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particular cancer.</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37492" y="766845"/>
            <a:ext cx="3039894" cy="5793444"/>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7" name="TextBox 16">
            <a:extLst>
              <a:ext uri="{FF2B5EF4-FFF2-40B4-BE49-F238E27FC236}">
                <a16:creationId xmlns:a16="http://schemas.microsoft.com/office/drawing/2014/main" id="{072DA11E-DC26-42F5-AA2F-73234DB017E8}"/>
              </a:ext>
            </a:extLst>
          </p:cNvPr>
          <p:cNvSpPr txBox="1"/>
          <p:nvPr/>
        </p:nvSpPr>
        <p:spPr>
          <a:xfrm>
            <a:off x="214011" y="4796993"/>
            <a:ext cx="6405192" cy="646331"/>
          </a:xfrm>
          <a:prstGeom prst="rect">
            <a:avLst/>
          </a:prstGeom>
          <a:noFill/>
        </p:spPr>
        <p:txBody>
          <a:bodyPr wrap="square">
            <a:spAutoFit/>
          </a:bodyPr>
          <a:lstStyle/>
          <a:p>
            <a:pPr marL="0" marR="0" lvl="0" indent="0" algn="l" defTabSz="685800" rtl="0" eaLnBrk="1" fontAlgn="auto" latinLnBrk="0" hangingPunct="1">
              <a:spcAft>
                <a:spcPts val="600"/>
              </a:spcAft>
              <a:buClrTx/>
              <a:buSzTx/>
              <a:buFont typeface="Arial" panose="020B0604020202020204" pitchFamily="34" charset="0"/>
              <a:buNone/>
              <a:tabLst/>
              <a:defRPr/>
            </a:pPr>
            <a:r>
              <a:rPr lang="en-US" sz="1200" b="1" dirty="0">
                <a:solidFill>
                  <a:srgbClr val="404040"/>
                </a:solidFill>
                <a:latin typeface="Roboto Light" panose="02000000000000000000" pitchFamily="2" charset="0"/>
                <a:ea typeface="Roboto Light" panose="02000000000000000000" pitchFamily="2" charset="0"/>
                <a:cs typeface="Roboto Light" panose="02000000000000000000" pitchFamily="2" charset="0"/>
              </a:rPr>
              <a:t>F</a:t>
            </a:r>
            <a:r>
              <a:rPr kumimoji="0" lang="en-US" sz="1200" b="1" i="0"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cs typeface="Roboto Light" panose="02000000000000000000" pitchFamily="2" charset="0"/>
              </a:rPr>
              <a:t>igure 3.1 </a:t>
            </a:r>
            <a:r>
              <a:rPr kumimoji="0" lang="en-US" sz="1200" b="0" i="0"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cs typeface="Roboto Light" panose="02000000000000000000" pitchFamily="2" charset="0"/>
              </a:rPr>
              <a:t>Unmodified Cytosine vs 5-Methyl-Cytosine. Note that the carbons are represented by junctions between the lines in the hexagonal structure of cytosine. Each carbon is numbered from 1 to 5. Cytosine is methylated on carbon-5. </a:t>
            </a:r>
            <a:r>
              <a:rPr kumimoji="0" lang="en-US" sz="1200" b="0" i="1" u="none" strike="noStrike" kern="1200" cap="none" spc="0" normalizeH="0" baseline="0" noProof="0" dirty="0">
                <a:ln>
                  <a:noFill/>
                </a:ln>
                <a:solidFill>
                  <a:srgbClr val="404040"/>
                </a:solidFill>
                <a:effectLst/>
                <a:uLnTx/>
                <a:uFillTx/>
                <a:latin typeface="Roboto Light" panose="02000000000000000000" pitchFamily="2" charset="0"/>
                <a:ea typeface="Roboto Light" panose="02000000000000000000" pitchFamily="2" charset="0"/>
                <a:cs typeface="Roboto Light" panose="02000000000000000000" pitchFamily="2" charset="0"/>
              </a:rPr>
              <a:t>Adapted from Allison 2017.</a:t>
            </a:r>
            <a:endParaRPr kumimoji="0" lang="en-US" sz="1200" b="0" i="0" u="none" strike="noStrike" kern="1200" cap="none" spc="0" normalizeH="0" baseline="0" noProof="0" dirty="0">
              <a:ln>
                <a:noFill/>
              </a:ln>
              <a:solidFill>
                <a:srgbClr val="FF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pic>
        <p:nvPicPr>
          <p:cNvPr id="8" name="Picture 7">
            <a:extLst>
              <a:ext uri="{FF2B5EF4-FFF2-40B4-BE49-F238E27FC236}">
                <a16:creationId xmlns:a16="http://schemas.microsoft.com/office/drawing/2014/main" id="{BB987617-C124-4B07-8A21-FB4967945FF2}"/>
              </a:ext>
            </a:extLst>
          </p:cNvPr>
          <p:cNvPicPr>
            <a:picLocks noChangeAspect="1"/>
          </p:cNvPicPr>
          <p:nvPr/>
        </p:nvPicPr>
        <p:blipFill>
          <a:blip r:embed="rId3"/>
          <a:stretch>
            <a:fillRect/>
          </a:stretch>
        </p:blipFill>
        <p:spPr>
          <a:xfrm>
            <a:off x="709948" y="5662340"/>
            <a:ext cx="5438103" cy="2365453"/>
          </a:xfrm>
          <a:prstGeom prst="rect">
            <a:avLst/>
          </a:prstGeom>
        </p:spPr>
      </p:pic>
      <p:sp>
        <p:nvSpPr>
          <p:cNvPr id="7" name="Footer Placeholder 6">
            <a:extLst>
              <a:ext uri="{FF2B5EF4-FFF2-40B4-BE49-F238E27FC236}">
                <a16:creationId xmlns:a16="http://schemas.microsoft.com/office/drawing/2014/main" id="{77C047DE-32EE-4505-9F48-80D247F3409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10389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CA9B9B-A133-4A83-81CD-F4B12150076C}"/>
              </a:ext>
            </a:extLst>
          </p:cNvPr>
          <p:cNvPicPr>
            <a:picLocks noChangeAspect="1"/>
          </p:cNvPicPr>
          <p:nvPr/>
        </p:nvPicPr>
        <p:blipFill>
          <a:blip r:embed="rId3"/>
          <a:stretch>
            <a:fillRect/>
          </a:stretch>
        </p:blipFill>
        <p:spPr>
          <a:xfrm>
            <a:off x="429508" y="2701912"/>
            <a:ext cx="5998984" cy="1237595"/>
          </a:xfrm>
          <a:prstGeom prst="rect">
            <a:avLst/>
          </a:prstGeom>
        </p:spPr>
      </p:pic>
      <p:sp>
        <p:nvSpPr>
          <p:cNvPr id="13" name="Content Placeholder 4">
            <a:extLst>
              <a:ext uri="{FF2B5EF4-FFF2-40B4-BE49-F238E27FC236}">
                <a16:creationId xmlns:a16="http://schemas.microsoft.com/office/drawing/2014/main" id="{DDE36B63-0047-43A7-ACF9-F29F4A157542}"/>
              </a:ext>
            </a:extLst>
          </p:cNvPr>
          <p:cNvSpPr txBox="1">
            <a:spLocks/>
          </p:cNvSpPr>
          <p:nvPr/>
        </p:nvSpPr>
        <p:spPr>
          <a:xfrm>
            <a:off x="204994" y="2088302"/>
            <a:ext cx="6438995" cy="6430056"/>
          </a:xfrm>
          <a:prstGeom prst="rect">
            <a:avLst/>
          </a:prstGeom>
        </p:spPr>
        <p:txBody>
          <a:bodyPr vert="horz" wrap="square" lIns="91440" tIns="45720" rIns="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latin typeface="Roboto Light" panose="02000000000000000000" pitchFamily="2" charset="0"/>
                <a:ea typeface="Roboto Light" panose="02000000000000000000" pitchFamily="2" charset="0"/>
                <a:cs typeface="Roboto Light" panose="02000000000000000000" pitchFamily="2" charset="0"/>
              </a:rPr>
              <a:t>Figure 3.2 </a:t>
            </a:r>
            <a:r>
              <a:rPr lang="en-US" dirty="0">
                <a:latin typeface="Roboto Light" panose="02000000000000000000" pitchFamily="2" charset="0"/>
                <a:ea typeface="Roboto Light" panose="02000000000000000000" pitchFamily="2" charset="0"/>
                <a:cs typeface="Roboto Light" panose="02000000000000000000" pitchFamily="2" charset="0"/>
              </a:rPr>
              <a:t>DNA Methyltransferases Catalyze the Transfer of a Methyl Group From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S-adenosylmethionine (SAM) to the Fifth Carbon of Cytosine to Form 5-Methylcytosine. </a:t>
            </a:r>
            <a:r>
              <a:rPr lang="en-US" i="1" dirty="0">
                <a:latin typeface="Roboto Light" panose="02000000000000000000" pitchFamily="2" charset="0"/>
                <a:ea typeface="Roboto Light" panose="02000000000000000000" pitchFamily="2" charset="0"/>
                <a:cs typeface="Roboto Light" panose="02000000000000000000" pitchFamily="2" charset="0"/>
              </a:rPr>
              <a:t>Adapted from Moore 2013.</a:t>
            </a:r>
            <a:r>
              <a:rPr lang="en-US" dirty="0">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r>
              <a:rPr lang="en-US" dirty="0">
                <a:latin typeface="Roboto Light" panose="02000000000000000000" pitchFamily="2" charset="0"/>
                <a:ea typeface="Roboto Light" panose="02000000000000000000" pitchFamily="2" charset="0"/>
                <a:cs typeface="Roboto Light" panose="02000000000000000000" pitchFamily="2" charset="0"/>
              </a:rPr>
              <a:t>A maintenance DNA methyltransferase, known as Dnmt1, recognizes only hemimethylated sites and methylates the new strand of DNA appropriately (Figure 3.3). </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b="1" dirty="0">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r>
              <a:rPr lang="en-US" b="1" dirty="0">
                <a:latin typeface="Roboto Light" panose="02000000000000000000" pitchFamily="2" charset="0"/>
                <a:ea typeface="Roboto Light" panose="02000000000000000000" pitchFamily="2" charset="0"/>
                <a:cs typeface="Roboto Light" panose="02000000000000000000" pitchFamily="2" charset="0"/>
              </a:rPr>
              <a:t>Figure</a:t>
            </a:r>
            <a:r>
              <a:rPr lang="en-US" dirty="0">
                <a:latin typeface="Roboto Light" panose="02000000000000000000" pitchFamily="2" charset="0"/>
                <a:ea typeface="Roboto Light" panose="02000000000000000000" pitchFamily="2" charset="0"/>
                <a:cs typeface="Roboto Light" panose="02000000000000000000" pitchFamily="2" charset="0"/>
              </a:rPr>
              <a:t> </a:t>
            </a:r>
            <a:r>
              <a:rPr lang="en-US" b="1" dirty="0">
                <a:latin typeface="Roboto Light" panose="02000000000000000000" pitchFamily="2" charset="0"/>
                <a:ea typeface="Roboto Light" panose="02000000000000000000" pitchFamily="2" charset="0"/>
                <a:cs typeface="Roboto Light" panose="02000000000000000000" pitchFamily="2" charset="0"/>
              </a:rPr>
              <a:t>3.3</a:t>
            </a:r>
            <a:r>
              <a:rPr lang="en-US" dirty="0">
                <a:latin typeface="Roboto Light" panose="02000000000000000000" pitchFamily="2" charset="0"/>
                <a:ea typeface="Roboto Light" panose="02000000000000000000" pitchFamily="2" charset="0"/>
                <a:cs typeface="Roboto Light" panose="02000000000000000000" pitchFamily="2" charset="0"/>
              </a:rPr>
              <a:t> Dnmt1 Maintains the DNA Methylation Pattern of the Parent Cell During Semiconservative DNA Replication. Original DNA strand is shown in purple and new DNA strand in brown. </a:t>
            </a:r>
            <a:r>
              <a:rPr lang="en-US" i="1" dirty="0">
                <a:latin typeface="Roboto Light" panose="02000000000000000000" pitchFamily="2" charset="0"/>
                <a:ea typeface="Roboto Light" panose="02000000000000000000" pitchFamily="2" charset="0"/>
                <a:cs typeface="Roboto Light" panose="02000000000000000000" pitchFamily="2" charset="0"/>
              </a:rPr>
              <a:t>Adapted from Moore 2013.</a:t>
            </a:r>
            <a:r>
              <a:rPr lang="en-US" dirty="0">
                <a:latin typeface="Roboto Light" panose="02000000000000000000" pitchFamily="2" charset="0"/>
                <a:ea typeface="Roboto Light" panose="02000000000000000000" pitchFamily="2" charset="0"/>
                <a:cs typeface="Roboto Light" panose="02000000000000000000" pitchFamily="2" charset="0"/>
              </a:rPr>
              <a:t> </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26</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389836"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134980" cy="1492166"/>
          </a:xfrm>
        </p:spPr>
        <p:txBody>
          <a:bodyPr rIns="0"/>
          <a:lstStyle/>
          <a:p>
            <a:pPr>
              <a:spcBef>
                <a:spcPts val="0"/>
              </a:spcBef>
              <a:spcAft>
                <a:spcPts val="600"/>
              </a:spcAft>
            </a:pPr>
            <a:r>
              <a:rPr lang="en-US" dirty="0"/>
              <a:t>DNA methylation occurs almost exclusively at the dinucleotide (pair of nucleotides) CG in mammals. The CG dinucleotide is often denoted as “CpG” (where p stands for the phosphate group). In mammals, the C locations on both strands of the DNA are methylated (Figure 3.2). </a:t>
            </a:r>
            <a:r>
              <a:rPr lang="en-US" dirty="0">
                <a:solidFill>
                  <a:srgbClr val="FF0000"/>
                </a:solidFill>
              </a:rPr>
              <a:t> </a:t>
            </a:r>
          </a:p>
        </p:txBody>
      </p:sp>
      <p:sp>
        <p:nvSpPr>
          <p:cNvPr id="6" name="Content Placeholder 5">
            <a:extLst>
              <a:ext uri="{FF2B5EF4-FFF2-40B4-BE49-F238E27FC236}">
                <a16:creationId xmlns:a16="http://schemas.microsoft.com/office/drawing/2014/main" id="{D6EDEEBA-4E80-4F3C-9913-FDC968212061}"/>
              </a:ext>
            </a:extLst>
          </p:cNvPr>
          <p:cNvSpPr>
            <a:spLocks noGrp="1"/>
          </p:cNvSpPr>
          <p:nvPr>
            <p:ph idx="19"/>
          </p:nvPr>
        </p:nvSpPr>
        <p:spPr>
          <a:xfrm>
            <a:off x="3509010" y="596136"/>
            <a:ext cx="3213219" cy="1492166"/>
          </a:xfrm>
        </p:spPr>
        <p:txBody>
          <a:bodyPr/>
          <a:lstStyle/>
          <a:p>
            <a:pPr>
              <a:spcBef>
                <a:spcPts val="0"/>
              </a:spcBef>
              <a:spcAft>
                <a:spcPts val="600"/>
              </a:spcAft>
            </a:pPr>
            <a:r>
              <a:rPr lang="en-US" dirty="0"/>
              <a:t>Importantly, methylation is maintained during DNA replication, so daughter cells after division retain the methylation patterns of the parent cell. After replication, the DNA double helix is “</a:t>
            </a:r>
            <a:r>
              <a:rPr lang="en-US" dirty="0" err="1"/>
              <a:t>hemimethylated</a:t>
            </a:r>
            <a:r>
              <a:rPr lang="en-US" dirty="0"/>
              <a:t>,” that is to say, the old template strand is methylated and the newly synthesized strand is unmethylated. </a:t>
            </a:r>
          </a:p>
          <a:p>
            <a:pPr>
              <a:spcBef>
                <a:spcPts val="0"/>
              </a:spcBef>
              <a:spcAft>
                <a:spcPts val="600"/>
              </a:spcAft>
            </a:pPr>
            <a:endParaRPr lang="en-US" dirty="0"/>
          </a:p>
        </p:txBody>
      </p:sp>
      <p:sp>
        <p:nvSpPr>
          <p:cNvPr id="16" name="Content Placeholder 4">
            <a:extLst>
              <a:ext uri="{FF2B5EF4-FFF2-40B4-BE49-F238E27FC236}">
                <a16:creationId xmlns:a16="http://schemas.microsoft.com/office/drawing/2014/main" id="{6019B81F-9213-423E-9E95-013B4991C7C6}"/>
              </a:ext>
            </a:extLst>
          </p:cNvPr>
          <p:cNvSpPr txBox="1">
            <a:spLocks/>
          </p:cNvSpPr>
          <p:nvPr/>
        </p:nvSpPr>
        <p:spPr>
          <a:xfrm>
            <a:off x="437492" y="4399919"/>
            <a:ext cx="5895385" cy="544727"/>
          </a:xfrm>
          <a:prstGeom prst="rect">
            <a:avLst/>
          </a:prstGeom>
        </p:spPr>
        <p:txBody>
          <a:bodyPr vert="horz" wrap="square" lIns="91440" tIns="45720" rIns="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endParaRPr>
          </a:p>
        </p:txBody>
      </p:sp>
      <p:pic>
        <p:nvPicPr>
          <p:cNvPr id="12" name="Picture 11">
            <a:extLst>
              <a:ext uri="{FF2B5EF4-FFF2-40B4-BE49-F238E27FC236}">
                <a16:creationId xmlns:a16="http://schemas.microsoft.com/office/drawing/2014/main" id="{F5FA5540-590C-43FB-8A5E-EFE1038503CB}"/>
              </a:ext>
            </a:extLst>
          </p:cNvPr>
          <p:cNvPicPr>
            <a:picLocks noChangeAspect="1"/>
          </p:cNvPicPr>
          <p:nvPr/>
        </p:nvPicPr>
        <p:blipFill>
          <a:blip r:embed="rId4"/>
          <a:stretch>
            <a:fillRect/>
          </a:stretch>
        </p:blipFill>
        <p:spPr>
          <a:xfrm>
            <a:off x="807493" y="5364996"/>
            <a:ext cx="5243014" cy="2889754"/>
          </a:xfrm>
          <a:prstGeom prst="rect">
            <a:avLst/>
          </a:prstGeom>
        </p:spPr>
      </p:pic>
      <p:sp>
        <p:nvSpPr>
          <p:cNvPr id="9" name="Footer Placeholder 8">
            <a:extLst>
              <a:ext uri="{FF2B5EF4-FFF2-40B4-BE49-F238E27FC236}">
                <a16:creationId xmlns:a16="http://schemas.microsoft.com/office/drawing/2014/main" id="{11E42BF9-1FB3-4E87-A97D-E162A2206F94}"/>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64897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09" y="66676"/>
            <a:ext cx="5247223"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defRPr/>
            </a:pPr>
            <a:r>
              <a:rPr lang="en-US" b="1" i="1" dirty="0">
                <a:solidFill>
                  <a:schemeClr val="accent1"/>
                </a:solidFill>
              </a:rPr>
              <a:t>Role of Methylation in Gene Expression</a:t>
            </a:r>
          </a:p>
          <a:p>
            <a:pPr>
              <a:spcBef>
                <a:spcPts val="0"/>
              </a:spcBef>
              <a:spcAft>
                <a:spcPts val="600"/>
              </a:spcAft>
            </a:pPr>
            <a:r>
              <a:rPr lang="en-US" dirty="0"/>
              <a:t>Methylation is usually, but not always, a way of marking genes for silencing, although the precise effect varies by the location of the methylated DNA region (Figure 3.4): </a:t>
            </a:r>
            <a:r>
              <a:rPr lang="en-US" dirty="0">
                <a:solidFill>
                  <a:srgbClr val="FF0000"/>
                </a:solidFill>
              </a:rPr>
              <a:t> </a:t>
            </a:r>
            <a:r>
              <a:rPr lang="en-US" dirty="0"/>
              <a:t> </a:t>
            </a:r>
          </a:p>
          <a:p>
            <a:pPr marL="171450" indent="-171450">
              <a:spcBef>
                <a:spcPts val="0"/>
              </a:spcBef>
              <a:spcAft>
                <a:spcPts val="600"/>
              </a:spcAft>
              <a:buFont typeface="Arial" panose="020B0604020202020204" pitchFamily="34" charset="0"/>
              <a:buChar char="•"/>
            </a:pPr>
            <a:r>
              <a:rPr lang="en-US" dirty="0"/>
              <a:t>Methylation in the promoter region shuts off gene expression.</a:t>
            </a:r>
          </a:p>
          <a:p>
            <a:pPr marL="171450" indent="-171450">
              <a:spcBef>
                <a:spcPts val="0"/>
              </a:spcBef>
              <a:spcAft>
                <a:spcPts val="600"/>
              </a:spcAft>
              <a:buFont typeface="Arial" panose="020B0604020202020204" pitchFamily="34" charset="0"/>
              <a:buChar char="•"/>
            </a:pPr>
            <a:r>
              <a:rPr lang="en-US" dirty="0"/>
              <a:t>Methylation of the transcription initiation site also shuts off gene expression.</a:t>
            </a:r>
          </a:p>
          <a:p>
            <a:pPr marL="171450" indent="-171450">
              <a:spcBef>
                <a:spcPts val="0"/>
              </a:spcBef>
              <a:spcAft>
                <a:spcPts val="600"/>
              </a:spcAft>
              <a:buFont typeface="Arial" panose="020B0604020202020204" pitchFamily="34" charset="0"/>
              <a:buChar char="•"/>
            </a:pPr>
            <a:r>
              <a:rPr lang="en-US" dirty="0"/>
              <a:t>Methylation “inside” the body of the gene is strongly correlated with increased gene expression by increasing transcription.</a:t>
            </a:r>
          </a:p>
          <a:p>
            <a:pPr>
              <a:spcBef>
                <a:spcPts val="0"/>
              </a:spcBef>
              <a:spcAft>
                <a:spcPts val="600"/>
              </a:spcAft>
            </a:pPr>
            <a:r>
              <a:rPr lang="en-US" dirty="0"/>
              <a:t>In many genes, the methylation pattern is constant at most CG dinucleotide sites but varies at some sites. Genes in which the majority of CG dinucleotide sites are methylated (hypermethylation) tend to be inactive, while genes in which the minority of CG sites are methylated (hypomethylation) tend to be active, although exceptions to this rule exist.</a:t>
            </a:r>
            <a:endParaRPr lang="en-US" dirty="0">
              <a:solidFill>
                <a:srgbClr val="FF0000"/>
              </a:solidFill>
            </a:endParaRPr>
          </a:p>
          <a:p>
            <a:pPr>
              <a:spcBef>
                <a:spcPts val="0"/>
              </a:spcBef>
              <a:spcAft>
                <a:spcPts val="600"/>
              </a:spcAft>
            </a:pPr>
            <a:endParaRPr lang="en-US" dirty="0">
              <a:solidFill>
                <a:srgbClr val="FF0000"/>
              </a:solidFill>
            </a:endParaRPr>
          </a:p>
          <a:p>
            <a:pPr>
              <a:spcBef>
                <a:spcPts val="0"/>
              </a:spcBef>
              <a:spcAft>
                <a:spcPts val="600"/>
              </a:spcAft>
            </a:pPr>
            <a:r>
              <a:rPr lang="en-US" b="1" dirty="0"/>
              <a:t>Figure 3.4 </a:t>
            </a:r>
            <a:r>
              <a:rPr lang="en-US" dirty="0"/>
              <a:t>The Effects of DNA Methylation Vary by Location. </a:t>
            </a:r>
            <a:r>
              <a:rPr lang="en-US" i="1" dirty="0"/>
              <a:t>Adapted from Aquino 2018.</a:t>
            </a:r>
            <a:r>
              <a:rPr lang="en-US" dirty="0">
                <a:solidFill>
                  <a:srgbClr val="FF0000"/>
                </a:solidFill>
              </a:rPr>
              <a:t> </a:t>
            </a: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27</a:t>
            </a:fld>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536677" y="851906"/>
            <a:ext cx="3039894" cy="5793444"/>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5">
            <a:extLst>
              <a:ext uri="{FF2B5EF4-FFF2-40B4-BE49-F238E27FC236}">
                <a16:creationId xmlns:a16="http://schemas.microsoft.com/office/drawing/2014/main" id="{719700E4-EDDA-46BE-95D0-DCD8936F2144}"/>
              </a:ext>
            </a:extLst>
          </p:cNvPr>
          <p:cNvSpPr txBox="1">
            <a:spLocks/>
          </p:cNvSpPr>
          <p:nvPr/>
        </p:nvSpPr>
        <p:spPr>
          <a:xfrm>
            <a:off x="311285" y="6430182"/>
            <a:ext cx="6235430" cy="1380586"/>
          </a:xfrm>
          <a:prstGeom prst="rect">
            <a:avLst/>
          </a:prstGeom>
          <a:solidFill>
            <a:srgbClr val="E8DCCF"/>
          </a:solidFill>
          <a:ln w="19050">
            <a:solidFill>
              <a:schemeClr val="bg1"/>
            </a:solidFill>
          </a:ln>
          <a:effectLst>
            <a:outerShdw blurRad="50800" dist="38100" dir="2700000" algn="tl" rotWithShape="0">
              <a:prstClr val="black">
                <a:alpha val="40000"/>
              </a:prstClr>
            </a:outerShdw>
          </a:effectLst>
        </p:spPr>
        <p:txBody>
          <a:bodyPr vert="horz" lIns="91440" tIns="45720" rIns="91440" bIns="45720" rtlCol="0" anchor="ctr" anchorCtr="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Methylation May Have Evolved as a Protective Mechanism</a:t>
            </a:r>
          </a:p>
          <a:p>
            <a:pPr>
              <a:lnSpc>
                <a:spcPct val="100000"/>
              </a:lnSpc>
              <a:spcBef>
                <a:spcPts val="0"/>
              </a:spcBef>
            </a:pPr>
            <a:r>
              <a:rPr lang="en-US" dirty="0">
                <a:solidFill>
                  <a:schemeClr val="accent1"/>
                </a:solidFill>
                <a:latin typeface="Roboto Light" panose="02000000000000000000" pitchFamily="2" charset="0"/>
                <a:ea typeface="Roboto Light" panose="02000000000000000000" pitchFamily="2" charset="0"/>
                <a:cs typeface="Roboto Light" panose="02000000000000000000" pitchFamily="2" charset="0"/>
              </a:rPr>
              <a:t>Most of the 5-methyl-cytosine in the genome lies within retrotransposons—remnants of ancestral retroviral infections that became fixed in the germline DNA and subsequently increased in copy number. It has been proposed that DNA methylation evolved as a defense mechanism to prevent mobilization of these elements and reduce the occurrence of chromosomal rearrangements</a:t>
            </a:r>
          </a:p>
        </p:txBody>
      </p:sp>
      <p:pic>
        <p:nvPicPr>
          <p:cNvPr id="18" name="Picture 17">
            <a:extLst>
              <a:ext uri="{FF2B5EF4-FFF2-40B4-BE49-F238E27FC236}">
                <a16:creationId xmlns:a16="http://schemas.microsoft.com/office/drawing/2014/main" id="{99964B9A-E9F0-4A2A-974B-B3477315A318}"/>
              </a:ext>
            </a:extLst>
          </p:cNvPr>
          <p:cNvPicPr>
            <a:picLocks noChangeAspect="1"/>
          </p:cNvPicPr>
          <p:nvPr/>
        </p:nvPicPr>
        <p:blipFill>
          <a:blip r:embed="rId3"/>
          <a:stretch>
            <a:fillRect/>
          </a:stretch>
        </p:blipFill>
        <p:spPr>
          <a:xfrm>
            <a:off x="691659" y="3840234"/>
            <a:ext cx="5474682" cy="1944793"/>
          </a:xfrm>
          <a:prstGeom prst="rect">
            <a:avLst/>
          </a:prstGeom>
        </p:spPr>
      </p:pic>
      <p:sp>
        <p:nvSpPr>
          <p:cNvPr id="7" name="Footer Placeholder 6">
            <a:extLst>
              <a:ext uri="{FF2B5EF4-FFF2-40B4-BE49-F238E27FC236}">
                <a16:creationId xmlns:a16="http://schemas.microsoft.com/office/drawing/2014/main" id="{8A5F1691-B126-41E4-AC7F-1E318DCB429B}"/>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81613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09" y="66676"/>
            <a:ext cx="5244681"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214990" cy="7808032"/>
          </a:xfrm>
        </p:spPr>
        <p:txBody>
          <a:bodyPr rIns="0"/>
          <a:lstStyle/>
          <a:p>
            <a:pPr>
              <a:spcBef>
                <a:spcPts val="0"/>
              </a:spcBef>
              <a:spcAft>
                <a:spcPts val="600"/>
              </a:spcAft>
              <a:defRPr/>
            </a:pPr>
            <a:r>
              <a:rPr lang="en-US" b="1" i="1" dirty="0">
                <a:solidFill>
                  <a:schemeClr val="accent1"/>
                </a:solidFill>
              </a:rPr>
              <a:t>CpG Islands</a:t>
            </a:r>
          </a:p>
          <a:p>
            <a:pPr>
              <a:spcBef>
                <a:spcPts val="0"/>
              </a:spcBef>
              <a:spcAft>
                <a:spcPts val="600"/>
              </a:spcAft>
              <a:defRPr/>
            </a:pPr>
            <a:r>
              <a:rPr lang="en-US" dirty="0"/>
              <a:t>Approximately 70% to 80% of all CG dinucleotides in the mammalian genome are methylated. The remainder of the CG nucleotides occur in clusters known as “CpG islands,” which are found at the 5' end of genes and are protected from methylation. CpG islands are small regions of DNA that are rich in CG dinucleotides that range from 1000 to 2000 BPs in size. There are approximately 50,000 CpG islands in the human genome. CpG islands are found in between 40% and 50% of so-called “housekeeping” genes—genes that are typically constitutively expressed and are required for the maintenance of basic cellular function and are expressed in all cells of an organism under normal and pathologic conditions. </a:t>
            </a:r>
            <a:endParaRPr lang="en-US" dirty="0">
              <a:solidFill>
                <a:srgbClr val="FF0000"/>
              </a:solidFill>
            </a:endParaRP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28</a:t>
            </a:fld>
            <a:endParaRPr lang="en-US" dirty="0"/>
          </a:p>
        </p:txBody>
      </p:sp>
      <p:pic>
        <p:nvPicPr>
          <p:cNvPr id="8" name="Content Placeholder 7">
            <a:extLst>
              <a:ext uri="{FF2B5EF4-FFF2-40B4-BE49-F238E27FC236}">
                <a16:creationId xmlns:a16="http://schemas.microsoft.com/office/drawing/2014/main" id="{EEAE392B-E00D-42D3-814D-1BA985657FD1}"/>
              </a:ext>
            </a:extLst>
          </p:cNvPr>
          <p:cNvPicPr>
            <a:picLocks noGrp="1" noChangeAspect="1"/>
          </p:cNvPicPr>
          <p:nvPr>
            <p:ph idx="4294967295"/>
          </p:nvPr>
        </p:nvPicPr>
        <p:blipFill>
          <a:blip r:embed="rId3"/>
          <a:stretch>
            <a:fillRect/>
          </a:stretch>
        </p:blipFill>
        <p:spPr>
          <a:xfrm>
            <a:off x="2029846" y="4907106"/>
            <a:ext cx="2798307" cy="3200677"/>
          </a:xfrm>
        </p:spPr>
      </p:pic>
      <p:sp>
        <p:nvSpPr>
          <p:cNvPr id="7" name="Footer Placeholder 6">
            <a:extLst>
              <a:ext uri="{FF2B5EF4-FFF2-40B4-BE49-F238E27FC236}">
                <a16:creationId xmlns:a16="http://schemas.microsoft.com/office/drawing/2014/main" id="{462E7744-BB46-4DA2-8EA2-8A76D4028685}"/>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
        <p:nvSpPr>
          <p:cNvPr id="9" name="Content Placeholder 4">
            <a:extLst>
              <a:ext uri="{FF2B5EF4-FFF2-40B4-BE49-F238E27FC236}">
                <a16:creationId xmlns:a16="http://schemas.microsoft.com/office/drawing/2014/main" id="{AFE57562-F421-4FEE-821C-42CA07AE08CA}"/>
              </a:ext>
            </a:extLst>
          </p:cNvPr>
          <p:cNvSpPr txBox="1">
            <a:spLocks/>
          </p:cNvSpPr>
          <p:nvPr/>
        </p:nvSpPr>
        <p:spPr>
          <a:xfrm>
            <a:off x="3507237" y="620772"/>
            <a:ext cx="3214992" cy="3741678"/>
          </a:xfrm>
          <a:prstGeom prst="rect">
            <a:avLst/>
          </a:prstGeom>
        </p:spPr>
        <p:txBody>
          <a:bodyPr vert="horz" wrap="square" lIns="91440" tIns="45720" rIns="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b="1" i="1" dirty="0">
                <a:solidFill>
                  <a:schemeClr val="accent1"/>
                </a:solidFill>
              </a:rPr>
              <a:t>Tissue Specificity of Methylation Patterns</a:t>
            </a:r>
          </a:p>
          <a:p>
            <a:pPr>
              <a:spcBef>
                <a:spcPts val="0"/>
              </a:spcBef>
              <a:spcAft>
                <a:spcPts val="600"/>
              </a:spcAft>
            </a:pPr>
            <a:r>
              <a:rPr lang="en-US" dirty="0"/>
              <a:t>As noted previously, most CpG islands are thought to remain unmethylated in all adult tissues. This is logical because most CpG islands are present upstream of housekeeping genes, most of which are required for the day-to-day activities of all cells, regardless of tissue or pathology. However, CpG island methylation is also important for tissue-specific gene regulation. For example, the CpG islands of certain tissue-specific genes are methylated in the tissues in which they are not expressed, but not in tissues where they are expressed.</a:t>
            </a:r>
            <a:r>
              <a:rPr lang="en-US" dirty="0">
                <a:solidFill>
                  <a:srgbClr val="FF0000"/>
                </a:solidFill>
              </a:rPr>
              <a:t> </a:t>
            </a:r>
            <a:r>
              <a:rPr lang="en-US" dirty="0"/>
              <a:t>As will be discussed elsewhere in this learning system, these differences in methylation patterns can be exploited as molecular “fingerprints” to identify the tissue source of DNA.</a:t>
            </a:r>
          </a:p>
        </p:txBody>
      </p:sp>
      <p:sp>
        <p:nvSpPr>
          <p:cNvPr id="10" name="Content Placeholder 4">
            <a:extLst>
              <a:ext uri="{FF2B5EF4-FFF2-40B4-BE49-F238E27FC236}">
                <a16:creationId xmlns:a16="http://schemas.microsoft.com/office/drawing/2014/main" id="{F7591596-BEA4-47B2-BE09-11E88AAA0413}"/>
              </a:ext>
            </a:extLst>
          </p:cNvPr>
          <p:cNvSpPr txBox="1">
            <a:spLocks/>
          </p:cNvSpPr>
          <p:nvPr/>
        </p:nvSpPr>
        <p:spPr>
          <a:xfrm>
            <a:off x="214011" y="4438382"/>
            <a:ext cx="5660880" cy="327625"/>
          </a:xfrm>
          <a:prstGeom prst="rect">
            <a:avLst/>
          </a:prstGeom>
        </p:spPr>
        <p:txBody>
          <a:bodyPr vert="horz" wrap="square" lIns="91440" tIns="45720" rIns="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b="1" dirty="0"/>
              <a:t>Figure 3.5 </a:t>
            </a:r>
            <a:r>
              <a:rPr lang="en-US" dirty="0"/>
              <a:t>Tissue-Specific Methylation Patterns Provide a Tissue “Fingerprint”</a:t>
            </a:r>
          </a:p>
        </p:txBody>
      </p:sp>
    </p:spTree>
    <p:extLst>
      <p:ext uri="{BB962C8B-B14F-4D97-AF65-F5344CB8AC3E}">
        <p14:creationId xmlns:p14="http://schemas.microsoft.com/office/powerpoint/2010/main" val="49962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86423A-CCFC-408C-AC34-467ECBF6954E}"/>
              </a:ext>
            </a:extLst>
          </p:cNvPr>
          <p:cNvSpPr>
            <a:spLocks noGrp="1"/>
          </p:cNvSpPr>
          <p:nvPr>
            <p:ph type="sldNum" sz="quarter" idx="15"/>
          </p:nvPr>
        </p:nvSpPr>
        <p:spPr/>
        <p:txBody>
          <a:bodyPr/>
          <a:lstStyle/>
          <a:p>
            <a:fld id="{5E93EDC0-BDBC-5E42-9500-E507AC10FAAD}" type="slidenum">
              <a:rPr lang="en-US" smtClean="0"/>
              <a:pPr/>
              <a:t>2</a:t>
            </a:fld>
            <a:endParaRPr lang="en-US" dirty="0"/>
          </a:p>
        </p:txBody>
      </p:sp>
      <p:sp>
        <p:nvSpPr>
          <p:cNvPr id="7" name="Title 6">
            <a:extLst>
              <a:ext uri="{FF2B5EF4-FFF2-40B4-BE49-F238E27FC236}">
                <a16:creationId xmlns:a16="http://schemas.microsoft.com/office/drawing/2014/main" id="{DFE4BD96-B7C3-4F3B-B71F-5F82D1641A43}"/>
              </a:ext>
            </a:extLst>
          </p:cNvPr>
          <p:cNvSpPr>
            <a:spLocks noGrp="1"/>
          </p:cNvSpPr>
          <p:nvPr>
            <p:ph type="title"/>
          </p:nvPr>
        </p:nvSpPr>
        <p:spPr>
          <a:xfrm>
            <a:off x="214009" y="66676"/>
            <a:ext cx="5986907" cy="457200"/>
          </a:xfrm>
        </p:spPr>
        <p:txBody>
          <a:bodyPr/>
          <a:lstStyle/>
          <a:p>
            <a:r>
              <a:rPr lang="en-US" dirty="0">
                <a:effectLst/>
              </a:rPr>
              <a:t>MOLECULAR AND CELLULAR BIOLOGY FUNDAMENTALS</a:t>
            </a:r>
            <a:endParaRPr lang="en-US" dirty="0"/>
          </a:p>
        </p:txBody>
      </p:sp>
      <p:sp>
        <p:nvSpPr>
          <p:cNvPr id="8" name="Content Placeholder 7">
            <a:extLst>
              <a:ext uri="{FF2B5EF4-FFF2-40B4-BE49-F238E27FC236}">
                <a16:creationId xmlns:a16="http://schemas.microsoft.com/office/drawing/2014/main" id="{A8EF05B0-BB03-4C4E-9A2A-DC5D5971E974}"/>
              </a:ext>
            </a:extLst>
          </p:cNvPr>
          <p:cNvSpPr>
            <a:spLocks noGrp="1"/>
          </p:cNvSpPr>
          <p:nvPr>
            <p:ph idx="17"/>
          </p:nvPr>
        </p:nvSpPr>
        <p:spPr/>
        <p:txBody>
          <a:bodyPr/>
          <a:lstStyle/>
          <a:p>
            <a:pPr>
              <a:tabLst>
                <a:tab pos="6289675" algn="r"/>
              </a:tabLst>
            </a:pPr>
            <a:r>
              <a:rPr lang="en-US" b="1" dirty="0">
                <a:solidFill>
                  <a:schemeClr val="tx2"/>
                </a:solidFill>
              </a:rPr>
              <a:t>Chapter 4: The Language of DNA Alterations	34</a:t>
            </a:r>
          </a:p>
          <a:p>
            <a:pPr marL="171450" indent="-171450">
              <a:buFont typeface="Arial" panose="020B0604020202020204" pitchFamily="34" charset="0"/>
              <a:buChar char="•"/>
              <a:tabLst>
                <a:tab pos="6289675" algn="r"/>
              </a:tabLst>
            </a:pPr>
            <a:r>
              <a:rPr lang="en-US" dirty="0"/>
              <a:t>Single-Nucleotide Polymorphisms	34</a:t>
            </a:r>
          </a:p>
          <a:p>
            <a:pPr marL="171450" indent="-171450">
              <a:buFont typeface="Arial" panose="020B0604020202020204" pitchFamily="34" charset="0"/>
              <a:buChar char="•"/>
              <a:tabLst>
                <a:tab pos="6289675" algn="r"/>
              </a:tabLst>
            </a:pPr>
            <a:r>
              <a:rPr lang="en-US" dirty="0"/>
              <a:t>Point Mutations: Missense, Nonsense, and Silent	35</a:t>
            </a:r>
          </a:p>
          <a:p>
            <a:pPr marL="171450" indent="-171450">
              <a:buFont typeface="Arial" panose="020B0604020202020204" pitchFamily="34" charset="0"/>
              <a:buChar char="•"/>
              <a:tabLst>
                <a:tab pos="6289675" algn="r"/>
              </a:tabLst>
            </a:pPr>
            <a:r>
              <a:rPr lang="en-US" dirty="0"/>
              <a:t>Insertions, Deletions, and Duplications	36</a:t>
            </a:r>
          </a:p>
          <a:p>
            <a:pPr marL="171450" indent="-171450">
              <a:buFont typeface="Arial" panose="020B0604020202020204" pitchFamily="34" charset="0"/>
              <a:buChar char="•"/>
              <a:tabLst>
                <a:tab pos="6289675" algn="r"/>
              </a:tabLst>
            </a:pPr>
            <a:r>
              <a:rPr lang="en-US" dirty="0"/>
              <a:t>Repeat Expansion	37</a:t>
            </a:r>
          </a:p>
          <a:p>
            <a:pPr marL="171450" indent="-171450">
              <a:buFont typeface="Arial" panose="020B0604020202020204" pitchFamily="34" charset="0"/>
              <a:buChar char="•"/>
              <a:tabLst>
                <a:tab pos="6289675" algn="r"/>
              </a:tabLst>
            </a:pPr>
            <a:r>
              <a:rPr lang="en-US" dirty="0"/>
              <a:t>Chromosomal Translocations	37</a:t>
            </a:r>
          </a:p>
          <a:p>
            <a:pPr marL="171450" indent="-171450">
              <a:buFont typeface="Arial" panose="020B0604020202020204" pitchFamily="34" charset="0"/>
              <a:buChar char="•"/>
              <a:tabLst>
                <a:tab pos="6289675" algn="r"/>
              </a:tabLst>
            </a:pPr>
            <a:r>
              <a:rPr lang="en-US" dirty="0"/>
              <a:t>Amplifications	38</a:t>
            </a:r>
          </a:p>
          <a:p>
            <a:pPr marL="171450" indent="-171450">
              <a:buFont typeface="Arial" panose="020B0604020202020204" pitchFamily="34" charset="0"/>
              <a:buChar char="•"/>
              <a:tabLst>
                <a:tab pos="6289675" algn="r"/>
              </a:tabLst>
            </a:pPr>
            <a:r>
              <a:rPr lang="en-US" dirty="0"/>
              <a:t>Chapter 4 Summary	39</a:t>
            </a:r>
          </a:p>
          <a:p>
            <a:pPr marL="171450" indent="-171450">
              <a:buFont typeface="Arial" panose="020B0604020202020204" pitchFamily="34" charset="0"/>
              <a:buChar char="•"/>
              <a:tabLst>
                <a:tab pos="6289675" algn="r"/>
              </a:tabLst>
            </a:pPr>
            <a:r>
              <a:rPr lang="en-US" dirty="0"/>
              <a:t>Knowledge Check	40</a:t>
            </a:r>
          </a:p>
          <a:p>
            <a:pPr>
              <a:tabLst>
                <a:tab pos="6289675" algn="r"/>
              </a:tabLst>
            </a:pPr>
            <a:r>
              <a:rPr lang="en-US" b="1" dirty="0">
                <a:solidFill>
                  <a:schemeClr val="tx2"/>
                </a:solidFill>
              </a:rPr>
              <a:t>Chapter 5: Interrogating the Genome	41</a:t>
            </a:r>
          </a:p>
          <a:p>
            <a:pPr marL="171450" indent="-171450">
              <a:buFont typeface="Arial" panose="020B0604020202020204" pitchFamily="34" charset="0"/>
              <a:buChar char="•"/>
              <a:tabLst>
                <a:tab pos="6289675" algn="r"/>
              </a:tabLst>
            </a:pPr>
            <a:r>
              <a:rPr lang="en-US" dirty="0"/>
              <a:t>Obtaining Samples for Analysis	41</a:t>
            </a:r>
          </a:p>
          <a:p>
            <a:pPr marL="512064" lvl="1" indent="-171450">
              <a:buFont typeface="Arial" panose="020B0604020202020204" pitchFamily="34" charset="0"/>
              <a:buChar char="–"/>
              <a:tabLst>
                <a:tab pos="6289675" algn="r"/>
              </a:tabLst>
            </a:pPr>
            <a:r>
              <a:rPr lang="en-US" dirty="0"/>
              <a:t>Tissue Biopsy	41</a:t>
            </a:r>
          </a:p>
          <a:p>
            <a:pPr marL="512064" lvl="1" indent="-171450">
              <a:buFont typeface="Arial" panose="020B0604020202020204" pitchFamily="34" charset="0"/>
              <a:buChar char="–"/>
              <a:tabLst>
                <a:tab pos="6289675" algn="r"/>
              </a:tabLst>
            </a:pPr>
            <a:r>
              <a:rPr lang="en-US" dirty="0"/>
              <a:t>Liquid Biopsy	41</a:t>
            </a:r>
          </a:p>
          <a:p>
            <a:pPr marL="171450" indent="-171450">
              <a:buFont typeface="Arial" panose="020B0604020202020204" pitchFamily="34" charset="0"/>
              <a:buChar char="•"/>
              <a:tabLst>
                <a:tab pos="6289675" algn="r"/>
              </a:tabLst>
            </a:pPr>
            <a:r>
              <a:rPr lang="en-US" dirty="0"/>
              <a:t>Reading the Genome	43</a:t>
            </a:r>
          </a:p>
          <a:p>
            <a:pPr marL="512064" lvl="1" indent="-171450">
              <a:buFont typeface="Arial" panose="020B0604020202020204" pitchFamily="34" charset="0"/>
              <a:buChar char="–"/>
              <a:tabLst>
                <a:tab pos="6289675" algn="r"/>
              </a:tabLst>
            </a:pPr>
            <a:r>
              <a:rPr lang="en-US" dirty="0"/>
              <a:t>Conventional Sequencing	43</a:t>
            </a:r>
          </a:p>
          <a:p>
            <a:pPr marL="512064" lvl="1" indent="-171450">
              <a:buFont typeface="Arial" panose="020B0604020202020204" pitchFamily="34" charset="0"/>
              <a:buChar char="–"/>
              <a:tabLst>
                <a:tab pos="6289675" algn="r"/>
              </a:tabLst>
            </a:pPr>
            <a:r>
              <a:rPr lang="en-US" dirty="0"/>
              <a:t>Next-Generation Sequencing	46</a:t>
            </a:r>
          </a:p>
          <a:p>
            <a:pPr marL="512064" lvl="1" indent="-171450">
              <a:buFont typeface="Arial" panose="020B0604020202020204" pitchFamily="34" charset="0"/>
              <a:buChar char="–"/>
              <a:tabLst>
                <a:tab pos="6289675" algn="r"/>
              </a:tabLst>
            </a:pPr>
            <a:r>
              <a:rPr lang="en-US" dirty="0"/>
              <a:t>Bisulfate Sequencing	49</a:t>
            </a:r>
          </a:p>
          <a:p>
            <a:pPr marL="171450" indent="-171450">
              <a:buFont typeface="Arial" panose="020B0604020202020204" pitchFamily="34" charset="0"/>
              <a:buChar char="•"/>
              <a:tabLst>
                <a:tab pos="6289675" algn="r"/>
              </a:tabLst>
            </a:pPr>
            <a:r>
              <a:rPr lang="en-US" dirty="0"/>
              <a:t>Chapter 5 Summary	50</a:t>
            </a:r>
          </a:p>
          <a:p>
            <a:pPr marL="171450" indent="-171450">
              <a:buFont typeface="Arial" panose="020B0604020202020204" pitchFamily="34" charset="0"/>
              <a:buChar char="•"/>
              <a:tabLst>
                <a:tab pos="6289675" algn="r"/>
              </a:tabLst>
            </a:pPr>
            <a:r>
              <a:rPr lang="en-US" dirty="0"/>
              <a:t>Knowledge Check	51</a:t>
            </a:r>
          </a:p>
          <a:p>
            <a:pPr>
              <a:tabLst>
                <a:tab pos="6289675" algn="r"/>
              </a:tabLst>
            </a:pPr>
            <a:r>
              <a:rPr lang="en-US" b="1" dirty="0">
                <a:solidFill>
                  <a:schemeClr val="tx2"/>
                </a:solidFill>
              </a:rPr>
              <a:t>Glossary	52</a:t>
            </a:r>
          </a:p>
          <a:p>
            <a:pPr>
              <a:tabLst>
                <a:tab pos="6289675" algn="r"/>
              </a:tabLst>
            </a:pPr>
            <a:r>
              <a:rPr lang="en-US" b="1" dirty="0">
                <a:solidFill>
                  <a:schemeClr val="tx2"/>
                </a:solidFill>
              </a:rPr>
              <a:t>References	53</a:t>
            </a:r>
          </a:p>
        </p:txBody>
      </p:sp>
      <p:sp>
        <p:nvSpPr>
          <p:cNvPr id="9" name="Content Placeholder 8">
            <a:extLst>
              <a:ext uri="{FF2B5EF4-FFF2-40B4-BE49-F238E27FC236}">
                <a16:creationId xmlns:a16="http://schemas.microsoft.com/office/drawing/2014/main" id="{111D6699-E24C-4179-AFDC-67A301B153FC}"/>
              </a:ext>
            </a:extLst>
          </p:cNvPr>
          <p:cNvSpPr>
            <a:spLocks noGrp="1"/>
          </p:cNvSpPr>
          <p:nvPr>
            <p:ph idx="18"/>
          </p:nvPr>
        </p:nvSpPr>
        <p:spPr/>
        <p:txBody>
          <a:bodyPr/>
          <a:lstStyle/>
          <a:p>
            <a:r>
              <a:rPr lang="en-US" dirty="0"/>
              <a:t>Contents (continued)</a:t>
            </a:r>
          </a:p>
        </p:txBody>
      </p:sp>
      <p:sp>
        <p:nvSpPr>
          <p:cNvPr id="5" name="Footer Placeholder 4">
            <a:extLst>
              <a:ext uri="{FF2B5EF4-FFF2-40B4-BE49-F238E27FC236}">
                <a16:creationId xmlns:a16="http://schemas.microsoft.com/office/drawing/2014/main" id="{940EE891-12E4-4C4C-A0B2-CA872E8893BB}"/>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5644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29</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238834" cy="457200"/>
          </a:xfrm>
        </p:spPr>
        <p:txBody>
          <a:bodyPr/>
          <a:lstStyle/>
          <a:p>
            <a:r>
              <a:rPr lang="en-US" dirty="0"/>
              <a:t>CHAPTER  3: EPIGENETIC REGULATION OF GENE EXPRESSION</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134980" cy="2893022"/>
          </a:xfrm>
        </p:spPr>
        <p:txBody>
          <a:bodyPr rIns="0"/>
          <a:lstStyle/>
          <a:p>
            <a:pPr>
              <a:spcBef>
                <a:spcPts val="0"/>
              </a:spcBef>
              <a:spcAft>
                <a:spcPts val="600"/>
              </a:spcAft>
              <a:defRPr/>
            </a:pPr>
            <a:r>
              <a:rPr lang="en-US" b="1" dirty="0">
                <a:solidFill>
                  <a:schemeClr val="accent1"/>
                </a:solidFill>
              </a:rPr>
              <a:t>Histone Modifications</a:t>
            </a:r>
          </a:p>
          <a:p>
            <a:pPr>
              <a:spcBef>
                <a:spcPts val="0"/>
              </a:spcBef>
              <a:spcAft>
                <a:spcPts val="600"/>
              </a:spcAft>
              <a:defRPr/>
            </a:pPr>
            <a:r>
              <a:rPr lang="en-US" dirty="0"/>
              <a:t>As  discussed briefly above, histone modifications are another epigenetic mechanism for regulating gene expression. </a:t>
            </a:r>
          </a:p>
          <a:p>
            <a:pPr>
              <a:spcBef>
                <a:spcPts val="0"/>
              </a:spcBef>
              <a:spcAft>
                <a:spcPts val="600"/>
              </a:spcAft>
              <a:defRPr/>
            </a:pPr>
            <a:r>
              <a:rPr lang="en-US" dirty="0"/>
              <a:t>Recall that the human haploid genome contains about 3 billion base pairs, or about </a:t>
            </a:r>
            <a:br>
              <a:rPr lang="en-US" dirty="0"/>
            </a:br>
            <a:r>
              <a:rPr lang="en-US" dirty="0"/>
              <a:t>6 billion base pairs for each diploid genome. The total length of DNA is about 2 meters, </a:t>
            </a:r>
            <a:br>
              <a:rPr lang="en-US" dirty="0"/>
            </a:br>
            <a:r>
              <a:rPr lang="en-US" dirty="0"/>
              <a:t>all of which must be accommodated in the nucleus. This is accomplished by certain proteins that compact chromosomal DNA, known as histones. The resulting complex </a:t>
            </a:r>
            <a:br>
              <a:rPr lang="en-US" dirty="0"/>
            </a:br>
            <a:r>
              <a:rPr lang="en-US" dirty="0"/>
              <a:t>of DNA wrapped around histones is </a:t>
            </a:r>
            <a:br>
              <a:rPr lang="en-US" dirty="0"/>
            </a:br>
            <a:r>
              <a:rPr lang="en-US" dirty="0"/>
              <a:t>called chromatin. </a:t>
            </a:r>
            <a:r>
              <a:rPr lang="en-US" dirty="0">
                <a:solidFill>
                  <a:srgbClr val="FF0000"/>
                </a:solidFill>
              </a:rPr>
              <a:t> </a:t>
            </a:r>
          </a:p>
        </p:txBody>
      </p:sp>
      <p:sp>
        <p:nvSpPr>
          <p:cNvPr id="6" name="Content Placeholder 5">
            <a:extLst>
              <a:ext uri="{FF2B5EF4-FFF2-40B4-BE49-F238E27FC236}">
                <a16:creationId xmlns:a16="http://schemas.microsoft.com/office/drawing/2014/main" id="{BA6B95D8-3FA9-4639-9501-8E0728F18558}"/>
              </a:ext>
            </a:extLst>
          </p:cNvPr>
          <p:cNvSpPr>
            <a:spLocks noGrp="1"/>
          </p:cNvSpPr>
          <p:nvPr>
            <p:ph idx="19"/>
          </p:nvPr>
        </p:nvSpPr>
        <p:spPr>
          <a:xfrm>
            <a:off x="3509010" y="596136"/>
            <a:ext cx="3213219" cy="2893022"/>
          </a:xfrm>
        </p:spPr>
        <p:txBody>
          <a:bodyPr/>
          <a:lstStyle/>
          <a:p>
            <a:pPr>
              <a:spcBef>
                <a:spcPts val="0"/>
              </a:spcBef>
              <a:spcAft>
                <a:spcPts val="600"/>
              </a:spcAft>
            </a:pPr>
            <a:r>
              <a:rPr lang="en-US" dirty="0"/>
              <a:t>DNA that is wrapped tightly around histones is not accessible to the transcription machinery. In order to make it accessible, the region wrapped around histones must “loosen.” The compressed state is referred to as “heterochromatin” and the loosened state as “euchromatin.” The transition between heterochromatin and euchromatin and back is accomplished by enzymatic modification of histones. This process is tightly regulated to control gene expression, and appears to be highly tissue specific, with each tissue displaying its own chromatin pattern. </a:t>
            </a:r>
            <a:endParaRPr lang="en-US" dirty="0">
              <a:solidFill>
                <a:srgbClr val="FF0000"/>
              </a:solidFill>
            </a:endParaRPr>
          </a:p>
          <a:p>
            <a:pPr>
              <a:spcBef>
                <a:spcPts val="0"/>
              </a:spcBef>
              <a:spcAft>
                <a:spcPts val="600"/>
              </a:spcAft>
            </a:pPr>
            <a:endParaRPr lang="en-US" dirty="0"/>
          </a:p>
        </p:txBody>
      </p:sp>
      <p:graphicFrame>
        <p:nvGraphicFramePr>
          <p:cNvPr id="11" name="Table 10">
            <a:extLst>
              <a:ext uri="{FF2B5EF4-FFF2-40B4-BE49-F238E27FC236}">
                <a16:creationId xmlns:a16="http://schemas.microsoft.com/office/drawing/2014/main" id="{383532D6-7A69-4961-9B98-173D26CCE751}"/>
              </a:ext>
            </a:extLst>
          </p:cNvPr>
          <p:cNvGraphicFramePr>
            <a:graphicFrameLocks noGrp="1"/>
          </p:cNvGraphicFramePr>
          <p:nvPr>
            <p:extLst>
              <p:ext uri="{D42A27DB-BD31-4B8C-83A1-F6EECF244321}">
                <p14:modId xmlns:p14="http://schemas.microsoft.com/office/powerpoint/2010/main" val="2314648704"/>
              </p:ext>
            </p:extLst>
          </p:nvPr>
        </p:nvGraphicFramePr>
        <p:xfrm>
          <a:off x="316513" y="3669948"/>
          <a:ext cx="6148488" cy="306641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08202">
                  <a:extLst>
                    <a:ext uri="{9D8B030D-6E8A-4147-A177-3AD203B41FA5}">
                      <a16:colId xmlns:a16="http://schemas.microsoft.com/office/drawing/2014/main" val="1399535488"/>
                    </a:ext>
                  </a:extLst>
                </a:gridCol>
                <a:gridCol w="4740286">
                  <a:extLst>
                    <a:ext uri="{9D8B030D-6E8A-4147-A177-3AD203B41FA5}">
                      <a16:colId xmlns:a16="http://schemas.microsoft.com/office/drawing/2014/main" val="1291501926"/>
                    </a:ext>
                  </a:extLst>
                </a:gridCol>
              </a:tblGrid>
              <a:tr h="744032">
                <a:tc>
                  <a:txBody>
                    <a:bodyPr/>
                    <a:lstStyle/>
                    <a:p>
                      <a:pPr marL="0" marR="0">
                        <a:lnSpc>
                          <a:spcPct val="100000"/>
                        </a:lnSpc>
                        <a:spcBef>
                          <a:spcPts val="600"/>
                        </a:spcBef>
                        <a:spcAft>
                          <a:spcPts val="60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tc>
                  <a:txBody>
                    <a:bodyPr/>
                    <a:lstStyle/>
                    <a:p>
                      <a:pPr marL="109538" marR="0" lvl="0" indent="0" algn="l" defTabSz="685800" rtl="0" eaLnBrk="1" fontAlgn="auto" latinLnBrk="0" hangingPunct="1">
                        <a:lnSpc>
                          <a:spcPct val="100000"/>
                        </a:lnSpc>
                        <a:spcBef>
                          <a:spcPts val="600"/>
                        </a:spcBef>
                        <a:spcAft>
                          <a:spcPts val="600"/>
                        </a:spcAft>
                        <a:buClrTx/>
                        <a:buSzTx/>
                        <a:buFontTx/>
                        <a:buNone/>
                        <a:tabLst/>
                        <a:defRPr/>
                      </a:pPr>
                      <a:r>
                        <a:rPr lang="en-US" sz="1400" b="1" i="0"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Learn More: </a:t>
                      </a:r>
                      <a:r>
                        <a:rPr lang="en-US" sz="1400" b="1" i="1"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Histone Dynamics</a:t>
                      </a:r>
                      <a:endParaRPr lang="en-US" sz="1400" b="1" i="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extLst>
                  <a:ext uri="{0D108BD9-81ED-4DB2-BD59-A6C34878D82A}">
                    <a16:rowId xmlns:a16="http://schemas.microsoft.com/office/drawing/2014/main" val="3983766222"/>
                  </a:ext>
                </a:extLst>
              </a:tr>
              <a:tr h="2322380">
                <a:tc gridSpan="2">
                  <a:txBody>
                    <a:bodyPr/>
                    <a:lstStyle/>
                    <a:p>
                      <a:pPr marL="0" marR="0">
                        <a:lnSpc>
                          <a:spcPct val="100000"/>
                        </a:lnSpc>
                        <a:spcBef>
                          <a:spcPts val="600"/>
                        </a:spcBef>
                        <a:spcAft>
                          <a:spcPts val="600"/>
                        </a:spcAft>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There are 2 ways in which histones may be modified:</a:t>
                      </a:r>
                      <a:endPar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endParaRPr>
                    </a:p>
                    <a:p>
                      <a:pPr marL="171450" marR="0" indent="-171450">
                        <a:lnSpc>
                          <a:spcPct val="100000"/>
                        </a:lnSpc>
                        <a:spcBef>
                          <a:spcPts val="600"/>
                        </a:spcBef>
                        <a:spcAft>
                          <a:spcPts val="600"/>
                        </a:spcAft>
                        <a:buFont typeface="Arial" panose="020B0604020202020204" pitchFamily="34" charset="0"/>
                        <a:buChar char="•"/>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Acetylation of histones is usually associated with active regions of gene transcription, while deacetylation is generally associated with inactive regions of gene transcription. </a:t>
                      </a:r>
                    </a:p>
                    <a:p>
                      <a:pPr marL="171450" marR="0" indent="-171450">
                        <a:lnSpc>
                          <a:spcPct val="100000"/>
                        </a:lnSpc>
                        <a:spcBef>
                          <a:spcPts val="600"/>
                        </a:spcBef>
                        <a:spcAft>
                          <a:spcPts val="600"/>
                        </a:spcAft>
                        <a:buFont typeface="Arial" panose="020B0604020202020204" pitchFamily="34" charset="0"/>
                        <a:buChar char="•"/>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Methylation of histones is more complex. Methylation of certain regions of specific histones can suppress transcription, while methylation of a different region may activate transcription of that region. Methylation and demethylation are accomplished by enzymes known as histone methyltransferases (HMTs) and histone demethylases (HDMs) (Figure 3.6).</a:t>
                      </a:r>
                      <a:endParaRPr lang="en-US" sz="1200" b="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37160" marR="137160" marT="9144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chromatin fiber, resulting in loops averaging 300 nm in length. In this manner, the 2 meters of DNA in each cell is compressed to the point that it can fit within a cell's nucleus. It is important to recognize that the compression and unwinding of DNA are tightly regulated through a number of processes that can “tighten” or “loosen” chromatin, allowing regions of the genome to be accessed to make proteins. [Simmons 2008, p </a:t>
                      </a:r>
                      <a:r>
                        <a:rPr lang="en-US" sz="1200" b="0" dirty="0" err="1">
                          <a:solidFill>
                            <a:schemeClr val="bg1"/>
                          </a:solidFill>
                          <a:effectLst/>
                          <a:latin typeface="Roboto Light" panose="02000000000000000000" pitchFamily="2" charset="0"/>
                          <a:ea typeface="Roboto Light" panose="02000000000000000000" pitchFamily="2" charset="0"/>
                        </a:rPr>
                        <a:t>1B</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These 300-nm fibers are compressed again and folded to produce a 250-nm-wide fiber, which is then tightly coiled into the chromatid of a chromosome. Each chromatid is connected at a constriction point called the centromere.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endParaRPr lang="en-US" sz="1200" b="0" dirty="0">
                        <a:solidFill>
                          <a:schemeClr val="bg1"/>
                        </a:solidFill>
                        <a:effectLst/>
                        <a:latin typeface="Roboto Light" panose="02000000000000000000" pitchFamily="2" charset="0"/>
                        <a:ea typeface="Roboto Light" panose="02000000000000000000" pitchFamily="2" charset="0"/>
                      </a:endParaRP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Figure 1.2 DNA is packaged in multiple steps to compress its 2-meter length into a structure that can fit into the cell's nucleus.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  </a:t>
                      </a:r>
                      <a:endParaRPr lang="en-US" sz="1200" b="0" dirty="0">
                        <a:solidFill>
                          <a:schemeClr val="bg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612B5B"/>
                    </a:solidFill>
                  </a:tcPr>
                </a:tc>
                <a:extLst>
                  <a:ext uri="{0D108BD9-81ED-4DB2-BD59-A6C34878D82A}">
                    <a16:rowId xmlns:a16="http://schemas.microsoft.com/office/drawing/2014/main" val="2198186223"/>
                  </a:ext>
                </a:extLst>
              </a:tr>
            </a:tbl>
          </a:graphicData>
        </a:graphic>
      </p:graphicFrame>
      <p:pic>
        <p:nvPicPr>
          <p:cNvPr id="12" name="Picture 4">
            <a:extLst>
              <a:ext uri="{FF2B5EF4-FFF2-40B4-BE49-F238E27FC236}">
                <a16:creationId xmlns:a16="http://schemas.microsoft.com/office/drawing/2014/main" id="{6406479D-54E6-47A6-BA6D-F85E66C4BA6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703" y="3732683"/>
            <a:ext cx="1019175"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2E565532-D5C7-4BC5-81C7-16459951BAE8}"/>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38788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8A1D779-EAF4-4CB1-B4C2-2BF5E135C3B9}"/>
              </a:ext>
            </a:extLst>
          </p:cNvPr>
          <p:cNvGraphicFramePr>
            <a:graphicFrameLocks noGrp="1"/>
          </p:cNvGraphicFramePr>
          <p:nvPr>
            <p:extLst>
              <p:ext uri="{D42A27DB-BD31-4B8C-83A1-F6EECF244321}">
                <p14:modId xmlns:p14="http://schemas.microsoft.com/office/powerpoint/2010/main" val="3591108492"/>
              </p:ext>
            </p:extLst>
          </p:nvPr>
        </p:nvGraphicFramePr>
        <p:xfrm>
          <a:off x="316513" y="734243"/>
          <a:ext cx="6148488" cy="7075977"/>
        </p:xfrm>
        <a:graphic>
          <a:graphicData uri="http://schemas.openxmlformats.org/drawingml/2006/table">
            <a:tbl>
              <a:tblPr firstRow="1" firstCol="1">
                <a:effectLst>
                  <a:outerShdw blurRad="50800" dist="38100" dir="2700000" algn="tl" rotWithShape="0">
                    <a:prstClr val="black">
                      <a:alpha val="40000"/>
                    </a:prstClr>
                  </a:outerShdw>
                </a:effectLst>
                <a:tableStyleId>{5C22544A-7EE6-4342-B048-85BDC9FD1C3A}</a:tableStyleId>
              </a:tblPr>
              <a:tblGrid>
                <a:gridCol w="1408202">
                  <a:extLst>
                    <a:ext uri="{9D8B030D-6E8A-4147-A177-3AD203B41FA5}">
                      <a16:colId xmlns:a16="http://schemas.microsoft.com/office/drawing/2014/main" val="1399535488"/>
                    </a:ext>
                  </a:extLst>
                </a:gridCol>
                <a:gridCol w="4740286">
                  <a:extLst>
                    <a:ext uri="{9D8B030D-6E8A-4147-A177-3AD203B41FA5}">
                      <a16:colId xmlns:a16="http://schemas.microsoft.com/office/drawing/2014/main" val="1291501926"/>
                    </a:ext>
                  </a:extLst>
                </a:gridCol>
              </a:tblGrid>
              <a:tr h="758997">
                <a:tc>
                  <a:txBody>
                    <a:bodyPr/>
                    <a:lstStyle/>
                    <a:p>
                      <a:pPr marL="0" marR="0">
                        <a:lnSpc>
                          <a:spcPct val="100000"/>
                        </a:lnSpc>
                        <a:spcBef>
                          <a:spcPts val="0"/>
                        </a:spcBef>
                        <a:spcAft>
                          <a:spcPts val="0"/>
                        </a:spcAft>
                      </a:pPr>
                      <a:endParaRPr lang="en-US" sz="12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tc>
                  <a:txBody>
                    <a:bodyPr/>
                    <a:lstStyle/>
                    <a:p>
                      <a:pPr marL="109538" marR="0" lvl="0" indent="0" algn="l" defTabSz="685800" rtl="0" eaLnBrk="1" fontAlgn="auto" latinLnBrk="0" hangingPunct="1">
                        <a:lnSpc>
                          <a:spcPct val="100000"/>
                        </a:lnSpc>
                        <a:spcBef>
                          <a:spcPts val="0"/>
                        </a:spcBef>
                        <a:spcAft>
                          <a:spcPts val="0"/>
                        </a:spcAft>
                        <a:buClrTx/>
                        <a:buSzTx/>
                        <a:buFontTx/>
                        <a:buNone/>
                        <a:tabLst/>
                        <a:defRPr/>
                      </a:pPr>
                      <a:r>
                        <a:rPr lang="en-US" sz="1400" b="1" i="0"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Learn More: </a:t>
                      </a:r>
                      <a:r>
                        <a:rPr lang="en-US" sz="1400" b="1" i="1" kern="1200" dirty="0">
                          <a:solidFill>
                            <a:schemeClr val="lt1"/>
                          </a:solidFill>
                          <a:effectLst/>
                          <a:latin typeface="Roboto" panose="02000000000000000000" pitchFamily="2" charset="0"/>
                          <a:ea typeface="Roboto" panose="02000000000000000000" pitchFamily="2" charset="0"/>
                          <a:cs typeface="Roboto" panose="02000000000000000000" pitchFamily="2" charset="0"/>
                        </a:rPr>
                        <a:t>Histone Dynamics</a:t>
                      </a:r>
                      <a:endParaRPr lang="en-US" sz="1400" b="1" i="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12B5B"/>
                    </a:solidFill>
                  </a:tcPr>
                </a:tc>
                <a:extLst>
                  <a:ext uri="{0D108BD9-81ED-4DB2-BD59-A6C34878D82A}">
                    <a16:rowId xmlns:a16="http://schemas.microsoft.com/office/drawing/2014/main" val="3983766222"/>
                  </a:ext>
                </a:extLst>
              </a:tr>
              <a:tr h="5064134">
                <a:tc gridSpan="2">
                  <a:txBody>
                    <a:bodyPr/>
                    <a:lstStyle/>
                    <a:p>
                      <a:pPr marL="0" marR="0">
                        <a:lnSpc>
                          <a:spcPct val="100000"/>
                        </a:lnSpc>
                        <a:spcBef>
                          <a:spcPts val="600"/>
                        </a:spcBef>
                        <a:spcAft>
                          <a:spcPts val="600"/>
                        </a:spcAft>
                      </a:pP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As with DNA methylation, the 3-dimensional structure of chromatin—as determined by its interaction with histones—is partly tissue specific. This is because, while most or all cells require certain segments of the genome to be accessible for transcription to transcribe “housekeeping” genes, specific cell types suppress or activate selected regions of the genome containing tissue-specific genes using this mechanism.</a:t>
                      </a:r>
                      <a: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 </a:t>
                      </a:r>
                      <a:b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br>
                      <a: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0" marR="0">
                        <a:lnSpc>
                          <a:spcPct val="100000"/>
                        </a:lnSpc>
                        <a:spcBef>
                          <a:spcPts val="600"/>
                        </a:spcBef>
                        <a:spcAft>
                          <a:spcPts val="600"/>
                        </a:spcAft>
                      </a:pPr>
                      <a:r>
                        <a:rPr lang="en-US" sz="1200" b="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Figure 3.6 </a:t>
                      </a:r>
                      <a:r>
                        <a:rPr lang="en-US" sz="1200" b="0"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Methylation of Histones May “Relax” Chromatin, Allowing the Transcriptional Machinery to Access DNA Regions. </a:t>
                      </a:r>
                      <a:r>
                        <a:rPr lang="en-US" sz="1200" b="0" i="1" dirty="0">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Adapted from Allison 2017.</a:t>
                      </a:r>
                      <a:r>
                        <a:rPr lang="en-US" sz="1200" b="0" dirty="0">
                          <a:solidFill>
                            <a:srgbClr val="FF0000"/>
                          </a:solidFill>
                          <a:effectLst/>
                          <a:latin typeface="Roboto Light" panose="02000000000000000000" pitchFamily="2" charset="0"/>
                          <a:ea typeface="Roboto Light" panose="02000000000000000000" pitchFamily="2" charset="0"/>
                          <a:cs typeface="Roboto Light" panose="02000000000000000000" pitchFamily="2" charset="0"/>
                        </a:rPr>
                        <a:t> </a:t>
                      </a: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ts val="1600"/>
                        </a:lnSpc>
                        <a:spcBef>
                          <a:spcPts val="600"/>
                        </a:spcBef>
                        <a:spcAft>
                          <a:spcPts val="600"/>
                        </a:spcAft>
                      </a:pPr>
                      <a:endParaRPr lang="en-US" sz="1200" b="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txBody>
                  <a:tcPr marL="137160" marR="137160" marT="9144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Negatively charged DNA is complexed with positively charged histones to form a nucleosome, which contains 8 histone proteins (Figure 1.2). DNA wraps around each histone complex 1.65 times. A further level of compaction is achieved through the folding of nucleosomes to form a 30-nanometer (nm) </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chromatin fiber, resulting in loops averaging 300 nm in length. In this manner, the 2 meters of DNA in each cell is compressed to the point that it can fit within a cell's nucleus. It is important to recognize that the compression and unwinding of DNA are tightly regulated through a number of processes that can “tighten” or “loosen” chromatin, allowing regions of the genome to be accessed to make proteins. [Simmons 2008, p </a:t>
                      </a:r>
                      <a:r>
                        <a:rPr lang="en-US" sz="1200" b="0" dirty="0" err="1">
                          <a:solidFill>
                            <a:schemeClr val="bg1"/>
                          </a:solidFill>
                          <a:effectLst/>
                          <a:latin typeface="Roboto Light" panose="02000000000000000000" pitchFamily="2" charset="0"/>
                          <a:ea typeface="Roboto Light" panose="02000000000000000000" pitchFamily="2" charset="0"/>
                        </a:rPr>
                        <a:t>1B</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These 300-nm fibers are compressed again and folded to produce a 250-nm-wide fiber, which is then tightly coiled into the chromatid of a chromosome. Each chromatid is connected at a constriction point called the centromere.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endParaRPr lang="en-US" sz="1200" b="0" dirty="0">
                        <a:solidFill>
                          <a:schemeClr val="bg1"/>
                        </a:solidFill>
                        <a:effectLst/>
                        <a:latin typeface="Roboto Light" panose="02000000000000000000" pitchFamily="2" charset="0"/>
                        <a:ea typeface="Roboto Light" panose="02000000000000000000" pitchFamily="2" charset="0"/>
                      </a:endParaRP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Figure 1.2 DNA is packaged in multiple steps to compress its 2-meter length into a structure that can fit into the cell's nucleus. [</a:t>
                      </a:r>
                      <a:r>
                        <a:rPr lang="en-US" sz="1200" b="0" dirty="0" err="1">
                          <a:solidFill>
                            <a:schemeClr val="bg1"/>
                          </a:solidFill>
                          <a:effectLst/>
                          <a:latin typeface="Roboto Light" panose="02000000000000000000" pitchFamily="2" charset="0"/>
                          <a:ea typeface="Roboto Light" panose="02000000000000000000" pitchFamily="2" charset="0"/>
                        </a:rPr>
                        <a:t>Annunziato</a:t>
                      </a:r>
                      <a:r>
                        <a:rPr lang="en-US" sz="1200" b="0" dirty="0">
                          <a:solidFill>
                            <a:schemeClr val="bg1"/>
                          </a:solidFill>
                          <a:effectLst/>
                          <a:latin typeface="Roboto Light" panose="02000000000000000000" pitchFamily="2" charset="0"/>
                          <a:ea typeface="Roboto Light" panose="02000000000000000000" pitchFamily="2" charset="0"/>
                        </a:rPr>
                        <a:t> 2008, p </a:t>
                      </a:r>
                      <a:r>
                        <a:rPr lang="en-US" sz="1200" b="0" dirty="0" err="1">
                          <a:solidFill>
                            <a:schemeClr val="bg1"/>
                          </a:solidFill>
                          <a:effectLst/>
                          <a:latin typeface="Roboto Light" panose="02000000000000000000" pitchFamily="2" charset="0"/>
                          <a:ea typeface="Roboto Light" panose="02000000000000000000" pitchFamily="2" charset="0"/>
                        </a:rPr>
                        <a:t>2A</a:t>
                      </a:r>
                      <a:r>
                        <a:rPr lang="en-US" sz="1200" b="0" dirty="0">
                          <a:solidFill>
                            <a:schemeClr val="bg1"/>
                          </a:solidFill>
                          <a:effectLst/>
                          <a:latin typeface="Roboto Light" panose="02000000000000000000" pitchFamily="2" charset="0"/>
                          <a:ea typeface="Roboto Light" panose="02000000000000000000" pitchFamily="2" charset="0"/>
                        </a:rPr>
                        <a:t>]</a:t>
                      </a:r>
                    </a:p>
                    <a:p>
                      <a:pPr marL="0" marR="0">
                        <a:lnSpc>
                          <a:spcPct val="115000"/>
                        </a:lnSpc>
                        <a:spcBef>
                          <a:spcPts val="0"/>
                        </a:spcBef>
                        <a:spcAft>
                          <a:spcPts val="0"/>
                        </a:spcAft>
                      </a:pPr>
                      <a:r>
                        <a:rPr lang="en-US" sz="1200" b="0" dirty="0">
                          <a:solidFill>
                            <a:schemeClr val="bg1"/>
                          </a:solidFill>
                          <a:effectLst/>
                          <a:latin typeface="Roboto Light" panose="02000000000000000000" pitchFamily="2" charset="0"/>
                          <a:ea typeface="Roboto Light" panose="02000000000000000000" pitchFamily="2" charset="0"/>
                        </a:rPr>
                        <a:t>  </a:t>
                      </a:r>
                      <a:endParaRPr lang="en-US" sz="1200" b="0" dirty="0">
                        <a:solidFill>
                          <a:schemeClr val="bg1"/>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612B5B"/>
                    </a:solidFill>
                  </a:tcPr>
                </a:tc>
                <a:extLst>
                  <a:ext uri="{0D108BD9-81ED-4DB2-BD59-A6C34878D82A}">
                    <a16:rowId xmlns:a16="http://schemas.microsoft.com/office/drawing/2014/main" val="2198186223"/>
                  </a:ext>
                </a:extLst>
              </a:tr>
            </a:tbl>
          </a:graphicData>
        </a:graphic>
      </p:graphicFrame>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30</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a:xfrm>
            <a:off x="214010" y="66676"/>
            <a:ext cx="5310490" cy="457200"/>
          </a:xfrm>
        </p:spPr>
        <p:txBody>
          <a:bodyPr/>
          <a:lstStyle/>
          <a:p>
            <a:r>
              <a:rPr lang="en-US" dirty="0"/>
              <a:t>CHAPTER  3: EPIGENETIC REGULATION OF GENE EXPRESSION</a:t>
            </a:r>
          </a:p>
        </p:txBody>
      </p:sp>
      <p:pic>
        <p:nvPicPr>
          <p:cNvPr id="10" name="Picture 4">
            <a:extLst>
              <a:ext uri="{FF2B5EF4-FFF2-40B4-BE49-F238E27FC236}">
                <a16:creationId xmlns:a16="http://schemas.microsoft.com/office/drawing/2014/main" id="{557B5497-532A-4A3F-8033-51D6EDFD2E2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703" y="780200"/>
            <a:ext cx="1019175" cy="6477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E6923E7C-2053-4FDF-BBE5-5551F3A02FE8}"/>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pic>
        <p:nvPicPr>
          <p:cNvPr id="6" name="Picture 5">
            <a:extLst>
              <a:ext uri="{FF2B5EF4-FFF2-40B4-BE49-F238E27FC236}">
                <a16:creationId xmlns:a16="http://schemas.microsoft.com/office/drawing/2014/main" id="{E98CE656-F828-D54C-A5AB-70EA56AF9908}"/>
              </a:ext>
            </a:extLst>
          </p:cNvPr>
          <p:cNvPicPr>
            <a:picLocks noChangeAspect="1"/>
          </p:cNvPicPr>
          <p:nvPr/>
        </p:nvPicPr>
        <p:blipFill>
          <a:blip r:embed="rId4"/>
          <a:srcRect/>
          <a:stretch/>
        </p:blipFill>
        <p:spPr>
          <a:xfrm>
            <a:off x="362180" y="3610218"/>
            <a:ext cx="6070600" cy="1489717"/>
          </a:xfrm>
          <a:prstGeom prst="rect">
            <a:avLst/>
          </a:prstGeom>
        </p:spPr>
      </p:pic>
    </p:spTree>
    <p:extLst>
      <p:ext uri="{BB962C8B-B14F-4D97-AF65-F5344CB8AC3E}">
        <p14:creationId xmlns:p14="http://schemas.microsoft.com/office/powerpoint/2010/main" val="3081201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0BBE4-78EF-4A5C-AC7E-9E37FA2AB83D}"/>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31</a:t>
            </a:fld>
            <a:endParaRPr lang="en-US" dirty="0"/>
          </a:p>
        </p:txBody>
      </p:sp>
      <p:sp>
        <p:nvSpPr>
          <p:cNvPr id="7" name="Title 6">
            <a:extLst>
              <a:ext uri="{FF2B5EF4-FFF2-40B4-BE49-F238E27FC236}">
                <a16:creationId xmlns:a16="http://schemas.microsoft.com/office/drawing/2014/main" id="{EFDB323B-F937-4839-AEF7-2C216C4DD220}"/>
              </a:ext>
            </a:extLst>
          </p:cNvPr>
          <p:cNvSpPr>
            <a:spLocks noGrp="1"/>
          </p:cNvSpPr>
          <p:nvPr>
            <p:ph type="title"/>
          </p:nvPr>
        </p:nvSpPr>
        <p:spPr>
          <a:xfrm>
            <a:off x="214010" y="66676"/>
            <a:ext cx="5238834" cy="457200"/>
          </a:xfrm>
        </p:spPr>
        <p:txBody>
          <a:bodyPr/>
          <a:lstStyle/>
          <a:p>
            <a:r>
              <a:rPr lang="en-US" dirty="0"/>
              <a:t>CHAPTER  3: EPIGENETIC REGULATION OF GENE EXPRESSION</a:t>
            </a:r>
          </a:p>
        </p:txBody>
      </p:sp>
      <p:sp>
        <p:nvSpPr>
          <p:cNvPr id="8" name="Content Placeholder 7">
            <a:extLst>
              <a:ext uri="{FF2B5EF4-FFF2-40B4-BE49-F238E27FC236}">
                <a16:creationId xmlns:a16="http://schemas.microsoft.com/office/drawing/2014/main" id="{E60907BB-346C-46EA-97B6-2A9BFC8E3C38}"/>
              </a:ext>
            </a:extLst>
          </p:cNvPr>
          <p:cNvSpPr>
            <a:spLocks noGrp="1"/>
          </p:cNvSpPr>
          <p:nvPr>
            <p:ph idx="17"/>
          </p:nvPr>
        </p:nvSpPr>
        <p:spPr>
          <a:xfrm>
            <a:off x="214010" y="928508"/>
            <a:ext cx="6508219" cy="7475659"/>
          </a:xfrm>
        </p:spPr>
        <p:txBody>
          <a:bodyPr/>
          <a:lstStyle/>
          <a:p>
            <a:pPr marL="171450" indent="-171450">
              <a:spcBef>
                <a:spcPts val="0"/>
              </a:spcBef>
              <a:spcAft>
                <a:spcPts val="600"/>
              </a:spcAft>
              <a:buFont typeface="Arial" panose="020B0604020202020204" pitchFamily="34" charset="0"/>
              <a:buChar char="•"/>
            </a:pPr>
            <a:r>
              <a:rPr lang="en-US" dirty="0"/>
              <a:t>Epigenetics is the study of heritable changes in gene expression that occur without a change in DNA sequence.</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DNA methylation, histone modification, and RNA interference are all epigenetic regulators of gene expression.</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DNA methylation involves the addition of a methyl group (CH3) to the carbon-5 position of cytosine.</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DNA methylation is maintained during DNA replication, so that the daughter cells contain DNA with an identical methylation pattern as the parent cell.</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DNA methylation can perform multiple functions:</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Methylation in the promoter region shuts off gene expression.</a:t>
            </a:r>
          </a:p>
          <a:p>
            <a:pPr marL="514350" lvl="1" indent="-171450">
              <a:spcBef>
                <a:spcPts val="0"/>
              </a:spcBef>
              <a:spcAft>
                <a:spcPts val="600"/>
              </a:spcAft>
              <a:buFont typeface="Roboto" panose="02000000000000000000" pitchFamily="2" charset="0"/>
              <a:buChar char="–"/>
            </a:pPr>
            <a:r>
              <a:rPr lang="en-US" dirty="0"/>
              <a:t>Methylation of the transcription initiation site also shuts off gene expression.</a:t>
            </a:r>
          </a:p>
          <a:p>
            <a:pPr marL="514350" lvl="1" indent="-171450">
              <a:spcBef>
                <a:spcPts val="0"/>
              </a:spcBef>
              <a:spcAft>
                <a:spcPts val="600"/>
              </a:spcAft>
              <a:buFont typeface="Roboto" panose="02000000000000000000" pitchFamily="2" charset="0"/>
              <a:buChar char="–"/>
            </a:pPr>
            <a:r>
              <a:rPr lang="en-US" dirty="0"/>
              <a:t>Methylation “inside” the body of the gene is strongly correlated with increased gene expression, potentially through promoting elongation during transcription.</a:t>
            </a:r>
          </a:p>
          <a:p>
            <a:pPr marL="171450" indent="-171450">
              <a:spcBef>
                <a:spcPts val="0"/>
              </a:spcBef>
              <a:spcAft>
                <a:spcPts val="600"/>
              </a:spcAft>
              <a:buFont typeface="Arial" panose="020B0604020202020204" pitchFamily="34" charset="0"/>
              <a:buChar char="•"/>
            </a:pPr>
            <a:r>
              <a:rPr lang="en-US" dirty="0"/>
              <a:t>CpG islands are generally found at the 5' end of genes and are protected from methylation.</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Many CpG islands are found upstream of “housekeeping” genes, which are always “on.” </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Some CpG islands of certain tissue-specific genes are methylated in the tissues in which they are not expressed, but not in tissues where they are expressed.</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Differences in methylation patterns can act as molecular “fingerprints” indicating the source of DNA.</a:t>
            </a:r>
          </a:p>
          <a:p>
            <a:pPr marL="171450" indent="-171450">
              <a:spcBef>
                <a:spcPts val="0"/>
              </a:spcBef>
              <a:spcAft>
                <a:spcPts val="600"/>
              </a:spcAft>
              <a:buFont typeface="Arial" panose="020B0604020202020204" pitchFamily="34" charset="0"/>
              <a:buChar char="•"/>
            </a:pPr>
            <a:r>
              <a:rPr lang="en-US" dirty="0"/>
              <a:t>Histones can be modified via methylation and acetylation to modulate chromatin compaction and thus access of the transcriptional machinery to segments of the genome.</a:t>
            </a:r>
            <a:endParaRPr lang="en-US" dirty="0">
              <a:solidFill>
                <a:srgbClr val="FF0000"/>
              </a:solidFill>
            </a:endParaRPr>
          </a:p>
          <a:p>
            <a:pPr lvl="1">
              <a:spcBef>
                <a:spcPts val="0"/>
              </a:spcBef>
              <a:spcAft>
                <a:spcPts val="600"/>
              </a:spcAft>
            </a:pPr>
            <a:endParaRPr lang="en-US" dirty="0"/>
          </a:p>
          <a:p>
            <a:pPr>
              <a:spcBef>
                <a:spcPts val="0"/>
              </a:spcBef>
              <a:spcAft>
                <a:spcPts val="600"/>
              </a:spcAft>
            </a:pPr>
            <a:endParaRPr lang="en-US" dirty="0"/>
          </a:p>
        </p:txBody>
      </p:sp>
      <p:sp>
        <p:nvSpPr>
          <p:cNvPr id="9" name="Content Placeholder 8">
            <a:extLst>
              <a:ext uri="{FF2B5EF4-FFF2-40B4-BE49-F238E27FC236}">
                <a16:creationId xmlns:a16="http://schemas.microsoft.com/office/drawing/2014/main" id="{3B91425D-61F9-4918-8F63-F13C2007CAEB}"/>
              </a:ext>
            </a:extLst>
          </p:cNvPr>
          <p:cNvSpPr>
            <a:spLocks noGrp="1"/>
          </p:cNvSpPr>
          <p:nvPr>
            <p:ph idx="18"/>
          </p:nvPr>
        </p:nvSpPr>
        <p:spPr>
          <a:xfrm>
            <a:off x="214010" y="596135"/>
            <a:ext cx="6508219" cy="272382"/>
          </a:xfrm>
        </p:spPr>
        <p:txBody>
          <a:bodyPr/>
          <a:lstStyle/>
          <a:p>
            <a:r>
              <a:rPr lang="en-US" dirty="0"/>
              <a:t>CHAPTER 3 SUMMARY</a:t>
            </a:r>
          </a:p>
        </p:txBody>
      </p:sp>
      <p:sp>
        <p:nvSpPr>
          <p:cNvPr id="5" name="Footer Placeholder 4">
            <a:extLst>
              <a:ext uri="{FF2B5EF4-FFF2-40B4-BE49-F238E27FC236}">
                <a16:creationId xmlns:a16="http://schemas.microsoft.com/office/drawing/2014/main" id="{F8A2052E-E88D-4968-B8D2-0A2CAA8D2B62}"/>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785214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08240-9FD0-45BC-849C-96B5B19CA56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32</a:t>
            </a:fld>
            <a:endParaRPr lang="en-US" dirty="0"/>
          </a:p>
        </p:txBody>
      </p:sp>
      <p:sp>
        <p:nvSpPr>
          <p:cNvPr id="7" name="Title 6">
            <a:extLst>
              <a:ext uri="{FF2B5EF4-FFF2-40B4-BE49-F238E27FC236}">
                <a16:creationId xmlns:a16="http://schemas.microsoft.com/office/drawing/2014/main" id="{C2CD1CF9-A9E8-4598-B7F9-45E9C57DC2BB}"/>
              </a:ext>
            </a:extLst>
          </p:cNvPr>
          <p:cNvSpPr>
            <a:spLocks noGrp="1"/>
          </p:cNvSpPr>
          <p:nvPr>
            <p:ph type="title"/>
          </p:nvPr>
        </p:nvSpPr>
        <p:spPr>
          <a:xfrm>
            <a:off x="214009" y="66676"/>
            <a:ext cx="5280779" cy="457200"/>
          </a:xfrm>
        </p:spPr>
        <p:txBody>
          <a:bodyPr/>
          <a:lstStyle/>
          <a:p>
            <a:r>
              <a:rPr lang="en-US" dirty="0"/>
              <a:t>CHAPTER  3: EPIGENETIC REGULATION OF GENE EXPRESSION</a:t>
            </a:r>
          </a:p>
        </p:txBody>
      </p:sp>
      <p:sp>
        <p:nvSpPr>
          <p:cNvPr id="8" name="Content Placeholder 7">
            <a:extLst>
              <a:ext uri="{FF2B5EF4-FFF2-40B4-BE49-F238E27FC236}">
                <a16:creationId xmlns:a16="http://schemas.microsoft.com/office/drawing/2014/main" id="{11D9F4EE-8DA8-41F3-9619-E9BF1C69A6C8}"/>
              </a:ext>
            </a:extLst>
          </p:cNvPr>
          <p:cNvSpPr>
            <a:spLocks noGrp="1"/>
          </p:cNvSpPr>
          <p:nvPr>
            <p:ph idx="17"/>
          </p:nvPr>
        </p:nvSpPr>
        <p:spPr/>
        <p:txBody>
          <a:bodyPr/>
          <a:lstStyle/>
          <a:p>
            <a:pPr marL="228600" indent="-228600">
              <a:buFont typeface="+mj-lt"/>
              <a:buAutoNum type="arabicPeriod"/>
            </a:pPr>
            <a:r>
              <a:rPr lang="en-US" dirty="0"/>
              <a:t>Methylation occurs on:</a:t>
            </a:r>
          </a:p>
          <a:p>
            <a:pPr lvl="1"/>
            <a:r>
              <a:rPr lang="en-US" dirty="0"/>
              <a:t>A. Adenosine</a:t>
            </a:r>
          </a:p>
          <a:p>
            <a:pPr lvl="1"/>
            <a:r>
              <a:rPr lang="en-US" dirty="0"/>
              <a:t>B. Uracil</a:t>
            </a:r>
          </a:p>
          <a:p>
            <a:pPr lvl="1"/>
            <a:r>
              <a:rPr lang="en-US" dirty="0"/>
              <a:t>C. Thymine</a:t>
            </a:r>
          </a:p>
          <a:p>
            <a:pPr lvl="1"/>
            <a:r>
              <a:rPr lang="en-US" dirty="0"/>
              <a:t>D. Cytosine</a:t>
            </a:r>
          </a:p>
          <a:p>
            <a:pPr marL="228600" indent="-228600">
              <a:buFont typeface="+mj-lt"/>
              <a:buAutoNum type="arabicPeriod" startAt="2"/>
            </a:pPr>
            <a:r>
              <a:rPr lang="en-US" dirty="0"/>
              <a:t>Methylation occurs almost exclusively at:</a:t>
            </a:r>
          </a:p>
          <a:p>
            <a:pPr lvl="1"/>
            <a:r>
              <a:rPr lang="en-US" dirty="0"/>
              <a:t>A. CA dinucleotides</a:t>
            </a:r>
          </a:p>
          <a:p>
            <a:pPr lvl="1"/>
            <a:r>
              <a:rPr lang="en-US" dirty="0"/>
              <a:t>B. CG dinucleotides</a:t>
            </a:r>
          </a:p>
          <a:p>
            <a:pPr lvl="1"/>
            <a:r>
              <a:rPr lang="en-US" dirty="0"/>
              <a:t>C. CC dinucleotides</a:t>
            </a:r>
          </a:p>
          <a:p>
            <a:pPr lvl="1"/>
            <a:r>
              <a:rPr lang="en-US" dirty="0"/>
              <a:t>D. CT dinucleotides</a:t>
            </a:r>
          </a:p>
          <a:p>
            <a:pPr marL="228600" indent="-228600">
              <a:buFont typeface="+mj-lt"/>
              <a:buAutoNum type="arabicPeriod" startAt="3"/>
            </a:pPr>
            <a:r>
              <a:rPr lang="en-US" dirty="0"/>
              <a:t>True or false: DNA methylation only suppresses gene transcription.</a:t>
            </a:r>
          </a:p>
          <a:p>
            <a:pPr lvl="1"/>
            <a:r>
              <a:rPr lang="en-US" dirty="0"/>
              <a:t>A. True</a:t>
            </a:r>
          </a:p>
          <a:p>
            <a:pPr lvl="1"/>
            <a:r>
              <a:rPr lang="en-US" dirty="0"/>
              <a:t>B. False</a:t>
            </a:r>
          </a:p>
        </p:txBody>
      </p:sp>
      <p:sp>
        <p:nvSpPr>
          <p:cNvPr id="9" name="Content Placeholder 8">
            <a:extLst>
              <a:ext uri="{FF2B5EF4-FFF2-40B4-BE49-F238E27FC236}">
                <a16:creationId xmlns:a16="http://schemas.microsoft.com/office/drawing/2014/main" id="{6C300F20-653F-4635-ADE8-599D0B9FD49C}"/>
              </a:ext>
            </a:extLst>
          </p:cNvPr>
          <p:cNvSpPr>
            <a:spLocks noGrp="1"/>
          </p:cNvSpPr>
          <p:nvPr>
            <p:ph idx="18"/>
          </p:nvPr>
        </p:nvSpPr>
        <p:spPr/>
        <p:txBody>
          <a:bodyPr/>
          <a:lstStyle/>
          <a:p>
            <a:r>
              <a:rPr lang="en-US" dirty="0"/>
              <a:t>KNOWLEDGE CHECK</a:t>
            </a:r>
          </a:p>
        </p:txBody>
      </p:sp>
      <p:sp>
        <p:nvSpPr>
          <p:cNvPr id="5" name="Footer Placeholder 4">
            <a:extLst>
              <a:ext uri="{FF2B5EF4-FFF2-40B4-BE49-F238E27FC236}">
                <a16:creationId xmlns:a16="http://schemas.microsoft.com/office/drawing/2014/main" id="{542F6BF6-B43B-4378-B4CB-F3846243F7F8}"/>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103291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08240-9FD0-45BC-849C-96B5B19CA56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33</a:t>
            </a:fld>
            <a:endParaRPr lang="en-US" dirty="0"/>
          </a:p>
        </p:txBody>
      </p:sp>
      <p:sp>
        <p:nvSpPr>
          <p:cNvPr id="7" name="Title 6">
            <a:extLst>
              <a:ext uri="{FF2B5EF4-FFF2-40B4-BE49-F238E27FC236}">
                <a16:creationId xmlns:a16="http://schemas.microsoft.com/office/drawing/2014/main" id="{C2CD1CF9-A9E8-4598-B7F9-45E9C57DC2BB}"/>
              </a:ext>
            </a:extLst>
          </p:cNvPr>
          <p:cNvSpPr>
            <a:spLocks noGrp="1"/>
          </p:cNvSpPr>
          <p:nvPr>
            <p:ph type="title"/>
          </p:nvPr>
        </p:nvSpPr>
        <p:spPr>
          <a:xfrm>
            <a:off x="214009" y="66676"/>
            <a:ext cx="5516939" cy="457200"/>
          </a:xfrm>
        </p:spPr>
        <p:txBody>
          <a:bodyPr/>
          <a:lstStyle/>
          <a:p>
            <a:r>
              <a:rPr lang="en-US" dirty="0"/>
              <a:t>CHAPTER  3: EPIGENETIC REGULATION OF GENE EXPRESSION</a:t>
            </a:r>
          </a:p>
        </p:txBody>
      </p:sp>
      <p:sp>
        <p:nvSpPr>
          <p:cNvPr id="8" name="Content Placeholder 7">
            <a:extLst>
              <a:ext uri="{FF2B5EF4-FFF2-40B4-BE49-F238E27FC236}">
                <a16:creationId xmlns:a16="http://schemas.microsoft.com/office/drawing/2014/main" id="{11D9F4EE-8DA8-41F3-9619-E9BF1C69A6C8}"/>
              </a:ext>
            </a:extLst>
          </p:cNvPr>
          <p:cNvSpPr>
            <a:spLocks noGrp="1"/>
          </p:cNvSpPr>
          <p:nvPr>
            <p:ph idx="17"/>
          </p:nvPr>
        </p:nvSpPr>
        <p:spPr/>
        <p:txBody>
          <a:bodyPr/>
          <a:lstStyle/>
          <a:p>
            <a:pPr marL="228600" indent="-228600">
              <a:buFont typeface="+mj-lt"/>
              <a:buAutoNum type="arabicPeriod" startAt="4"/>
            </a:pPr>
            <a:r>
              <a:rPr lang="en-US" dirty="0"/>
              <a:t>A CpG island is:</a:t>
            </a:r>
          </a:p>
          <a:p>
            <a:pPr lvl="1"/>
            <a:r>
              <a:rPr lang="en-US" dirty="0"/>
              <a:t>A. A region of DNA where CpG is heavily methylated</a:t>
            </a:r>
          </a:p>
          <a:p>
            <a:pPr lvl="1"/>
            <a:r>
              <a:rPr lang="en-US" dirty="0"/>
              <a:t>B. A region of DNA that is rich in CG nucleotides but is protected from methylation</a:t>
            </a:r>
          </a:p>
          <a:p>
            <a:pPr lvl="1"/>
            <a:r>
              <a:rPr lang="en-US" dirty="0"/>
              <a:t>C. A region of DNA that is involved in promoting the expansion of CG repeats</a:t>
            </a:r>
          </a:p>
          <a:p>
            <a:pPr lvl="1"/>
            <a:r>
              <a:rPr lang="en-US" dirty="0"/>
              <a:t>D. A region of DNA that is devoid of CG nucleotides</a:t>
            </a:r>
          </a:p>
          <a:p>
            <a:pPr marL="228600" indent="-228600">
              <a:buFont typeface="+mj-lt"/>
              <a:buAutoNum type="arabicPeriod" startAt="5"/>
            </a:pPr>
            <a:r>
              <a:rPr lang="en-US" dirty="0"/>
              <a:t>True or false: Access of the transcriptional machinery to DNA is regulated by histone modifications.</a:t>
            </a:r>
          </a:p>
          <a:p>
            <a:pPr lvl="1"/>
            <a:r>
              <a:rPr lang="en-US" dirty="0"/>
              <a:t>A. True</a:t>
            </a:r>
          </a:p>
          <a:p>
            <a:pPr lvl="1"/>
            <a:r>
              <a:rPr lang="en-US" dirty="0"/>
              <a:t>B. False</a:t>
            </a:r>
          </a:p>
          <a:p>
            <a:pPr marL="228600" indent="-228600">
              <a:buFont typeface="+mj-lt"/>
              <a:buAutoNum type="arabicPeriod" startAt="6"/>
            </a:pPr>
            <a:r>
              <a:rPr lang="en-US" dirty="0"/>
              <a:t>True or false: Both chromatin structure and methylation patterns are tissue specific.</a:t>
            </a:r>
          </a:p>
          <a:p>
            <a:pPr lvl="1"/>
            <a:r>
              <a:rPr lang="en-US" dirty="0"/>
              <a:t>A. True</a:t>
            </a:r>
          </a:p>
          <a:p>
            <a:pPr lvl="1"/>
            <a:r>
              <a:rPr lang="en-US" dirty="0"/>
              <a:t>B. False</a:t>
            </a:r>
          </a:p>
        </p:txBody>
      </p:sp>
      <p:sp>
        <p:nvSpPr>
          <p:cNvPr id="9" name="Content Placeholder 8">
            <a:extLst>
              <a:ext uri="{FF2B5EF4-FFF2-40B4-BE49-F238E27FC236}">
                <a16:creationId xmlns:a16="http://schemas.microsoft.com/office/drawing/2014/main" id="{6C300F20-653F-4635-ADE8-599D0B9FD49C}"/>
              </a:ext>
            </a:extLst>
          </p:cNvPr>
          <p:cNvSpPr>
            <a:spLocks noGrp="1"/>
          </p:cNvSpPr>
          <p:nvPr>
            <p:ph idx="18"/>
          </p:nvPr>
        </p:nvSpPr>
        <p:spPr/>
        <p:txBody>
          <a:bodyPr/>
          <a:lstStyle/>
          <a:p>
            <a:r>
              <a:rPr lang="en-US" dirty="0"/>
              <a:t>KNOWLEDGE CHECK</a:t>
            </a:r>
          </a:p>
        </p:txBody>
      </p:sp>
      <p:sp>
        <p:nvSpPr>
          <p:cNvPr id="5" name="Footer Placeholder 4">
            <a:extLst>
              <a:ext uri="{FF2B5EF4-FFF2-40B4-BE49-F238E27FC236}">
                <a16:creationId xmlns:a16="http://schemas.microsoft.com/office/drawing/2014/main" id="{550C9B40-67C2-41CC-949E-F877804E392F}"/>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0887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34</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4: THE LANGUAGE OF DNA ALTERATIONS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lnSpc>
                <a:spcPts val="1540"/>
              </a:lnSpc>
              <a:spcBef>
                <a:spcPts val="600"/>
              </a:spcBef>
              <a:defRPr/>
            </a:pPr>
            <a:r>
              <a:rPr lang="en-US" dirty="0">
                <a:latin typeface="Roboto Light" panose="02000000000000000000" pitchFamily="2" charset="0"/>
                <a:ea typeface="Roboto Light" panose="02000000000000000000" pitchFamily="2" charset="0"/>
                <a:cs typeface="Roboto Light" panose="02000000000000000000" pitchFamily="2" charset="0"/>
              </a:rPr>
              <a:t>As noted in the introduction, cancer is fundamentally a genetic disease that is caused by mutations in normal genes as well as the epigenetic changes that were described in the previous chapter.</a:t>
            </a:r>
          </a:p>
          <a:p>
            <a:pPr>
              <a:lnSpc>
                <a:spcPts val="1540"/>
              </a:lnSpc>
              <a:spcBef>
                <a:spcPts val="600"/>
              </a:spcBef>
              <a:defRPr/>
            </a:pPr>
            <a:r>
              <a:rPr lang="en-US" dirty="0">
                <a:latin typeface="Roboto Light" panose="02000000000000000000" pitchFamily="2" charset="0"/>
                <a:ea typeface="Roboto Light" panose="02000000000000000000" pitchFamily="2" charset="0"/>
                <a:cs typeface="Roboto Light" panose="02000000000000000000" pitchFamily="2" charset="0"/>
              </a:rPr>
              <a:t>The DNA sequence of a gene can be altered in a number of ways. Gene mutations have varying effects on health, depending on where they occur and whether they alter the function of essential proteins. </a:t>
            </a:r>
          </a:p>
          <a:p>
            <a:pPr>
              <a:lnSpc>
                <a:spcPts val="1540"/>
              </a:lnSpc>
              <a:spcBef>
                <a:spcPts val="600"/>
              </a:spcBef>
              <a:defRPr/>
            </a:pPr>
            <a:r>
              <a:rPr lang="en-US" dirty="0">
                <a:latin typeface="Roboto Light" panose="02000000000000000000" pitchFamily="2" charset="0"/>
                <a:ea typeface="Roboto Light" panose="02000000000000000000" pitchFamily="2" charset="0"/>
                <a:cs typeface="Roboto Light" panose="02000000000000000000" pitchFamily="2" charset="0"/>
              </a:rPr>
              <a:t>Note that mutations can be classified into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2 categories: somatic mutations, which occur in a single cell of the body and cannot be inherited, and germline mutations, which occur in gametes (sperm and egg) and can be passed on to offspring). In the latter case, every cell in the entire organism is affected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by the mutation.</a:t>
            </a:r>
          </a:p>
          <a:p>
            <a:pPr>
              <a:lnSpc>
                <a:spcPts val="1540"/>
              </a:lnSpc>
              <a:spcBef>
                <a:spcPts val="600"/>
              </a:spcBef>
              <a:defRPr/>
            </a:pPr>
            <a:r>
              <a:rPr lang="en-US" dirty="0">
                <a:cs typeface="Roboto Light" panose="02000000000000000000" pitchFamily="2" charset="0"/>
              </a:rPr>
              <a:t>It is important to recognize that few somatic mutations have been identified that can aid in the screening and diagnosis of cancer. However, the evaluation of specific cancer genes for mutations in patients with cancer </a:t>
            </a:r>
            <a:br>
              <a:rPr lang="en-US" dirty="0">
                <a:cs typeface="Roboto Light" panose="02000000000000000000" pitchFamily="2" charset="0"/>
              </a:rPr>
            </a:br>
            <a:r>
              <a:rPr lang="en-US" dirty="0">
                <a:cs typeface="Roboto Light" panose="02000000000000000000" pitchFamily="2" charset="0"/>
              </a:rPr>
              <a:t>is becoming increasingly important for estimating disease prognosis and the selection of cancer therapy, as will be discussed in greater detail in the </a:t>
            </a:r>
            <a:br>
              <a:rPr lang="en-US" dirty="0">
                <a:cs typeface="Roboto Light" panose="02000000000000000000" pitchFamily="2" charset="0"/>
              </a:rPr>
            </a:br>
            <a:r>
              <a:rPr lang="en-US" dirty="0">
                <a:cs typeface="Roboto Light" panose="02000000000000000000" pitchFamily="2" charset="0"/>
              </a:rPr>
              <a:t>next module.</a:t>
            </a:r>
          </a:p>
        </p:txBody>
      </p:sp>
      <p:sp>
        <p:nvSpPr>
          <p:cNvPr id="6" name="Content Placeholder 5">
            <a:extLst>
              <a:ext uri="{FF2B5EF4-FFF2-40B4-BE49-F238E27FC236}">
                <a16:creationId xmlns:a16="http://schemas.microsoft.com/office/drawing/2014/main" id="{5B7A6227-4A8C-453B-BC0C-7A2851BB926A}"/>
              </a:ext>
            </a:extLst>
          </p:cNvPr>
          <p:cNvSpPr>
            <a:spLocks noGrp="1"/>
          </p:cNvSpPr>
          <p:nvPr>
            <p:ph idx="19"/>
          </p:nvPr>
        </p:nvSpPr>
        <p:spPr/>
        <p:txBody>
          <a:bodyPr/>
          <a:lstStyle/>
          <a:p>
            <a:pPr>
              <a:lnSpc>
                <a:spcPts val="1540"/>
              </a:lnSpc>
              <a:spcBef>
                <a:spcPts val="600"/>
              </a:spcBef>
              <a:defRPr/>
            </a:pPr>
            <a:r>
              <a:rPr lang="en-US" b="1" dirty="0">
                <a:solidFill>
                  <a:schemeClr val="accent1"/>
                </a:solidFill>
                <a:cs typeface="+mn-cs"/>
              </a:rPr>
              <a:t>Single-Nucleotide Polymorphisms</a:t>
            </a:r>
          </a:p>
          <a:p>
            <a:pPr>
              <a:lnSpc>
                <a:spcPts val="1540"/>
              </a:lnSpc>
              <a:spcBef>
                <a:spcPts val="600"/>
              </a:spcBef>
              <a:defRPr/>
            </a:pPr>
            <a:r>
              <a:rPr lang="en-US" dirty="0">
                <a:latin typeface="Roboto Light" panose="02000000000000000000" pitchFamily="2" charset="0"/>
                <a:ea typeface="Roboto Light" panose="02000000000000000000" pitchFamily="2" charset="0"/>
                <a:cs typeface="Roboto Light" panose="02000000000000000000" pitchFamily="2" charset="0"/>
              </a:rPr>
              <a:t>Single-nucleotide polymorphisms (SNPs) are single base pair substitutions that occur within and outside genes. SNPs occur throughout the human genome at a rate ranging from about 3 to 50 per 10,000 base pairs. These polymorphic SNP markers can be used to map disease-associated genes. </a:t>
            </a:r>
            <a:endParaRPr lang="en-US" dirty="0"/>
          </a:p>
        </p:txBody>
      </p:sp>
      <p:sp>
        <p:nvSpPr>
          <p:cNvPr id="8" name="Footer Placeholder 7">
            <a:extLst>
              <a:ext uri="{FF2B5EF4-FFF2-40B4-BE49-F238E27FC236}">
                <a16:creationId xmlns:a16="http://schemas.microsoft.com/office/drawing/2014/main" id="{004263BE-A45C-4CE7-A379-EF824FA5E680}"/>
              </a:ext>
            </a:extLst>
          </p:cNvPr>
          <p:cNvSpPr>
            <a:spLocks noGrp="1"/>
          </p:cNvSpPr>
          <p:nvPr>
            <p:ph type="ftr" sz="quarter" idx="16"/>
          </p:nvPr>
        </p:nvSpPr>
        <p:spPr/>
        <p:txBody>
          <a:bodyPr/>
          <a:lstStyle/>
          <a:p>
            <a:r>
              <a:rPr lang="en-US" noProof="0" dirty="0"/>
              <a:t>FOR INTERNAL TRAINING PURPOSES ONLY. DO NOT DETAIL. DO NOT DISTRIBUTE</a:t>
            </a:r>
            <a:endParaRPr lang="en-US" dirty="0"/>
          </a:p>
        </p:txBody>
      </p:sp>
    </p:spTree>
    <p:extLst>
      <p:ext uri="{BB962C8B-B14F-4D97-AF65-F5344CB8AC3E}">
        <p14:creationId xmlns:p14="http://schemas.microsoft.com/office/powerpoint/2010/main" val="140589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5">
            <a:extLst>
              <a:ext uri="{FF2B5EF4-FFF2-40B4-BE49-F238E27FC236}">
                <a16:creationId xmlns:a16="http://schemas.microsoft.com/office/drawing/2014/main" id="{6EE665E6-D0B2-4428-905B-6ECBCF6C2D1A}"/>
              </a:ext>
            </a:extLst>
          </p:cNvPr>
          <p:cNvGraphicFramePr>
            <a:graphicFrameLocks noGrp="1"/>
          </p:cNvGraphicFramePr>
          <p:nvPr>
            <p:extLst>
              <p:ext uri="{D42A27DB-BD31-4B8C-83A1-F6EECF244321}">
                <p14:modId xmlns:p14="http://schemas.microsoft.com/office/powerpoint/2010/main" val="3389785836"/>
              </p:ext>
            </p:extLst>
          </p:nvPr>
        </p:nvGraphicFramePr>
        <p:xfrm>
          <a:off x="291596" y="3794033"/>
          <a:ext cx="6114649" cy="2185663"/>
        </p:xfrm>
        <a:graphic>
          <a:graphicData uri="http://schemas.openxmlformats.org/drawingml/2006/table">
            <a:tbl>
              <a:tblPr firstRow="1">
                <a:effectLst>
                  <a:outerShdw blurRad="50800" dist="38100" dir="5400000" algn="t" rotWithShape="0">
                    <a:prstClr val="black">
                      <a:alpha val="40000"/>
                    </a:prstClr>
                  </a:outerShdw>
                </a:effectLst>
                <a:tableStyleId>{21E4AEA4-8DFA-4A89-87EB-49C32662AFE0}</a:tableStyleId>
              </a:tblPr>
              <a:tblGrid>
                <a:gridCol w="1815807">
                  <a:extLst>
                    <a:ext uri="{9D8B030D-6E8A-4147-A177-3AD203B41FA5}">
                      <a16:colId xmlns:a16="http://schemas.microsoft.com/office/drawing/2014/main" val="2341722085"/>
                    </a:ext>
                  </a:extLst>
                </a:gridCol>
                <a:gridCol w="1385897">
                  <a:extLst>
                    <a:ext uri="{9D8B030D-6E8A-4147-A177-3AD203B41FA5}">
                      <a16:colId xmlns:a16="http://schemas.microsoft.com/office/drawing/2014/main" val="2062317619"/>
                    </a:ext>
                  </a:extLst>
                </a:gridCol>
                <a:gridCol w="2912945">
                  <a:extLst>
                    <a:ext uri="{9D8B030D-6E8A-4147-A177-3AD203B41FA5}">
                      <a16:colId xmlns:a16="http://schemas.microsoft.com/office/drawing/2014/main" val="1060656090"/>
                    </a:ext>
                  </a:extLst>
                </a:gridCol>
              </a:tblGrid>
              <a:tr h="487931">
                <a:tc>
                  <a:txBody>
                    <a:bodyPr/>
                    <a:lstStyle/>
                    <a:p>
                      <a:pPr marL="0" marR="0">
                        <a:lnSpc>
                          <a:spcPct val="100000"/>
                        </a:lnSpc>
                        <a:spcBef>
                          <a:spcPts val="600"/>
                        </a:spcBef>
                        <a:spcAft>
                          <a:spcPts val="600"/>
                        </a:spcAft>
                      </a:pPr>
                      <a:r>
                        <a:rPr lang="en-US" sz="1400" dirty="0">
                          <a:effectLst/>
                          <a:latin typeface="Roboto" panose="02000000000000000000" pitchFamily="2" charset="0"/>
                          <a:ea typeface="Roboto" panose="02000000000000000000" pitchFamily="2" charset="0"/>
                          <a:cs typeface="Roboto" panose="02000000000000000000" pitchFamily="2" charset="0"/>
                        </a:rPr>
                        <a:t>Unmutated Codon</a:t>
                      </a:r>
                    </a:p>
                  </a:txBody>
                  <a:tcPr marL="68580" marR="68580" marT="0" marB="0" anchor="ctr">
                    <a:solidFill>
                      <a:schemeClr val="accent2"/>
                    </a:solidFill>
                  </a:tcP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1400" dirty="0">
                          <a:effectLst/>
                          <a:latin typeface="Roboto" panose="02000000000000000000" pitchFamily="2" charset="0"/>
                          <a:ea typeface="Roboto" panose="02000000000000000000" pitchFamily="2" charset="0"/>
                          <a:cs typeface="Roboto" panose="02000000000000000000" pitchFamily="2" charset="0"/>
                        </a:rPr>
                        <a:t>Point Mutation</a:t>
                      </a:r>
                    </a:p>
                  </a:txBody>
                  <a:tcPr marL="68580" marR="68580" marT="0" marB="0" anchor="ctr"/>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1400" dirty="0">
                          <a:effectLst/>
                          <a:latin typeface="Roboto" panose="02000000000000000000" pitchFamily="2" charset="0"/>
                          <a:ea typeface="Roboto" panose="02000000000000000000" pitchFamily="2" charset="0"/>
                          <a:cs typeface="Roboto" panose="02000000000000000000" pitchFamily="2" charset="0"/>
                        </a:rPr>
                        <a:t>Consequence</a:t>
                      </a:r>
                      <a:endParaRPr lang="en-US" sz="1400" b="1"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extLst>
                  <a:ext uri="{0D108BD9-81ED-4DB2-BD59-A6C34878D82A}">
                    <a16:rowId xmlns:a16="http://schemas.microsoft.com/office/drawing/2014/main" val="3069554296"/>
                  </a:ext>
                </a:extLst>
              </a:tr>
              <a:tr h="487931">
                <a:tc>
                  <a:txBody>
                    <a:bodyPr/>
                    <a:lstStyle/>
                    <a:p>
                      <a:pPr marL="0" marR="0">
                        <a:lnSpc>
                          <a:spcPct val="100000"/>
                        </a:lnSpc>
                        <a:spcBef>
                          <a:spcPts val="600"/>
                        </a:spcBef>
                        <a:spcAft>
                          <a:spcPts val="600"/>
                        </a:spcAft>
                      </a:pPr>
                      <a:r>
                        <a:rPr lang="en-US" sz="14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GGC</a:t>
                      </a:r>
                    </a:p>
                  </a:txBody>
                  <a:tcPr marL="68580" marR="68580" marT="0" marB="0" anchor="ctr">
                    <a:solidFill>
                      <a:schemeClr val="accent2"/>
                    </a:solidFill>
                  </a:tcP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G</a:t>
                      </a:r>
                      <a:r>
                        <a:rPr lang="en-US" sz="1200" b="0" i="0" u="sng" dirty="0">
                          <a:effectLst/>
                          <a:latin typeface="Roboto" panose="02000000000000000000" pitchFamily="2" charset="0"/>
                          <a:ea typeface="Roboto" panose="02000000000000000000" pitchFamily="2" charset="0"/>
                          <a:cs typeface="Roboto Light" panose="02000000000000000000" pitchFamily="2" charset="0"/>
                        </a:rPr>
                        <a:t>C</a:t>
                      </a:r>
                      <a:r>
                        <a:rPr lang="en-US" sz="1200" b="0" i="0" dirty="0">
                          <a:effectLst/>
                          <a:latin typeface="Roboto" panose="02000000000000000000" pitchFamily="2" charset="0"/>
                          <a:ea typeface="Roboto" panose="02000000000000000000" pitchFamily="2" charset="0"/>
                          <a:cs typeface="Roboto Light" panose="02000000000000000000" pitchFamily="2" charset="0"/>
                        </a:rPr>
                        <a:t>C</a:t>
                      </a:r>
                    </a:p>
                  </a:txBody>
                  <a:tcPr marL="68580" marR="68580" marT="0" marB="0" anchor="ct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Alanine (GCC) incorporated into protein instead of glycine (GGC)</a:t>
                      </a:r>
                    </a:p>
                  </a:txBody>
                  <a:tcPr marL="68580" marR="68580" marT="0" marB="0" anchor="ctr"/>
                </a:tc>
                <a:extLst>
                  <a:ext uri="{0D108BD9-81ED-4DB2-BD59-A6C34878D82A}">
                    <a16:rowId xmlns:a16="http://schemas.microsoft.com/office/drawing/2014/main" val="2790610897"/>
                  </a:ext>
                </a:extLst>
              </a:tr>
              <a:tr h="721870">
                <a:tc>
                  <a:txBody>
                    <a:bodyPr/>
                    <a:lstStyle/>
                    <a:p>
                      <a:pPr marL="0" marR="0">
                        <a:lnSpc>
                          <a:spcPct val="100000"/>
                        </a:lnSpc>
                        <a:spcBef>
                          <a:spcPts val="600"/>
                        </a:spcBef>
                        <a:spcAft>
                          <a:spcPts val="600"/>
                        </a:spcAft>
                      </a:pPr>
                      <a:r>
                        <a:rPr lang="en-US" sz="14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UGC</a:t>
                      </a:r>
                    </a:p>
                  </a:txBody>
                  <a:tcPr marL="68580" marR="68580" marT="0" marB="0" anchor="ctr">
                    <a:solidFill>
                      <a:schemeClr val="accent2"/>
                    </a:solidFill>
                  </a:tcP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UG</a:t>
                      </a:r>
                      <a:r>
                        <a:rPr lang="en-US" sz="1200" b="0" i="0" u="sng" dirty="0">
                          <a:effectLst/>
                          <a:latin typeface="Roboto" panose="02000000000000000000" pitchFamily="2" charset="0"/>
                          <a:ea typeface="Roboto" panose="02000000000000000000" pitchFamily="2" charset="0"/>
                          <a:cs typeface="Roboto Light" panose="02000000000000000000" pitchFamily="2" charset="0"/>
                        </a:rPr>
                        <a:t>A</a:t>
                      </a:r>
                      <a:endParaRPr lang="en-US" sz="1200" b="0" i="0" dirty="0">
                        <a:effectLst/>
                        <a:latin typeface="Roboto" panose="02000000000000000000" pitchFamily="2" charset="0"/>
                        <a:ea typeface="Roboto" panose="02000000000000000000" pitchFamily="2" charset="0"/>
                        <a:cs typeface="Roboto Light" panose="02000000000000000000" pitchFamily="2" charset="0"/>
                      </a:endParaRPr>
                    </a:p>
                  </a:txBody>
                  <a:tcPr marL="68580" marR="68580" marT="0" marB="0" anchor="ct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Synthesis prematurely stops at this codon, rather than incorporating a cytosine (UGC) into the protein</a:t>
                      </a:r>
                    </a:p>
                  </a:txBody>
                  <a:tcPr marL="68580" marR="68580" marT="0" marB="0" anchor="ctr"/>
                </a:tc>
                <a:extLst>
                  <a:ext uri="{0D108BD9-81ED-4DB2-BD59-A6C34878D82A}">
                    <a16:rowId xmlns:a16="http://schemas.microsoft.com/office/drawing/2014/main" val="383607058"/>
                  </a:ext>
                </a:extLst>
              </a:tr>
              <a:tr h="487931">
                <a:tc>
                  <a:txBody>
                    <a:bodyPr/>
                    <a:lstStyle/>
                    <a:p>
                      <a:pPr marL="0" marR="0">
                        <a:lnSpc>
                          <a:spcPct val="100000"/>
                        </a:lnSpc>
                        <a:spcBef>
                          <a:spcPts val="600"/>
                        </a:spcBef>
                        <a:spcAft>
                          <a:spcPts val="600"/>
                        </a:spcAft>
                      </a:pPr>
                      <a:r>
                        <a:rPr lang="en-US" sz="1400" dirty="0">
                          <a:solidFill>
                            <a:schemeClr val="bg1"/>
                          </a:solidFill>
                          <a:effectLst/>
                          <a:latin typeface="Roboto Light" panose="02000000000000000000" pitchFamily="2" charset="0"/>
                          <a:ea typeface="Roboto Light" panose="02000000000000000000" pitchFamily="2" charset="0"/>
                          <a:cs typeface="Roboto Light" panose="02000000000000000000" pitchFamily="2" charset="0"/>
                        </a:rPr>
                        <a:t>UUU</a:t>
                      </a:r>
                    </a:p>
                  </a:txBody>
                  <a:tcPr marL="68580" marR="68580" marT="0" marB="0" anchor="ctr">
                    <a:solidFill>
                      <a:schemeClr val="accent2"/>
                    </a:solidFill>
                  </a:tcP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UU</a:t>
                      </a:r>
                      <a:r>
                        <a:rPr lang="en-US" sz="1200" b="0" i="0" u="sng" dirty="0">
                          <a:effectLst/>
                          <a:latin typeface="Roboto" panose="02000000000000000000" pitchFamily="2" charset="0"/>
                          <a:ea typeface="Roboto" panose="02000000000000000000" pitchFamily="2" charset="0"/>
                          <a:cs typeface="Roboto Light" panose="02000000000000000000" pitchFamily="2" charset="0"/>
                        </a:rPr>
                        <a:t>C</a:t>
                      </a:r>
                      <a:endParaRPr lang="en-US" sz="1200" b="0" i="0" dirty="0">
                        <a:effectLst/>
                        <a:latin typeface="Roboto" panose="02000000000000000000" pitchFamily="2" charset="0"/>
                        <a:ea typeface="Roboto" panose="02000000000000000000" pitchFamily="2" charset="0"/>
                        <a:cs typeface="Roboto Light" panose="02000000000000000000" pitchFamily="2" charset="0"/>
                      </a:endParaRPr>
                    </a:p>
                  </a:txBody>
                  <a:tcPr marL="68580" marR="68580" marT="0" marB="0" anchor="ctr"/>
                </a:tc>
                <a:tc>
                  <a:txBody>
                    <a:bodyPr/>
                    <a:lstStyle/>
                    <a:p>
                      <a:pPr marL="0" marR="0">
                        <a:lnSpc>
                          <a:spcPct val="100000"/>
                        </a:lnSpc>
                        <a:spcBef>
                          <a:spcPts val="600"/>
                        </a:spcBef>
                        <a:spcAft>
                          <a:spcPts val="600"/>
                        </a:spcAft>
                      </a:pPr>
                      <a:r>
                        <a:rPr lang="en-US" sz="1200" b="0" i="0" dirty="0">
                          <a:effectLst/>
                          <a:latin typeface="Roboto" panose="02000000000000000000" pitchFamily="2" charset="0"/>
                          <a:ea typeface="Roboto" panose="02000000000000000000" pitchFamily="2" charset="0"/>
                          <a:cs typeface="Roboto Light" panose="02000000000000000000" pitchFamily="2" charset="0"/>
                        </a:rPr>
                        <a:t>Phenylalanine is incorporated into the protein in both cases</a:t>
                      </a:r>
                    </a:p>
                  </a:txBody>
                  <a:tcPr marL="68580" marR="68580" marT="0" marB="0" anchor="ctr"/>
                </a:tc>
                <a:extLst>
                  <a:ext uri="{0D108BD9-81ED-4DB2-BD59-A6C34878D82A}">
                    <a16:rowId xmlns:a16="http://schemas.microsoft.com/office/drawing/2014/main" val="34664002"/>
                  </a:ext>
                </a:extLst>
              </a:tr>
            </a:tbl>
          </a:graphicData>
        </a:graphic>
      </p:graphicFrame>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4: THE LANGUAGE OF DNA ALTERATIONS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0" y="596136"/>
            <a:ext cx="6508219" cy="3197897"/>
          </a:xfrm>
        </p:spPr>
        <p:txBody>
          <a:bodyPr rIns="0"/>
          <a:lstStyle/>
          <a:p>
            <a:pPr>
              <a:spcBef>
                <a:spcPts val="0"/>
              </a:spcBef>
              <a:spcAft>
                <a:spcPts val="600"/>
              </a:spcAft>
            </a:pPr>
            <a:r>
              <a:rPr lang="en-US" b="1" dirty="0">
                <a:solidFill>
                  <a:schemeClr val="accent1"/>
                </a:solidFill>
              </a:rPr>
              <a:t>Point Mutations: Missense, Nonsense, and Silent</a:t>
            </a:r>
          </a:p>
          <a:p>
            <a:pPr>
              <a:spcBef>
                <a:spcPts val="0"/>
              </a:spcBef>
              <a:spcAft>
                <a:spcPts val="600"/>
              </a:spcAft>
            </a:pPr>
            <a:r>
              <a:rPr lang="en-US" dirty="0"/>
              <a:t>These mutations involve changes in a single DNA base pair (Table 4.1). </a:t>
            </a:r>
          </a:p>
          <a:p>
            <a:pPr marL="171450" indent="-171450">
              <a:spcBef>
                <a:spcPts val="0"/>
              </a:spcBef>
              <a:spcAft>
                <a:spcPts val="600"/>
              </a:spcAft>
              <a:buFont typeface="Arial" panose="020B0604020202020204" pitchFamily="34" charset="0"/>
              <a:buChar char="•"/>
            </a:pPr>
            <a:r>
              <a:rPr lang="en-US" dirty="0"/>
              <a:t>Missense mutations result from a change in 1 DNA base pair that results in the substitution of 1 amino acid for another in the protein made by a gene. Nonsense mutations are also a change in 1 DNA base pair. Instead of substituting 1 amino acid for another, however, the altered DNA sequence introduces a stop codon, resulting in premature termination of the resulting protein.</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Silent mutations occur when a substitution does not result in a change in the amino acid at that position, and thus do not change the function of the protein.</a:t>
            </a:r>
          </a:p>
          <a:p>
            <a:pPr>
              <a:spcBef>
                <a:spcPts val="0"/>
              </a:spcBef>
              <a:spcAft>
                <a:spcPts val="600"/>
              </a:spcAft>
            </a:pPr>
            <a:r>
              <a:rPr lang="en-US" dirty="0"/>
              <a:t>Remember that, because of the degeneracy of the genetic code, point mutations that occur in the first 2 base pairs of a given codon are more likely to result in a change in the amino acid inserted into the growing amino acid chain during translation. </a:t>
            </a:r>
          </a:p>
          <a:p>
            <a:pPr>
              <a:spcBef>
                <a:spcPts val="0"/>
              </a:spcBef>
              <a:spcAft>
                <a:spcPts val="600"/>
              </a:spcAft>
            </a:pPr>
            <a:br>
              <a:rPr lang="en-US" altLang="en-US" sz="1200" b="1" dirty="0">
                <a:latin typeface="Roboto Light" panose="02000000000000000000" pitchFamily="2" charset="0"/>
                <a:ea typeface="Roboto Light" panose="02000000000000000000" pitchFamily="2" charset="0"/>
                <a:cs typeface="Roboto Light" panose="02000000000000000000" pitchFamily="2" charset="0"/>
              </a:rPr>
            </a:br>
            <a:r>
              <a:rPr lang="en-US" altLang="en-US" sz="1200" b="1" dirty="0">
                <a:latin typeface="Roboto Light" panose="02000000000000000000" pitchFamily="2" charset="0"/>
                <a:ea typeface="Roboto Light" panose="02000000000000000000" pitchFamily="2" charset="0"/>
                <a:cs typeface="Roboto Light" panose="02000000000000000000" pitchFamily="2" charset="0"/>
              </a:rPr>
              <a:t>T</a:t>
            </a:r>
            <a:r>
              <a:rPr kumimoji="0" lang="en-US" altLang="en-US" sz="1200" b="1" i="0" u="none" strike="noStrike" cap="none" normalizeH="0" baseline="0" dirty="0">
                <a:ln>
                  <a:noFill/>
                </a:ln>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able 4.1 </a:t>
            </a:r>
            <a:r>
              <a:rPr kumimoji="0" lang="en-US" altLang="en-US" sz="1200" b="0" i="0" u="none" strike="noStrike" cap="none" normalizeH="0" baseline="0" dirty="0">
                <a:ln>
                  <a:noFill/>
                </a:ln>
                <a:solidFill>
                  <a:schemeClr val="tx1"/>
                </a:solidFill>
                <a:effectLst/>
                <a:latin typeface="Roboto Light" panose="02000000000000000000" pitchFamily="2" charset="0"/>
                <a:ea typeface="Roboto Light" panose="02000000000000000000" pitchFamily="2" charset="0"/>
                <a:cs typeface="Roboto Light" panose="02000000000000000000" pitchFamily="2" charset="0"/>
              </a:rPr>
              <a:t>Consequences of a Point Mutation</a:t>
            </a:r>
            <a:endParaRPr lang="en-US" dirty="0">
              <a:solidFill>
                <a:srgbClr val="FF0000"/>
              </a:solidFill>
            </a:endParaRP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35</a:t>
            </a:fld>
            <a:endParaRPr lang="en-US" dirty="0"/>
          </a:p>
        </p:txBody>
      </p:sp>
      <p:sp>
        <p:nvSpPr>
          <p:cNvPr id="7" name="Footer Placeholder 6">
            <a:extLst>
              <a:ext uri="{FF2B5EF4-FFF2-40B4-BE49-F238E27FC236}">
                <a16:creationId xmlns:a16="http://schemas.microsoft.com/office/drawing/2014/main" id="{2E39BD7E-3FBA-41BD-ACD0-4CDDD88D9FB5}"/>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933010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4: THE LANGUAGE OF DNA ALTERATIONS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0" y="596136"/>
            <a:ext cx="3214990" cy="7808032"/>
          </a:xfrm>
        </p:spPr>
        <p:txBody>
          <a:bodyPr rIns="0"/>
          <a:lstStyle/>
          <a:p>
            <a:pPr>
              <a:spcBef>
                <a:spcPts val="0"/>
              </a:spcBef>
              <a:spcAft>
                <a:spcPts val="600"/>
              </a:spcAft>
            </a:pPr>
            <a:r>
              <a:rPr lang="en-US" b="1" dirty="0">
                <a:solidFill>
                  <a:schemeClr val="accent1"/>
                </a:solidFill>
              </a:rPr>
              <a:t>Insertions, Deletions, and Duplications</a:t>
            </a:r>
          </a:p>
          <a:p>
            <a:pPr>
              <a:spcBef>
                <a:spcPts val="0"/>
              </a:spcBef>
              <a:spcAft>
                <a:spcPts val="600"/>
              </a:spcAft>
            </a:pPr>
            <a:r>
              <a:rPr lang="en-US" dirty="0"/>
              <a:t>These mutations have the potential to alter the function of the resulting protein.</a:t>
            </a:r>
          </a:p>
          <a:p>
            <a:pPr marL="171450" indent="-171450">
              <a:spcBef>
                <a:spcPts val="0"/>
              </a:spcBef>
              <a:spcAft>
                <a:spcPts val="600"/>
              </a:spcAft>
              <a:buFont typeface="Arial" panose="020B0604020202020204" pitchFamily="34" charset="0"/>
              <a:buChar char="•"/>
            </a:pPr>
            <a:r>
              <a:rPr lang="en-US" dirty="0"/>
              <a:t>An insertion changes the number of DNA bases in a gene by adding a segment of DNA ranging from 1 to many hundreds or thousands of base pairs.</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A deletion changes the number of DNA bases by removing a piece of DNA. Small deletions may remove 1 or a few base pairs within a gene, while larger deletions can remove an entire gene or several neighboring genes. </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A duplication consists of a piece of DNA that is abnormally copied 1 or more times. </a:t>
            </a:r>
            <a:endParaRPr lang="en-US" dirty="0">
              <a:solidFill>
                <a:srgbClr val="FF0000"/>
              </a:solidFill>
            </a:endParaRPr>
          </a:p>
          <a:p>
            <a:pPr>
              <a:spcBef>
                <a:spcPts val="0"/>
              </a:spcBef>
              <a:spcAft>
                <a:spcPts val="600"/>
              </a:spcAft>
            </a:pPr>
            <a:r>
              <a:rPr lang="en-US" dirty="0"/>
              <a:t>Insertions or deletions may result in frameshift mutations. This type of mutation occurs when the insertions or deletions of DNA bases change a gene's reading frame. Recall that a</a:t>
            </a:r>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36</a:t>
            </a:fld>
            <a:endParaRPr lang="en-US" dirty="0"/>
          </a:p>
        </p:txBody>
      </p:sp>
      <p:pic>
        <p:nvPicPr>
          <p:cNvPr id="11" name="Picture 10">
            <a:extLst>
              <a:ext uri="{FF2B5EF4-FFF2-40B4-BE49-F238E27FC236}">
                <a16:creationId xmlns:a16="http://schemas.microsoft.com/office/drawing/2014/main" id="{42CA5026-DF38-4437-9793-CC1BD10D90CB}"/>
              </a:ext>
            </a:extLst>
          </p:cNvPr>
          <p:cNvPicPr>
            <a:picLocks noChangeAspect="1"/>
          </p:cNvPicPr>
          <p:nvPr/>
        </p:nvPicPr>
        <p:blipFill>
          <a:blip r:embed="rId3"/>
          <a:stretch>
            <a:fillRect/>
          </a:stretch>
        </p:blipFill>
        <p:spPr>
          <a:xfrm>
            <a:off x="509132" y="5604370"/>
            <a:ext cx="5934198" cy="2635334"/>
          </a:xfrm>
          <a:prstGeom prst="rect">
            <a:avLst/>
          </a:prstGeom>
        </p:spPr>
      </p:pic>
      <p:sp>
        <p:nvSpPr>
          <p:cNvPr id="7" name="Footer Placeholder 6">
            <a:extLst>
              <a:ext uri="{FF2B5EF4-FFF2-40B4-BE49-F238E27FC236}">
                <a16:creationId xmlns:a16="http://schemas.microsoft.com/office/drawing/2014/main" id="{DFE492A7-4DCC-4EC8-8CAB-796208291D4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
        <p:nvSpPr>
          <p:cNvPr id="9" name="Content Placeholder 4">
            <a:extLst>
              <a:ext uri="{FF2B5EF4-FFF2-40B4-BE49-F238E27FC236}">
                <a16:creationId xmlns:a16="http://schemas.microsoft.com/office/drawing/2014/main" id="{3D675F94-BD1A-46C5-A572-2E893F9CAA25}"/>
              </a:ext>
            </a:extLst>
          </p:cNvPr>
          <p:cNvSpPr txBox="1">
            <a:spLocks/>
          </p:cNvSpPr>
          <p:nvPr/>
        </p:nvSpPr>
        <p:spPr>
          <a:xfrm>
            <a:off x="3453063" y="805196"/>
            <a:ext cx="3214990" cy="8063160"/>
          </a:xfrm>
          <a:prstGeom prst="rect">
            <a:avLst/>
          </a:prstGeom>
        </p:spPr>
        <p:txBody>
          <a:bodyPr vert="horz" wrap="square" lIns="91440" tIns="45720" rIns="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dirty="0"/>
              <a:t>reading frame consists of groups of 3 bases that each code for 1 amino acid. A frameshift mutation shifts the grouping of these bases and thus changes the code for amino acids. The resulting protein is garbled downstream of the frameshift. Furthermore, frameshift mutations can also result in the appearance of a stop codon, resulting in a polypeptide that is both garbled downstream of the mutation and prematurely terminated.</a:t>
            </a:r>
            <a:endParaRPr lang="en-US" dirty="0">
              <a:solidFill>
                <a:srgbClr val="FF0000"/>
              </a:solidFill>
            </a:endParaRPr>
          </a:p>
          <a:p>
            <a:pPr>
              <a:spcBef>
                <a:spcPts val="0"/>
              </a:spcBef>
              <a:spcAft>
                <a:spcPts val="600"/>
              </a:spcAft>
            </a:pPr>
            <a:r>
              <a:rPr lang="en-US" dirty="0"/>
              <a:t>Insertions, deletions, and duplications can all be frameshift mutations.  </a:t>
            </a:r>
            <a:br>
              <a:rPr lang="en-US" dirty="0"/>
            </a:br>
            <a:r>
              <a:rPr lang="en-US" dirty="0"/>
              <a:t>In Figure 4.1, a single nucleotide deletion (A) in the DNA sequence coding for a hypothetical protein has occurred, altering the reading frame in the resulting mRNA. Upon translation into protein, this deletion of a single nucleotide results in 2 abnormal amino acids (glycine [</a:t>
            </a:r>
            <a:r>
              <a:rPr lang="en-US" dirty="0" err="1"/>
              <a:t>gly</a:t>
            </a:r>
            <a:r>
              <a:rPr lang="en-US" dirty="0"/>
              <a:t>] and proline [pro]), followed by premature termination as the result of a stop codon (</a:t>
            </a:r>
            <a:r>
              <a:rPr lang="en-US" dirty="0" err="1"/>
              <a:t>UAA</a:t>
            </a:r>
            <a:r>
              <a:rPr lang="en-US" dirty="0"/>
              <a:t>).</a:t>
            </a:r>
            <a:endParaRPr lang="en-US" b="1" dirty="0"/>
          </a:p>
          <a:p>
            <a:pPr>
              <a:spcBef>
                <a:spcPts val="0"/>
              </a:spcBef>
              <a:spcAft>
                <a:spcPts val="600"/>
              </a:spcAft>
            </a:pPr>
            <a:endParaRPr lang="en-US" b="1" dirty="0"/>
          </a:p>
          <a:p>
            <a:pPr>
              <a:spcBef>
                <a:spcPts val="0"/>
              </a:spcBef>
              <a:spcAft>
                <a:spcPts val="600"/>
              </a:spcAft>
            </a:pPr>
            <a:r>
              <a:rPr lang="en-US" dirty="0"/>
              <a:t>.</a:t>
            </a:r>
          </a:p>
        </p:txBody>
      </p:sp>
      <p:sp>
        <p:nvSpPr>
          <p:cNvPr id="10" name="Content Placeholder 4">
            <a:extLst>
              <a:ext uri="{FF2B5EF4-FFF2-40B4-BE49-F238E27FC236}">
                <a16:creationId xmlns:a16="http://schemas.microsoft.com/office/drawing/2014/main" id="{AE7B99FC-6E70-48F4-811E-B7B602AE6D18}"/>
              </a:ext>
            </a:extLst>
          </p:cNvPr>
          <p:cNvSpPr txBox="1">
            <a:spLocks/>
          </p:cNvSpPr>
          <p:nvPr/>
        </p:nvSpPr>
        <p:spPr>
          <a:xfrm>
            <a:off x="221585" y="5282956"/>
            <a:ext cx="6354604" cy="457200"/>
          </a:xfrm>
          <a:prstGeom prst="rect">
            <a:avLst/>
          </a:prstGeom>
        </p:spPr>
        <p:txBody>
          <a:bodyPr vert="horz" wrap="square" lIns="91440" tIns="45720" rIns="0" bIns="45720" rtlCol="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3429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287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371600" indent="0" algn="l"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n-US" b="1" dirty="0"/>
              <a:t>Figure 4.1</a:t>
            </a:r>
            <a:r>
              <a:rPr lang="en-US" b="1" dirty="0">
                <a:solidFill>
                  <a:srgbClr val="FF0000"/>
                </a:solidFill>
              </a:rPr>
              <a:t> </a:t>
            </a:r>
            <a:r>
              <a:rPr lang="en-US" dirty="0"/>
              <a:t>Example of the consequences of a frameshift as a result of a single-base deletion.</a:t>
            </a:r>
          </a:p>
        </p:txBody>
      </p:sp>
    </p:spTree>
    <p:extLst>
      <p:ext uri="{BB962C8B-B14F-4D97-AF65-F5344CB8AC3E}">
        <p14:creationId xmlns:p14="http://schemas.microsoft.com/office/powerpoint/2010/main" val="368813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37</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4: THE LANGUAGE OF DNA ALTERATIONS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dirty="0">
                <a:solidFill>
                  <a:schemeClr val="accent1"/>
                </a:solidFill>
              </a:rPr>
              <a:t>Repeat Expansion</a:t>
            </a:r>
          </a:p>
          <a:p>
            <a:pPr>
              <a:spcBef>
                <a:spcPts val="0"/>
              </a:spcBef>
              <a:spcAft>
                <a:spcPts val="600"/>
              </a:spcAft>
            </a:pPr>
            <a:r>
              <a:rPr lang="en-US" dirty="0"/>
              <a:t>Nucleotide repeats are short DNA sequences that are repeated in a row. A trinucleotide repeat is made up of 3-base-pair sequences, and a tetranucleotide repeat is made up of </a:t>
            </a:r>
            <a:br>
              <a:rPr lang="en-US" dirty="0"/>
            </a:br>
            <a:r>
              <a:rPr lang="en-US" dirty="0"/>
              <a:t>4-base-pair sequences. Repeat expansions are mutations that increase the number of times that the short DNA sequence </a:t>
            </a:r>
            <a:br>
              <a:rPr lang="en-US" dirty="0"/>
            </a:br>
            <a:r>
              <a:rPr lang="en-US" dirty="0"/>
              <a:t>is repeated.</a:t>
            </a:r>
            <a:r>
              <a:rPr lang="en-US" dirty="0">
                <a:solidFill>
                  <a:srgbClr val="FF0000"/>
                </a:solidFill>
              </a:rPr>
              <a:t> </a:t>
            </a:r>
          </a:p>
          <a:p>
            <a:pPr>
              <a:spcBef>
                <a:spcPts val="0"/>
              </a:spcBef>
              <a:spcAft>
                <a:spcPts val="600"/>
              </a:spcAft>
            </a:pPr>
            <a:r>
              <a:rPr lang="en-US" b="1" dirty="0">
                <a:solidFill>
                  <a:schemeClr val="accent1"/>
                </a:solidFill>
              </a:rPr>
              <a:t>Chromosomal Translocations</a:t>
            </a:r>
          </a:p>
          <a:p>
            <a:pPr>
              <a:spcBef>
                <a:spcPts val="0"/>
              </a:spcBef>
              <a:spcAft>
                <a:spcPts val="600"/>
              </a:spcAft>
            </a:pPr>
            <a:r>
              <a:rPr lang="en-US" dirty="0"/>
              <a:t>Chromosomal translocations are a genetic change in which a piece of 1 chromosome breaks off and attaches to another chromosome or inverts on the same chromosome. Sometimes pieces from 2 different chromosomes will trade places with each other. This may result in a fusion protein with abnormal function. </a:t>
            </a:r>
          </a:p>
        </p:txBody>
      </p:sp>
      <p:sp>
        <p:nvSpPr>
          <p:cNvPr id="6" name="Content Placeholder 5">
            <a:extLst>
              <a:ext uri="{FF2B5EF4-FFF2-40B4-BE49-F238E27FC236}">
                <a16:creationId xmlns:a16="http://schemas.microsoft.com/office/drawing/2014/main" id="{93C24C32-75CF-4C3A-97D8-111A3BE1FB40}"/>
              </a:ext>
            </a:extLst>
          </p:cNvPr>
          <p:cNvSpPr>
            <a:spLocks noGrp="1"/>
          </p:cNvSpPr>
          <p:nvPr>
            <p:ph idx="19"/>
          </p:nvPr>
        </p:nvSpPr>
        <p:spPr/>
        <p:txBody>
          <a:bodyPr/>
          <a:lstStyle/>
          <a:p>
            <a:pPr>
              <a:spcBef>
                <a:spcPts val="0"/>
              </a:spcBef>
              <a:spcAft>
                <a:spcPts val="600"/>
              </a:spcAft>
            </a:pPr>
            <a:r>
              <a:rPr lang="en-US" dirty="0"/>
              <a:t>The Philadelphia chromosome is the classic example of a chromosomal translocation that results in cancer, although many more have since been identified (Figure 4.2). A piece of chromosome 9 and a piece of chromosome 22 break off and trade places. This results in an abnormal fusion gene consisting of part of the BCR gene and part of the ABL gene. </a:t>
            </a:r>
          </a:p>
          <a:p>
            <a:pPr>
              <a:spcBef>
                <a:spcPts val="0"/>
              </a:spcBef>
              <a:spcAft>
                <a:spcPts val="600"/>
              </a:spcAft>
            </a:pPr>
            <a:r>
              <a:rPr lang="en-US" dirty="0"/>
              <a:t>The Philadelphia chromosome is frequently seen in patients with chronic myeloid leukemia (CML) and in some cases of acute lymphocytic leukemia (ALL).</a:t>
            </a:r>
            <a:endParaRPr lang="en-US" dirty="0">
              <a:solidFill>
                <a:srgbClr val="FF0000"/>
              </a:solidFill>
            </a:endParaRPr>
          </a:p>
          <a:p>
            <a:pPr>
              <a:spcBef>
                <a:spcPts val="0"/>
              </a:spcBef>
              <a:spcAft>
                <a:spcPts val="600"/>
              </a:spcAft>
            </a:pPr>
            <a:endParaRPr lang="en-US" dirty="0"/>
          </a:p>
        </p:txBody>
      </p:sp>
      <p:sp>
        <p:nvSpPr>
          <p:cNvPr id="11" name="Content Placeholder 4">
            <a:extLst>
              <a:ext uri="{FF2B5EF4-FFF2-40B4-BE49-F238E27FC236}">
                <a16:creationId xmlns:a16="http://schemas.microsoft.com/office/drawing/2014/main" id="{6FFF3779-1880-4FE4-BCCF-610E63411115}"/>
              </a:ext>
            </a:extLst>
          </p:cNvPr>
          <p:cNvSpPr txBox="1">
            <a:spLocks/>
          </p:cNvSpPr>
          <p:nvPr/>
        </p:nvSpPr>
        <p:spPr>
          <a:xfrm>
            <a:off x="292250" y="4658291"/>
            <a:ext cx="6429979"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r>
              <a:rPr lang="en-US" b="1" dirty="0">
                <a:latin typeface="Roboto Light" panose="02000000000000000000" pitchFamily="2" charset="0"/>
                <a:ea typeface="Roboto Light" panose="02000000000000000000" pitchFamily="2" charset="0"/>
                <a:cs typeface="Roboto Light" panose="02000000000000000000" pitchFamily="2" charset="0"/>
              </a:rPr>
              <a:t>Figure 4.2 </a:t>
            </a:r>
            <a:r>
              <a:rPr lang="en-US" dirty="0">
                <a:latin typeface="Roboto Light" panose="02000000000000000000" pitchFamily="2" charset="0"/>
                <a:ea typeface="Roboto Light" panose="02000000000000000000" pitchFamily="2" charset="0"/>
                <a:cs typeface="Roboto Light" panose="02000000000000000000" pitchFamily="2" charset="0"/>
              </a:rPr>
              <a:t>The Philadelphia Chromosome is the Result of Swapping Between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2 Chromosomes. </a:t>
            </a:r>
            <a:r>
              <a:rPr lang="en-US" i="1" dirty="0">
                <a:latin typeface="Roboto Light" panose="02000000000000000000" pitchFamily="2" charset="0"/>
                <a:ea typeface="Roboto Light" panose="02000000000000000000" pitchFamily="2" charset="0"/>
                <a:cs typeface="Roboto Light" panose="02000000000000000000" pitchFamily="2" charset="0"/>
              </a:rPr>
              <a:t>Adapted from the National Cancer Institute 2018.</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9" name="Picture 8">
            <a:extLst>
              <a:ext uri="{FF2B5EF4-FFF2-40B4-BE49-F238E27FC236}">
                <a16:creationId xmlns:a16="http://schemas.microsoft.com/office/drawing/2014/main" id="{506035AE-06EB-4074-A7A8-C937646D45CE}"/>
              </a:ext>
            </a:extLst>
          </p:cNvPr>
          <p:cNvPicPr>
            <a:picLocks noChangeAspect="1"/>
          </p:cNvPicPr>
          <p:nvPr/>
        </p:nvPicPr>
        <p:blipFill>
          <a:blip r:embed="rId3"/>
          <a:stretch>
            <a:fillRect/>
          </a:stretch>
        </p:blipFill>
        <p:spPr>
          <a:xfrm>
            <a:off x="429509" y="5115402"/>
            <a:ext cx="5998984" cy="3200677"/>
          </a:xfrm>
          <a:prstGeom prst="rect">
            <a:avLst/>
          </a:prstGeom>
        </p:spPr>
      </p:pic>
      <p:sp>
        <p:nvSpPr>
          <p:cNvPr id="8" name="Footer Placeholder 7">
            <a:extLst>
              <a:ext uri="{FF2B5EF4-FFF2-40B4-BE49-F238E27FC236}">
                <a16:creationId xmlns:a16="http://schemas.microsoft.com/office/drawing/2014/main" id="{D79C7EED-6D40-4A8C-B55B-3E57FF5AC080}"/>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918213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38</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4: THE LANGUAGE OF DNA ALTERATIONS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dirty="0">
                <a:solidFill>
                  <a:schemeClr val="accent1"/>
                </a:solidFill>
              </a:rPr>
              <a:t>Amplifications</a:t>
            </a:r>
          </a:p>
          <a:p>
            <a:pPr>
              <a:spcBef>
                <a:spcPts val="0"/>
              </a:spcBef>
              <a:spcAft>
                <a:spcPts val="600"/>
              </a:spcAft>
            </a:pPr>
            <a:r>
              <a:rPr lang="en-US" dirty="0"/>
              <a:t>Amplifications are an increase in the number of copies of a gene. There may also be an increase in the RNA and protein made from that gene (Figure 4.3). Gene amplification is common in cancer cells, and some amplified genes may cause </a:t>
            </a:r>
            <a:r>
              <a:rPr lang="en-US" dirty="0">
                <a:latin typeface="Roboto Light" panose="02000000000000000000" pitchFamily="2" charset="0"/>
                <a:ea typeface="Roboto Light" panose="02000000000000000000" pitchFamily="2" charset="0"/>
                <a:cs typeface="Roboto Light" panose="02000000000000000000" pitchFamily="2" charset="0"/>
              </a:rPr>
              <a:t>cancer cells to grow or become resistant to anticancer drugs. EGFR amplification, which is frequently observed in NSCLC, is a common example. </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spcBef>
                <a:spcPts val="0"/>
              </a:spcBef>
              <a:spcAft>
                <a:spcPts val="600"/>
              </a:spcAft>
            </a:pPr>
            <a:r>
              <a:rPr lang="en-US" b="1" dirty="0">
                <a:latin typeface="Roboto Light" panose="02000000000000000000" pitchFamily="2" charset="0"/>
                <a:ea typeface="Roboto Light" panose="02000000000000000000" pitchFamily="2" charset="0"/>
                <a:cs typeface="Roboto Light" panose="02000000000000000000" pitchFamily="2" charset="0"/>
              </a:rPr>
              <a:t>Figure 4.3 </a:t>
            </a:r>
            <a:r>
              <a:rPr lang="en-US" dirty="0">
                <a:latin typeface="Roboto Light" panose="02000000000000000000" pitchFamily="2" charset="0"/>
                <a:ea typeface="Roboto Light" panose="02000000000000000000" pitchFamily="2" charset="0"/>
                <a:cs typeface="Roboto Light" panose="02000000000000000000" pitchFamily="2" charset="0"/>
              </a:rPr>
              <a:t>Amplification of a Gene May Result in Elevated Production of </a:t>
            </a:r>
            <a:r>
              <a:rPr lang="en-US" dirty="0"/>
              <a:t>t</a:t>
            </a:r>
            <a:r>
              <a:rPr lang="en-US" dirty="0">
                <a:latin typeface="Roboto Light" panose="02000000000000000000" pitchFamily="2" charset="0"/>
                <a:ea typeface="Roboto Light" panose="02000000000000000000" pitchFamily="2" charset="0"/>
                <a:cs typeface="Roboto Light" panose="02000000000000000000" pitchFamily="2" charset="0"/>
              </a:rPr>
              <a:t>he Protein for Which </a:t>
            </a:r>
            <a:br>
              <a:rPr lang="en-US" dirty="0">
                <a:latin typeface="Roboto Light" panose="02000000000000000000" pitchFamily="2" charset="0"/>
                <a:ea typeface="Roboto Light" panose="02000000000000000000" pitchFamily="2" charset="0"/>
                <a:cs typeface="Roboto Light" panose="02000000000000000000" pitchFamily="2" charset="0"/>
              </a:rPr>
            </a:br>
            <a:r>
              <a:rPr lang="en-US" dirty="0">
                <a:latin typeface="Roboto Light" panose="02000000000000000000" pitchFamily="2" charset="0"/>
                <a:ea typeface="Roboto Light" panose="02000000000000000000" pitchFamily="2" charset="0"/>
                <a:cs typeface="Roboto Light" panose="02000000000000000000" pitchFamily="2" charset="0"/>
              </a:rPr>
              <a:t>it Codes.</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spcBef>
                <a:spcPts val="0"/>
              </a:spcBef>
              <a:spcAft>
                <a:spcPts val="600"/>
              </a:spcAft>
            </a:pPr>
            <a:endParaRPr lang="en-US" dirty="0"/>
          </a:p>
        </p:txBody>
      </p:sp>
      <p:sp>
        <p:nvSpPr>
          <p:cNvPr id="11" name="Content Placeholder 4">
            <a:extLst>
              <a:ext uri="{FF2B5EF4-FFF2-40B4-BE49-F238E27FC236}">
                <a16:creationId xmlns:a16="http://schemas.microsoft.com/office/drawing/2014/main" id="{6FFF3779-1880-4FE4-BCCF-610E63411115}"/>
              </a:ext>
            </a:extLst>
          </p:cNvPr>
          <p:cNvSpPr txBox="1">
            <a:spLocks/>
          </p:cNvSpPr>
          <p:nvPr/>
        </p:nvSpPr>
        <p:spPr>
          <a:xfrm>
            <a:off x="214010" y="2529657"/>
            <a:ext cx="5739329"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4">
            <a:extLst>
              <a:ext uri="{FF2B5EF4-FFF2-40B4-BE49-F238E27FC236}">
                <a16:creationId xmlns:a16="http://schemas.microsoft.com/office/drawing/2014/main" id="{A04208FF-0E8D-45E4-9C18-1AB07111BC5B}"/>
              </a:ext>
            </a:extLst>
          </p:cNvPr>
          <p:cNvSpPr txBox="1">
            <a:spLocks/>
          </p:cNvSpPr>
          <p:nvPr/>
        </p:nvSpPr>
        <p:spPr>
          <a:xfrm>
            <a:off x="7861102" y="1025524"/>
            <a:ext cx="3039894" cy="7696671"/>
          </a:xfrm>
          <a:prstGeom prst="rect">
            <a:avLst/>
          </a:prstGeom>
        </p:spPr>
        <p:txBody>
          <a:bodyPr vert="horz" wrap="square" lIns="91440" tIns="45720" rIns="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8" name="Picture 7">
            <a:extLst>
              <a:ext uri="{FF2B5EF4-FFF2-40B4-BE49-F238E27FC236}">
                <a16:creationId xmlns:a16="http://schemas.microsoft.com/office/drawing/2014/main" id="{93897C72-B873-4F91-8878-0CED38045D1B}"/>
              </a:ext>
            </a:extLst>
          </p:cNvPr>
          <p:cNvPicPr>
            <a:picLocks noChangeAspect="1"/>
          </p:cNvPicPr>
          <p:nvPr/>
        </p:nvPicPr>
        <p:blipFill>
          <a:blip r:embed="rId3"/>
          <a:stretch>
            <a:fillRect/>
          </a:stretch>
        </p:blipFill>
        <p:spPr>
          <a:xfrm>
            <a:off x="1420194" y="2569268"/>
            <a:ext cx="4017612" cy="4462659"/>
          </a:xfrm>
          <a:prstGeom prst="rect">
            <a:avLst/>
          </a:prstGeom>
        </p:spPr>
      </p:pic>
      <p:sp>
        <p:nvSpPr>
          <p:cNvPr id="7" name="Footer Placeholder 6">
            <a:extLst>
              <a:ext uri="{FF2B5EF4-FFF2-40B4-BE49-F238E27FC236}">
                <a16:creationId xmlns:a16="http://schemas.microsoft.com/office/drawing/2014/main" id="{92D46A6E-F991-48D9-948F-4888A21D709D}"/>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84145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56A9F-1290-4236-BCA2-BCD24E0EFBBD}"/>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a:t>
            </a:fld>
            <a:endParaRPr lang="en-US" dirty="0"/>
          </a:p>
        </p:txBody>
      </p:sp>
      <p:sp>
        <p:nvSpPr>
          <p:cNvPr id="7" name="Title 6">
            <a:extLst>
              <a:ext uri="{FF2B5EF4-FFF2-40B4-BE49-F238E27FC236}">
                <a16:creationId xmlns:a16="http://schemas.microsoft.com/office/drawing/2014/main" id="{C1217819-A7BC-44B4-A26C-B53DE8977677}"/>
              </a:ext>
            </a:extLst>
          </p:cNvPr>
          <p:cNvSpPr>
            <a:spLocks noGrp="1"/>
          </p:cNvSpPr>
          <p:nvPr>
            <p:ph type="title"/>
          </p:nvPr>
        </p:nvSpPr>
        <p:spPr>
          <a:xfrm>
            <a:off x="214010" y="66676"/>
            <a:ext cx="5159904" cy="457200"/>
          </a:xfrm>
        </p:spPr>
        <p:txBody>
          <a:bodyPr/>
          <a:lstStyle/>
          <a:p>
            <a:r>
              <a:rPr lang="en-US" dirty="0"/>
              <a:t>MOLECULAR AND CELLULAR BIOLOGY FUNDAMENTALS</a:t>
            </a:r>
          </a:p>
        </p:txBody>
      </p:sp>
      <p:sp>
        <p:nvSpPr>
          <p:cNvPr id="8" name="Content Placeholder 7">
            <a:extLst>
              <a:ext uri="{FF2B5EF4-FFF2-40B4-BE49-F238E27FC236}">
                <a16:creationId xmlns:a16="http://schemas.microsoft.com/office/drawing/2014/main" id="{632F1755-5313-4E34-8579-3B394D716E81}"/>
              </a:ext>
            </a:extLst>
          </p:cNvPr>
          <p:cNvSpPr>
            <a:spLocks noGrp="1"/>
          </p:cNvSpPr>
          <p:nvPr>
            <p:ph idx="17"/>
          </p:nvPr>
        </p:nvSpPr>
        <p:spPr>
          <a:xfrm>
            <a:off x="214011" y="928508"/>
            <a:ext cx="6257128" cy="7475659"/>
          </a:xfrm>
        </p:spPr>
        <p:txBody>
          <a:bodyPr/>
          <a:lstStyle/>
          <a:p>
            <a:r>
              <a:rPr lang="en-US" dirty="0"/>
              <a:t>Cancer is the second most common cause of death globally after cardiovascular disease. Approximately 9 million people around the world die from cancer each year, and this figure is expected to increase to more than 13 million in 2030.</a:t>
            </a:r>
            <a:endParaRPr lang="en-US" dirty="0">
              <a:solidFill>
                <a:srgbClr val="FF0000"/>
              </a:solidFill>
            </a:endParaRPr>
          </a:p>
          <a:p>
            <a:r>
              <a:rPr lang="en-US" dirty="0"/>
              <a:t>There is no agreement among the cancer research community regarding what actually causes cancer. Scientists are however certain that many factors can be linked to cancer. Cancer risk factors include eating habits, lifestyle, living or working environments, genetics, age, and many others. Knowledge of cancer genetics is rapidly improving our understanding of cancer biology, helping to identify at-risk individuals, furthering our ability to characterize malignancies and helping to establish treatment tailored to the molecular fingerprint of the disease. This expanding knowledge base has implications for all aspects of cancer management, including prevention, screening, and therapy.</a:t>
            </a:r>
          </a:p>
          <a:p>
            <a:r>
              <a:rPr lang="en-US" dirty="0"/>
              <a:t>Cancer is, fundamentally, a genetic disease that begins with small changes in a single cell’s DNA that alter the behavior of the cell. This process often starts with mutations that inactivate the cell’s normal mechanisms for monitoring the fidelity of DNA replication. Subsequently, additional changes accumulate in genes involved in controlling the growth and death of cells, a small subset of which allows these cells to outgrow, out-divide, and outlive their neighboring normal cells. This competitive advantage ultimately results in a tumor—a mass of genetically abnormal cells. </a:t>
            </a:r>
          </a:p>
          <a:p>
            <a:r>
              <a:rPr lang="en-US" dirty="0"/>
              <a:t>Importantly , it has become increasingly recognized that there is another set of alterations to the genome—known as epigenetic changes—that can alter the structure and function of the genome without affecting the underlying DNA sequence. Some of these changes can influence the structure and function of the genome in ways that may promote cancer; others may serve simply as markers of specific cancers without causing any known functional alteration.</a:t>
            </a:r>
          </a:p>
          <a:p>
            <a:endParaRPr lang="en-US" dirty="0"/>
          </a:p>
        </p:txBody>
      </p:sp>
      <p:sp>
        <p:nvSpPr>
          <p:cNvPr id="9" name="Content Placeholder 8">
            <a:extLst>
              <a:ext uri="{FF2B5EF4-FFF2-40B4-BE49-F238E27FC236}">
                <a16:creationId xmlns:a16="http://schemas.microsoft.com/office/drawing/2014/main" id="{63C822C4-B0D5-4A66-AEA8-77B08BE4302C}"/>
              </a:ext>
            </a:extLst>
          </p:cNvPr>
          <p:cNvSpPr>
            <a:spLocks noGrp="1"/>
          </p:cNvSpPr>
          <p:nvPr>
            <p:ph idx="18"/>
          </p:nvPr>
        </p:nvSpPr>
        <p:spPr>
          <a:xfrm>
            <a:off x="214010" y="596135"/>
            <a:ext cx="6508219" cy="272382"/>
          </a:xfrm>
        </p:spPr>
        <p:txBody>
          <a:bodyPr/>
          <a:lstStyle/>
          <a:p>
            <a:r>
              <a:rPr lang="en-US" dirty="0"/>
              <a:t>INTRODUCTION</a:t>
            </a:r>
          </a:p>
        </p:txBody>
      </p:sp>
      <p:sp>
        <p:nvSpPr>
          <p:cNvPr id="16" name="Rectangle 7">
            <a:extLst>
              <a:ext uri="{FF2B5EF4-FFF2-40B4-BE49-F238E27FC236}">
                <a16:creationId xmlns:a16="http://schemas.microsoft.com/office/drawing/2014/main" id="{BCD9E429-F73E-4F10-BBA8-FAC011D11CA2}"/>
              </a:ext>
            </a:extLst>
          </p:cNvPr>
          <p:cNvSpPr>
            <a:spLocks noChangeArrowheads="1"/>
          </p:cNvSpPr>
          <p:nvPr/>
        </p:nvSpPr>
        <p:spPr bwMode="auto">
          <a:xfrm>
            <a:off x="296211" y="69807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Footer Placeholder 4">
            <a:extLst>
              <a:ext uri="{FF2B5EF4-FFF2-40B4-BE49-F238E27FC236}">
                <a16:creationId xmlns:a16="http://schemas.microsoft.com/office/drawing/2014/main" id="{789A2B22-C6F2-4F9E-84DF-D93DA1F6E524}"/>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650388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1F0BB-E417-4A69-B5EC-56A55CABDA97}"/>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39</a:t>
            </a:fld>
            <a:endParaRPr lang="en-US" dirty="0"/>
          </a:p>
        </p:txBody>
      </p:sp>
      <p:sp>
        <p:nvSpPr>
          <p:cNvPr id="7" name="Title 6">
            <a:extLst>
              <a:ext uri="{FF2B5EF4-FFF2-40B4-BE49-F238E27FC236}">
                <a16:creationId xmlns:a16="http://schemas.microsoft.com/office/drawing/2014/main" id="{912675F2-D2D6-4616-ACC4-91152763436F}"/>
              </a:ext>
            </a:extLst>
          </p:cNvPr>
          <p:cNvSpPr>
            <a:spLocks noGrp="1"/>
          </p:cNvSpPr>
          <p:nvPr>
            <p:ph type="title"/>
          </p:nvPr>
        </p:nvSpPr>
        <p:spPr/>
        <p:txBody>
          <a:bodyPr/>
          <a:lstStyle/>
          <a:p>
            <a:r>
              <a:rPr lang="en-US"/>
              <a:t>CHAPTER 4: THE LANGUAGE OF DNA ALTERATIONS</a:t>
            </a:r>
            <a:endParaRPr lang="en-US" dirty="0"/>
          </a:p>
        </p:txBody>
      </p:sp>
      <p:sp>
        <p:nvSpPr>
          <p:cNvPr id="8" name="Content Placeholder 7">
            <a:extLst>
              <a:ext uri="{FF2B5EF4-FFF2-40B4-BE49-F238E27FC236}">
                <a16:creationId xmlns:a16="http://schemas.microsoft.com/office/drawing/2014/main" id="{95957071-94BE-4966-9A1F-014C555E56F1}"/>
              </a:ext>
            </a:extLst>
          </p:cNvPr>
          <p:cNvSpPr>
            <a:spLocks noGrp="1"/>
          </p:cNvSpPr>
          <p:nvPr>
            <p:ph idx="17"/>
          </p:nvPr>
        </p:nvSpPr>
        <p:spPr/>
        <p:txBody>
          <a:bodyPr/>
          <a:lstStyle/>
          <a:p>
            <a:pPr marL="171450" indent="-171450">
              <a:spcBef>
                <a:spcPts val="0"/>
              </a:spcBef>
              <a:spcAft>
                <a:spcPts val="600"/>
              </a:spcAft>
              <a:buFont typeface="Arial" panose="020B0604020202020204" pitchFamily="34" charset="0"/>
              <a:buChar char="•"/>
            </a:pPr>
            <a:r>
              <a:rPr lang="en-US" dirty="0"/>
              <a:t>Cancer is fundamentally a genetic disease that is caused by mutations in normal genes (often in concert with the epigenetic changes described in the previous chapter).</a:t>
            </a:r>
          </a:p>
          <a:p>
            <a:pPr marL="171450" indent="-171450">
              <a:spcBef>
                <a:spcPts val="0"/>
              </a:spcBef>
              <a:spcAft>
                <a:spcPts val="600"/>
              </a:spcAft>
              <a:buFont typeface="Arial" panose="020B0604020202020204" pitchFamily="34" charset="0"/>
              <a:buChar char="•"/>
            </a:pPr>
            <a:r>
              <a:rPr lang="en-US" dirty="0"/>
              <a:t>Mutation types:</a:t>
            </a:r>
          </a:p>
          <a:p>
            <a:pPr marL="514350" lvl="1" indent="-171450">
              <a:spcBef>
                <a:spcPts val="0"/>
              </a:spcBef>
              <a:spcAft>
                <a:spcPts val="600"/>
              </a:spcAft>
              <a:buFont typeface="Roboto" panose="02000000000000000000" pitchFamily="2" charset="0"/>
              <a:buChar char="–"/>
            </a:pPr>
            <a:r>
              <a:rPr lang="en-US" dirty="0"/>
              <a:t>Point mutations</a:t>
            </a:r>
          </a:p>
          <a:p>
            <a:pPr marL="857250" lvl="2" indent="-171450">
              <a:spcBef>
                <a:spcPts val="0"/>
              </a:spcBef>
              <a:spcAft>
                <a:spcPts val="600"/>
              </a:spcAft>
              <a:buFont typeface="Wingdings" panose="05000000000000000000" pitchFamily="2" charset="2"/>
              <a:buChar char="§"/>
            </a:pPr>
            <a:r>
              <a:rPr lang="en-US" dirty="0"/>
              <a:t>Missense mutations result from a change in 1 DNA base pair that results in the substitution of 1 amino acid for another in the protein.</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Nonsense mutations prematurely terminate translation by generating a stop codon.</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Silent mutations occur when a substitution does not result in a change in the amino acid at that position.</a:t>
            </a:r>
          </a:p>
          <a:p>
            <a:pPr marL="514350" lvl="1" indent="-171450">
              <a:spcBef>
                <a:spcPts val="0"/>
              </a:spcBef>
              <a:spcAft>
                <a:spcPts val="600"/>
              </a:spcAft>
              <a:buFont typeface="Roboto" panose="02000000000000000000" pitchFamily="2" charset="0"/>
              <a:buChar char="–"/>
            </a:pPr>
            <a:r>
              <a:rPr lang="en-US" dirty="0"/>
              <a:t>Insertions, deletions, duplications</a:t>
            </a:r>
          </a:p>
          <a:p>
            <a:pPr marL="857250" lvl="2" indent="-171450">
              <a:spcBef>
                <a:spcPts val="0"/>
              </a:spcBef>
              <a:spcAft>
                <a:spcPts val="600"/>
              </a:spcAft>
              <a:buFont typeface="Wingdings" panose="05000000000000000000" pitchFamily="2" charset="2"/>
              <a:buChar char="§"/>
            </a:pPr>
            <a:r>
              <a:rPr lang="en-US" dirty="0"/>
              <a:t>May result in “frameshift” mutations that change a gene’s reading frame </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Repeat expansion</a:t>
            </a:r>
          </a:p>
          <a:p>
            <a:pPr marL="857250" lvl="2" indent="-171450">
              <a:spcBef>
                <a:spcPts val="0"/>
              </a:spcBef>
              <a:spcAft>
                <a:spcPts val="600"/>
              </a:spcAft>
              <a:buFont typeface="Wingdings" panose="05000000000000000000" pitchFamily="2" charset="2"/>
              <a:buChar char="§"/>
            </a:pPr>
            <a:r>
              <a:rPr lang="en-US" dirty="0"/>
              <a:t>Expansion in the number of short DNA sequence repeats</a:t>
            </a:r>
            <a:endParaRPr lang="en-US" dirty="0">
              <a:solidFill>
                <a:srgbClr val="FF0000"/>
              </a:solidFill>
            </a:endParaRPr>
          </a:p>
          <a:p>
            <a:pPr marL="514350" lvl="1" indent="-171450">
              <a:spcBef>
                <a:spcPts val="0"/>
              </a:spcBef>
              <a:spcAft>
                <a:spcPts val="600"/>
              </a:spcAft>
              <a:buFont typeface="Roboto" panose="02000000000000000000" pitchFamily="2" charset="0"/>
              <a:buChar char="–"/>
            </a:pPr>
            <a:r>
              <a:rPr lang="en-US" dirty="0"/>
              <a:t>Chromosomal translocations</a:t>
            </a:r>
          </a:p>
          <a:p>
            <a:pPr marL="857250" lvl="2" indent="-171450">
              <a:spcBef>
                <a:spcPts val="0"/>
              </a:spcBef>
              <a:spcAft>
                <a:spcPts val="600"/>
              </a:spcAft>
              <a:buFont typeface="Wingdings" panose="05000000000000000000" pitchFamily="2" charset="2"/>
              <a:buChar char="§"/>
            </a:pPr>
            <a:r>
              <a:rPr lang="en-US" dirty="0"/>
              <a:t>A genetic change in which a piece of 1 chromosome breaks off and attaches to another chromosome or inverts on the same chromosome. Sometimes pieces from 2 different chromosomes will trade places with each other.</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May result in a fusion protein with an abnormal function</a:t>
            </a:r>
          </a:p>
          <a:p>
            <a:pPr marL="514350" lvl="1" indent="-171450">
              <a:spcBef>
                <a:spcPts val="0"/>
              </a:spcBef>
              <a:spcAft>
                <a:spcPts val="600"/>
              </a:spcAft>
              <a:buFont typeface="Roboto" panose="02000000000000000000" pitchFamily="2" charset="0"/>
              <a:buChar char="–"/>
            </a:pPr>
            <a:r>
              <a:rPr lang="en-US" dirty="0"/>
              <a:t>Amplification</a:t>
            </a:r>
          </a:p>
          <a:p>
            <a:pPr marL="857250" lvl="2" indent="-171450">
              <a:spcBef>
                <a:spcPts val="0"/>
              </a:spcBef>
              <a:spcAft>
                <a:spcPts val="600"/>
              </a:spcAft>
              <a:buFont typeface="Wingdings" panose="05000000000000000000" pitchFamily="2" charset="2"/>
              <a:buChar char="§"/>
            </a:pPr>
            <a:r>
              <a:rPr lang="en-US" dirty="0"/>
              <a:t>An increase in the number of copies of a gene; may be accompanied by increased protein production</a:t>
            </a:r>
          </a:p>
        </p:txBody>
      </p:sp>
      <p:sp>
        <p:nvSpPr>
          <p:cNvPr id="9" name="Content Placeholder 8">
            <a:extLst>
              <a:ext uri="{FF2B5EF4-FFF2-40B4-BE49-F238E27FC236}">
                <a16:creationId xmlns:a16="http://schemas.microsoft.com/office/drawing/2014/main" id="{3D6854E2-273F-4578-8D61-08C5A1C95D17}"/>
              </a:ext>
            </a:extLst>
          </p:cNvPr>
          <p:cNvSpPr>
            <a:spLocks noGrp="1"/>
          </p:cNvSpPr>
          <p:nvPr>
            <p:ph idx="18"/>
          </p:nvPr>
        </p:nvSpPr>
        <p:spPr/>
        <p:txBody>
          <a:bodyPr/>
          <a:lstStyle/>
          <a:p>
            <a:r>
              <a:rPr lang="en-US"/>
              <a:t>CHAPTER 4 SUMMARY</a:t>
            </a:r>
            <a:endParaRPr lang="en-US" dirty="0"/>
          </a:p>
        </p:txBody>
      </p:sp>
      <p:sp>
        <p:nvSpPr>
          <p:cNvPr id="5" name="Footer Placeholder 4">
            <a:extLst>
              <a:ext uri="{FF2B5EF4-FFF2-40B4-BE49-F238E27FC236}">
                <a16:creationId xmlns:a16="http://schemas.microsoft.com/office/drawing/2014/main" id="{71270A08-0F81-4DB4-93E4-F670EEDFFA0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887775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C83D9-6FA0-4513-A826-7D798B66FD2E}"/>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40</a:t>
            </a:fld>
            <a:endParaRPr lang="en-US" dirty="0"/>
          </a:p>
        </p:txBody>
      </p:sp>
      <p:sp>
        <p:nvSpPr>
          <p:cNvPr id="7" name="Title 6">
            <a:extLst>
              <a:ext uri="{FF2B5EF4-FFF2-40B4-BE49-F238E27FC236}">
                <a16:creationId xmlns:a16="http://schemas.microsoft.com/office/drawing/2014/main" id="{887E8278-DDBD-45F6-9C59-23837CC294F9}"/>
              </a:ext>
            </a:extLst>
          </p:cNvPr>
          <p:cNvSpPr>
            <a:spLocks noGrp="1"/>
          </p:cNvSpPr>
          <p:nvPr>
            <p:ph type="title"/>
          </p:nvPr>
        </p:nvSpPr>
        <p:spPr/>
        <p:txBody>
          <a:bodyPr/>
          <a:lstStyle/>
          <a:p>
            <a:r>
              <a:rPr lang="en-US" dirty="0"/>
              <a:t>CHAPTER 4: THE LANGUAGE OF DNA ALTERATIONS</a:t>
            </a:r>
          </a:p>
        </p:txBody>
      </p:sp>
      <p:sp>
        <p:nvSpPr>
          <p:cNvPr id="8" name="Content Placeholder 7">
            <a:extLst>
              <a:ext uri="{FF2B5EF4-FFF2-40B4-BE49-F238E27FC236}">
                <a16:creationId xmlns:a16="http://schemas.microsoft.com/office/drawing/2014/main" id="{BF793798-98DB-4E34-A572-9120315B3ACF}"/>
              </a:ext>
            </a:extLst>
          </p:cNvPr>
          <p:cNvSpPr>
            <a:spLocks noGrp="1"/>
          </p:cNvSpPr>
          <p:nvPr>
            <p:ph idx="17"/>
          </p:nvPr>
        </p:nvSpPr>
        <p:spPr/>
        <p:txBody>
          <a:bodyPr/>
          <a:lstStyle/>
          <a:p>
            <a:pPr marL="228600" indent="-228600">
              <a:spcBef>
                <a:spcPts val="0"/>
              </a:spcBef>
              <a:spcAft>
                <a:spcPts val="600"/>
              </a:spcAft>
              <a:buFont typeface="+mj-lt"/>
              <a:buAutoNum type="arabicPeriod"/>
            </a:pPr>
            <a:r>
              <a:rPr lang="en-US" dirty="0"/>
              <a:t>A change in reading frame caused by a mutation is known as a:</a:t>
            </a:r>
          </a:p>
          <a:p>
            <a:pPr lvl="1">
              <a:spcBef>
                <a:spcPts val="0"/>
              </a:spcBef>
              <a:spcAft>
                <a:spcPts val="600"/>
              </a:spcAft>
            </a:pPr>
            <a:r>
              <a:rPr lang="en-US" dirty="0"/>
              <a:t>A. Translocation</a:t>
            </a:r>
          </a:p>
          <a:p>
            <a:pPr lvl="1">
              <a:spcBef>
                <a:spcPts val="0"/>
              </a:spcBef>
              <a:spcAft>
                <a:spcPts val="600"/>
              </a:spcAft>
            </a:pPr>
            <a:r>
              <a:rPr lang="en-US" dirty="0"/>
              <a:t>B. Frameshift</a:t>
            </a:r>
          </a:p>
          <a:p>
            <a:pPr lvl="1">
              <a:spcBef>
                <a:spcPts val="0"/>
              </a:spcBef>
              <a:spcAft>
                <a:spcPts val="600"/>
              </a:spcAft>
            </a:pPr>
            <a:r>
              <a:rPr lang="en-US" dirty="0"/>
              <a:t>C. Insertion</a:t>
            </a:r>
          </a:p>
          <a:p>
            <a:pPr lvl="1">
              <a:spcBef>
                <a:spcPts val="0"/>
              </a:spcBef>
              <a:spcAft>
                <a:spcPts val="600"/>
              </a:spcAft>
            </a:pPr>
            <a:r>
              <a:rPr lang="en-US" dirty="0"/>
              <a:t>D. Duplication</a:t>
            </a:r>
          </a:p>
          <a:p>
            <a:pPr marL="228600" indent="-228600">
              <a:spcBef>
                <a:spcPts val="1200"/>
              </a:spcBef>
              <a:spcAft>
                <a:spcPts val="600"/>
              </a:spcAft>
              <a:buFont typeface="+mj-lt"/>
              <a:buAutoNum type="arabicPeriod" startAt="2"/>
            </a:pPr>
            <a:r>
              <a:rPr lang="en-US" dirty="0"/>
              <a:t>Which of the following types of mutations would affect all cells in the body?</a:t>
            </a:r>
          </a:p>
          <a:p>
            <a:pPr lvl="1">
              <a:spcBef>
                <a:spcPts val="0"/>
              </a:spcBef>
              <a:spcAft>
                <a:spcPts val="600"/>
              </a:spcAft>
            </a:pPr>
            <a:r>
              <a:rPr lang="en-US" dirty="0"/>
              <a:t>A. Somatic </a:t>
            </a:r>
          </a:p>
          <a:p>
            <a:pPr lvl="1">
              <a:spcBef>
                <a:spcPts val="0"/>
              </a:spcBef>
              <a:spcAft>
                <a:spcPts val="600"/>
              </a:spcAft>
            </a:pPr>
            <a:r>
              <a:rPr lang="en-US" dirty="0"/>
              <a:t>B. Germline</a:t>
            </a:r>
          </a:p>
          <a:p>
            <a:pPr>
              <a:spcBef>
                <a:spcPts val="0"/>
              </a:spcBef>
              <a:spcAft>
                <a:spcPts val="600"/>
              </a:spcAft>
            </a:pPr>
            <a:endParaRPr lang="en-US" dirty="0"/>
          </a:p>
        </p:txBody>
      </p:sp>
      <p:sp>
        <p:nvSpPr>
          <p:cNvPr id="9" name="Content Placeholder 8">
            <a:extLst>
              <a:ext uri="{FF2B5EF4-FFF2-40B4-BE49-F238E27FC236}">
                <a16:creationId xmlns:a16="http://schemas.microsoft.com/office/drawing/2014/main" id="{8D1538DB-1288-4C1E-AD87-6AC8F3882B6B}"/>
              </a:ext>
            </a:extLst>
          </p:cNvPr>
          <p:cNvSpPr>
            <a:spLocks noGrp="1"/>
          </p:cNvSpPr>
          <p:nvPr>
            <p:ph idx="18"/>
          </p:nvPr>
        </p:nvSpPr>
        <p:spPr/>
        <p:txBody>
          <a:bodyPr/>
          <a:lstStyle/>
          <a:p>
            <a:r>
              <a:rPr lang="en-US" dirty="0"/>
              <a:t>KNOWLEDGE CHECK</a:t>
            </a:r>
          </a:p>
        </p:txBody>
      </p:sp>
      <p:sp>
        <p:nvSpPr>
          <p:cNvPr id="5" name="Footer Placeholder 4">
            <a:extLst>
              <a:ext uri="{FF2B5EF4-FFF2-40B4-BE49-F238E27FC236}">
                <a16:creationId xmlns:a16="http://schemas.microsoft.com/office/drawing/2014/main" id="{C406867B-1B01-404C-8E67-743882D1C1F5}"/>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355543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41</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dirty="0"/>
              <a:t>The ability to interrogate the genome—that is to say, to analyze it for the presence of actionable characteristics—relies on 1) obtaining samples that are representative of the tissue or tumor being analyzed and 2) leveraging different analytic modalities to identify these actionable characteristics.</a:t>
            </a:r>
          </a:p>
          <a:p>
            <a:pPr>
              <a:spcBef>
                <a:spcPts val="0"/>
              </a:spcBef>
              <a:spcAft>
                <a:spcPts val="600"/>
              </a:spcAft>
            </a:pPr>
            <a:r>
              <a:rPr lang="en-US" dirty="0"/>
              <a:t>Samples are obtained via biopsy—the removal of tissue from the body. This tissue is used as a source for genetic material or other markers (such as proteins) that is analyzed using a variety of techniques.</a:t>
            </a:r>
          </a:p>
          <a:p>
            <a:pPr>
              <a:spcBef>
                <a:spcPts val="0"/>
              </a:spcBef>
              <a:spcAft>
                <a:spcPts val="600"/>
              </a:spcAft>
            </a:pPr>
            <a:r>
              <a:rPr lang="en-US" dirty="0"/>
              <a:t>This chapter will first examine biopsy modalities, with a brief look at tissue biopsies and a more comprehensive discussion of liquid biopsy. The next section of this chapter will provide a brief, top-line overview of some of the technologies used for interrogating the genome. Note that a comprehensive discussion of GRAIL’s technology will be provided in Module 3 of this learning system.</a:t>
            </a:r>
          </a:p>
          <a:p>
            <a:pPr>
              <a:spcBef>
                <a:spcPts val="0"/>
              </a:spcBef>
              <a:spcAft>
                <a:spcPts val="600"/>
              </a:spcAft>
            </a:pPr>
            <a:r>
              <a:rPr lang="en-US" b="1" dirty="0">
                <a:solidFill>
                  <a:schemeClr val="accent1"/>
                </a:solidFill>
              </a:rPr>
              <a:t>Obtaining Samples for Analysis</a:t>
            </a:r>
          </a:p>
          <a:p>
            <a:pPr>
              <a:spcBef>
                <a:spcPts val="0"/>
              </a:spcBef>
              <a:spcAft>
                <a:spcPts val="600"/>
              </a:spcAft>
            </a:pPr>
            <a:r>
              <a:rPr lang="en-US" b="1" i="1" dirty="0">
                <a:solidFill>
                  <a:schemeClr val="accent1"/>
                </a:solidFill>
              </a:rPr>
              <a:t>Tissue Biopsy</a:t>
            </a:r>
          </a:p>
          <a:p>
            <a:pPr>
              <a:spcBef>
                <a:spcPts val="0"/>
              </a:spcBef>
              <a:spcAft>
                <a:spcPts val="600"/>
              </a:spcAft>
            </a:pPr>
            <a:r>
              <a:rPr lang="en-US" dirty="0"/>
              <a:t>Although we will not consider it in depth here, obtaining tissue is the conventional first step in the diagnosis and molecular analysis of tumors. There are a broad range of modalities available for obtaining this tissue, ranging from completely noninvasive (for example, sputum cytology, in which mucus and other matter brought up from the lungs by coughing is evaluated), to minimally invasive (such as core needle biopsies) to the removal of large sections of cancerous tissue during surgery for the primary tumor. </a:t>
            </a:r>
          </a:p>
          <a:p>
            <a:pPr>
              <a:spcBef>
                <a:spcPts val="0"/>
              </a:spcBef>
              <a:spcAft>
                <a:spcPts val="600"/>
              </a:spcAft>
            </a:pPr>
            <a:endParaRPr lang="en-US" dirty="0"/>
          </a:p>
        </p:txBody>
      </p:sp>
      <p:sp>
        <p:nvSpPr>
          <p:cNvPr id="6" name="Content Placeholder 5">
            <a:extLst>
              <a:ext uri="{FF2B5EF4-FFF2-40B4-BE49-F238E27FC236}">
                <a16:creationId xmlns:a16="http://schemas.microsoft.com/office/drawing/2014/main" id="{2FC32630-24E6-41F7-9E05-6BD07B3D62C8}"/>
              </a:ext>
            </a:extLst>
          </p:cNvPr>
          <p:cNvSpPr>
            <a:spLocks noGrp="1"/>
          </p:cNvSpPr>
          <p:nvPr>
            <p:ph idx="19"/>
          </p:nvPr>
        </p:nvSpPr>
        <p:spPr/>
        <p:txBody>
          <a:bodyPr/>
          <a:lstStyle/>
          <a:p>
            <a:pPr>
              <a:spcBef>
                <a:spcPts val="0"/>
              </a:spcBef>
              <a:spcAft>
                <a:spcPts val="600"/>
              </a:spcAft>
            </a:pPr>
            <a:r>
              <a:rPr lang="en-US" b="1" i="1" dirty="0">
                <a:solidFill>
                  <a:schemeClr val="accent1"/>
                </a:solidFill>
              </a:rPr>
              <a:t>Liquid Biopsy</a:t>
            </a:r>
          </a:p>
          <a:p>
            <a:pPr>
              <a:spcBef>
                <a:spcPts val="0"/>
              </a:spcBef>
              <a:spcAft>
                <a:spcPts val="600"/>
              </a:spcAft>
            </a:pPr>
            <a:r>
              <a:rPr lang="en-US" dirty="0"/>
              <a:t>At present, liquid biopsy is primarily used for the molecular analysis of tumor tissue from patients who have already been diagnosed with cancer. Analysis of circulating tumor DNA (</a:t>
            </a:r>
            <a:r>
              <a:rPr lang="en-US" dirty="0" err="1"/>
              <a:t>ctDNA</a:t>
            </a:r>
            <a:r>
              <a:rPr lang="en-US" dirty="0"/>
              <a:t>) in patients diagnosed with cancer helps to identify actionable mutations in the tumor and helps to identify appropriate treatments that target specific molecular abnormalities. </a:t>
            </a:r>
          </a:p>
          <a:p>
            <a:pPr>
              <a:spcBef>
                <a:spcPts val="0"/>
              </a:spcBef>
              <a:spcAft>
                <a:spcPts val="600"/>
              </a:spcAft>
            </a:pPr>
            <a:r>
              <a:rPr lang="en-US" dirty="0"/>
              <a:t>It is noteworthy that very small tumors, containing as few as approximately 50 million malignant cells can release sufficient tumor DNA for detection. In contrast, </a:t>
            </a:r>
            <a:br>
              <a:rPr lang="en-US" dirty="0"/>
            </a:br>
            <a:r>
              <a:rPr lang="en-US" dirty="0"/>
              <a:t>the most advanced imaging technologies require the tumor to be of 7 mm to 10 mm </a:t>
            </a:r>
            <a:br>
              <a:rPr lang="en-US" dirty="0"/>
            </a:br>
            <a:r>
              <a:rPr lang="en-US" dirty="0"/>
              <a:t>in size, at which size they contain approximately 1 billion cells or more—or about 20 times greater in size than those that can be detected by analysis of </a:t>
            </a:r>
            <a:r>
              <a:rPr lang="en-US" dirty="0" err="1"/>
              <a:t>ctDNA</a:t>
            </a:r>
            <a:r>
              <a:rPr lang="en-US" dirty="0"/>
              <a:t>.</a:t>
            </a:r>
            <a:endParaRPr lang="en-US" dirty="0">
              <a:solidFill>
                <a:srgbClr val="FF0000"/>
              </a:solidFill>
            </a:endParaRPr>
          </a:p>
          <a:p>
            <a:pPr>
              <a:spcBef>
                <a:spcPts val="0"/>
              </a:spcBef>
              <a:spcAft>
                <a:spcPts val="600"/>
              </a:spcAft>
            </a:pPr>
            <a:r>
              <a:rPr lang="en-US" dirty="0"/>
              <a:t>It is critical to note that, while most current liquid biopsy-based assays focus on tumor cell-derived free DNA, all cell types, including normal tissues, shed DNA into the blood.</a:t>
            </a:r>
          </a:p>
          <a:p>
            <a:pPr>
              <a:spcBef>
                <a:spcPts val="0"/>
              </a:spcBef>
              <a:spcAft>
                <a:spcPts val="600"/>
              </a:spcAft>
            </a:pP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7249094" y="811199"/>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Footer Placeholder 7">
            <a:extLst>
              <a:ext uri="{FF2B5EF4-FFF2-40B4-BE49-F238E27FC236}">
                <a16:creationId xmlns:a16="http://schemas.microsoft.com/office/drawing/2014/main" id="{A71F8BF0-C856-4891-AFAB-732C0E6E6DF9}"/>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84900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9C1E92-AFC7-4120-A0AC-D1F3446E3618}"/>
              </a:ext>
            </a:extLst>
          </p:cNvPr>
          <p:cNvPicPr>
            <a:picLocks noChangeAspect="1"/>
          </p:cNvPicPr>
          <p:nvPr/>
        </p:nvPicPr>
        <p:blipFill rotWithShape="1">
          <a:blip r:embed="rId3"/>
          <a:srcRect t="5718"/>
          <a:stretch/>
        </p:blipFill>
        <p:spPr>
          <a:xfrm>
            <a:off x="288412" y="4702158"/>
            <a:ext cx="6218459" cy="3948822"/>
          </a:xfrm>
          <a:prstGeom prst="rect">
            <a:avLst/>
          </a:prstGeom>
        </p:spPr>
      </p:pic>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42</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a:xfrm>
            <a:off x="214011" y="596136"/>
            <a:ext cx="3134980" cy="3410380"/>
          </a:xfrm>
        </p:spPr>
        <p:txBody>
          <a:bodyPr rIns="0"/>
          <a:lstStyle/>
          <a:p>
            <a:pPr>
              <a:spcBef>
                <a:spcPts val="0"/>
              </a:spcBef>
              <a:spcAft>
                <a:spcPts val="600"/>
              </a:spcAft>
            </a:pPr>
            <a:r>
              <a:rPr lang="en-US" b="1" i="1" dirty="0">
                <a:solidFill>
                  <a:schemeClr val="accent1"/>
                </a:solidFill>
              </a:rPr>
              <a:t>Liquid Biopsy (continued)</a:t>
            </a:r>
          </a:p>
          <a:p>
            <a:pPr>
              <a:spcBef>
                <a:spcPts val="0"/>
              </a:spcBef>
              <a:spcAft>
                <a:spcPts val="600"/>
              </a:spcAft>
            </a:pPr>
            <a:r>
              <a:rPr lang="en-US" dirty="0"/>
              <a:t>Liquid biopsy is conducted via a simple blood draw. Blood contains several sources of genetic and/or tumor material that can provide the raw materials for genetic analyses (Figure 5.1): </a:t>
            </a:r>
          </a:p>
          <a:p>
            <a:pPr marL="171450" indent="-171450">
              <a:spcBef>
                <a:spcPts val="0"/>
              </a:spcBef>
              <a:spcAft>
                <a:spcPts val="600"/>
              </a:spcAft>
              <a:buFont typeface="Arial" panose="020B0604020202020204" pitchFamily="34" charset="0"/>
              <a:buChar char="•"/>
            </a:pPr>
            <a:r>
              <a:rPr lang="en-US" dirty="0"/>
              <a:t>Cell-free or complexed nucleic acids including circulating cell-free DNA (cfDNA), of which a subset represents circulating tumor DNA (ctDNA). cfDNA is composed of small fragments of DNA that are not associated with cells or cell fragments; instead, cfDNA is derived from dead or dying tumor and normal cells that, as they die, release their contents—including their nucleic acids—into the bloodstream.</a:t>
            </a:r>
          </a:p>
        </p:txBody>
      </p:sp>
      <p:sp>
        <p:nvSpPr>
          <p:cNvPr id="6" name="Content Placeholder 5">
            <a:extLst>
              <a:ext uri="{FF2B5EF4-FFF2-40B4-BE49-F238E27FC236}">
                <a16:creationId xmlns:a16="http://schemas.microsoft.com/office/drawing/2014/main" id="{DF3351C5-B771-467B-A054-CB79FB927B55}"/>
              </a:ext>
            </a:extLst>
          </p:cNvPr>
          <p:cNvSpPr>
            <a:spLocks noGrp="1"/>
          </p:cNvSpPr>
          <p:nvPr>
            <p:ph idx="19"/>
          </p:nvPr>
        </p:nvSpPr>
        <p:spPr>
          <a:xfrm>
            <a:off x="3509010" y="596136"/>
            <a:ext cx="3213219" cy="3217875"/>
          </a:xfrm>
        </p:spPr>
        <p:txBody>
          <a:bodyPr/>
          <a:lstStyle/>
          <a:p>
            <a:pPr marL="171450" indent="-171450">
              <a:spcBef>
                <a:spcPts val="0"/>
              </a:spcBef>
              <a:spcAft>
                <a:spcPts val="600"/>
              </a:spcAft>
              <a:buFont typeface="Arial" panose="020B0604020202020204" pitchFamily="34" charset="0"/>
              <a:buChar char="•"/>
            </a:pPr>
            <a:r>
              <a:rPr lang="en-US" dirty="0"/>
              <a:t>Cell-free RNA (</a:t>
            </a:r>
            <a:r>
              <a:rPr lang="en-US" dirty="0" err="1"/>
              <a:t>cfRNA</a:t>
            </a:r>
            <a:r>
              <a:rPr lang="en-US" dirty="0"/>
              <a:t>), as with </a:t>
            </a:r>
            <a:r>
              <a:rPr lang="en-US" dirty="0" err="1"/>
              <a:t>cfDNA</a:t>
            </a:r>
            <a:r>
              <a:rPr lang="en-US" dirty="0"/>
              <a:t>, is derived from dead or dying cells that release RNA into the bloodstream.</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Circulating tumor cells (CTCs) represent intact, viable non-blood cells with malignant features that can be isolated from blood. CTCs are released into the bloodstream during the spread of cancer through the bloodstream and present as single cells or clusters</a:t>
            </a:r>
            <a:r>
              <a:rPr lang="en-US" dirty="0">
                <a:solidFill>
                  <a:srgbClr val="FF0000"/>
                </a:solidFill>
              </a:rPr>
              <a:t>, </a:t>
            </a:r>
          </a:p>
          <a:p>
            <a:pPr marL="171450" indent="-171450">
              <a:spcBef>
                <a:spcPts val="0"/>
              </a:spcBef>
              <a:spcAft>
                <a:spcPts val="600"/>
              </a:spcAft>
              <a:buFont typeface="Arial" panose="020B0604020202020204" pitchFamily="34" charset="0"/>
              <a:buChar char="•"/>
            </a:pPr>
            <a:r>
              <a:rPr lang="en-US" dirty="0"/>
              <a:t>Exosomes are cell-derived, lipid-membrane bound packages that are released into the bloodstream. Exosomes may contain nucleic acids.</a:t>
            </a:r>
            <a:endParaRPr lang="en-US" dirty="0">
              <a:solidFill>
                <a:srgbClr val="FF0000"/>
              </a:solidFill>
            </a:endParaRPr>
          </a:p>
          <a:p>
            <a:pPr>
              <a:spcBef>
                <a:spcPts val="0"/>
              </a:spcBef>
              <a:spcAft>
                <a:spcPts val="600"/>
              </a:spcAft>
            </a:pPr>
            <a:endParaRPr lang="en-US" dirty="0"/>
          </a:p>
        </p:txBody>
      </p:sp>
      <p:sp>
        <p:nvSpPr>
          <p:cNvPr id="7" name="Content Placeholder 4">
            <a:extLst>
              <a:ext uri="{FF2B5EF4-FFF2-40B4-BE49-F238E27FC236}">
                <a16:creationId xmlns:a16="http://schemas.microsoft.com/office/drawing/2014/main" id="{4679BE90-7210-400B-ACD4-2CE4BC2525C9}"/>
              </a:ext>
            </a:extLst>
          </p:cNvPr>
          <p:cNvSpPr txBox="1">
            <a:spLocks/>
          </p:cNvSpPr>
          <p:nvPr/>
        </p:nvSpPr>
        <p:spPr>
          <a:xfrm>
            <a:off x="245368" y="4285644"/>
            <a:ext cx="6367263"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600"/>
              </a:spcAft>
            </a:pPr>
            <a:r>
              <a:rPr lang="en-US" b="1" dirty="0">
                <a:latin typeface="Roboto Light" panose="02000000000000000000" pitchFamily="2" charset="0"/>
                <a:ea typeface="Roboto Light" panose="02000000000000000000" pitchFamily="2" charset="0"/>
                <a:cs typeface="Roboto Light" panose="02000000000000000000" pitchFamily="2" charset="0"/>
              </a:rPr>
              <a:t>Figure 5.1 </a:t>
            </a:r>
            <a:r>
              <a:rPr lang="en-US" dirty="0">
                <a:latin typeface="Roboto Light" panose="02000000000000000000" pitchFamily="2" charset="0"/>
                <a:ea typeface="Roboto Light" panose="02000000000000000000" pitchFamily="2" charset="0"/>
                <a:cs typeface="Roboto Light" panose="02000000000000000000" pitchFamily="2" charset="0"/>
              </a:rPr>
              <a:t>Both Normal Cells and Tumor Cells Shed Cell-free DNA Into the Bloodstream, Where It Can Be Collected in a Standard Plasma Sample. </a:t>
            </a:r>
            <a:r>
              <a:rPr lang="en-US" i="1" dirty="0">
                <a:latin typeface="Roboto Light" panose="02000000000000000000" pitchFamily="2" charset="0"/>
                <a:ea typeface="Roboto Light" panose="02000000000000000000" pitchFamily="2" charset="0"/>
                <a:cs typeface="Roboto Light" panose="02000000000000000000" pitchFamily="2" charset="0"/>
              </a:rPr>
              <a:t>Adapted from Ofman 2020.</a:t>
            </a: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spcAft>
                <a:spcPts val="600"/>
              </a:spcAft>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ct val="100000"/>
              </a:lnSpc>
              <a:spcBef>
                <a:spcPts val="0"/>
              </a:spcBef>
              <a:spcAft>
                <a:spcPts val="600"/>
              </a:spcAft>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Footer Placeholder 10">
            <a:extLst>
              <a:ext uri="{FF2B5EF4-FFF2-40B4-BE49-F238E27FC236}">
                <a16:creationId xmlns:a16="http://schemas.microsoft.com/office/drawing/2014/main" id="{E14F3065-4D18-4AB3-BEE0-4FB8C795012E}"/>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597160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43</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rgbClr val="612B5B"/>
                </a:solidFill>
              </a:rPr>
              <a:t>Liquid Biopsy (continued)</a:t>
            </a:r>
          </a:p>
          <a:p>
            <a:pPr>
              <a:spcBef>
                <a:spcPts val="0"/>
              </a:spcBef>
              <a:spcAft>
                <a:spcPts val="600"/>
              </a:spcAft>
            </a:pPr>
            <a:r>
              <a:rPr lang="en-US" dirty="0"/>
              <a:t>Cell-free DNA has potential utility throughout the cancer detection and treatment paradigm:</a:t>
            </a:r>
          </a:p>
          <a:p>
            <a:pPr marL="171450" indent="-171450">
              <a:spcBef>
                <a:spcPts val="0"/>
              </a:spcBef>
              <a:spcAft>
                <a:spcPts val="600"/>
              </a:spcAft>
              <a:buFont typeface="Arial" panose="020B0604020202020204" pitchFamily="34" charset="0"/>
              <a:buChar char="•"/>
            </a:pPr>
            <a:r>
              <a:rPr lang="en-US" dirty="0"/>
              <a:t>Cell-free DNA derived from tumor tissues carries the same mutations as living tumor cells, and thus can be leveraged for the identification of mutations that can be targeted for treatment or that provide prognostic value.</a:t>
            </a:r>
          </a:p>
          <a:p>
            <a:pPr marL="171450" indent="-171450">
              <a:spcBef>
                <a:spcPts val="0"/>
              </a:spcBef>
              <a:spcAft>
                <a:spcPts val="600"/>
              </a:spcAft>
              <a:buFont typeface="Arial" panose="020B0604020202020204" pitchFamily="34" charset="0"/>
              <a:buChar char="•"/>
            </a:pPr>
            <a:r>
              <a:rPr lang="en-US" dirty="0"/>
              <a:t>Cell-free DNA retains the methylation patterns of its source tissue, and thus can be used to identify the source tissue and to evaluate methylation patterns that may be associated with specific cancers.</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Cell-free DNA can be analyzed in various ways to indirectly assess chromatin structure, which can help to identify the tissue of origin.</a:t>
            </a:r>
            <a:endParaRPr lang="en-US" dirty="0">
              <a:solidFill>
                <a:srgbClr val="FF0000"/>
              </a:solidFill>
            </a:endParaRPr>
          </a:p>
          <a:p>
            <a:pPr>
              <a:spcBef>
                <a:spcPts val="0"/>
              </a:spcBef>
              <a:spcAft>
                <a:spcPts val="600"/>
              </a:spcAft>
            </a:pPr>
            <a:r>
              <a:rPr lang="en-US" dirty="0"/>
              <a:t>Liquid biopsy can provide much the same information as tissue biopsies; however, it has a number of advantages over conventional biopsies:</a:t>
            </a:r>
          </a:p>
          <a:p>
            <a:pPr marL="171450" indent="-171450">
              <a:spcBef>
                <a:spcPts val="0"/>
              </a:spcBef>
              <a:spcAft>
                <a:spcPts val="600"/>
              </a:spcAft>
              <a:buFont typeface="Arial" panose="020B0604020202020204" pitchFamily="34" charset="0"/>
              <a:buChar char="•"/>
            </a:pPr>
            <a:r>
              <a:rPr lang="en-US" dirty="0"/>
              <a:t>Importantly, because tissues and tumors of all different types can shed DNA into the bloodstream, liquid biopsy can provide a sample that offers a “snapshot” of the genetic status of most or all of the tissues in the body.</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Liquid biopsy is a source of fresh tumor-derived material that has not been subjected to preservatives like formalin.</a:t>
            </a:r>
            <a:endParaRPr lang="en-US" dirty="0">
              <a:solidFill>
                <a:srgbClr val="FF0000"/>
              </a:solidFill>
            </a:endParaRPr>
          </a:p>
          <a:p>
            <a:pPr>
              <a:spcBef>
                <a:spcPts val="0"/>
              </a:spcBef>
              <a:spcAft>
                <a:spcPts val="600"/>
              </a:spcAft>
            </a:pPr>
            <a:endParaRPr lang="en-US" dirty="0"/>
          </a:p>
        </p:txBody>
      </p:sp>
      <p:sp>
        <p:nvSpPr>
          <p:cNvPr id="6" name="Content Placeholder 5">
            <a:extLst>
              <a:ext uri="{FF2B5EF4-FFF2-40B4-BE49-F238E27FC236}">
                <a16:creationId xmlns:a16="http://schemas.microsoft.com/office/drawing/2014/main" id="{F6FB8222-8DB2-4696-886F-D75CA4718DB5}"/>
              </a:ext>
            </a:extLst>
          </p:cNvPr>
          <p:cNvSpPr>
            <a:spLocks noGrp="1"/>
          </p:cNvSpPr>
          <p:nvPr>
            <p:ph idx="19"/>
          </p:nvPr>
        </p:nvSpPr>
        <p:spPr/>
        <p:txBody>
          <a:bodyPr/>
          <a:lstStyle/>
          <a:p>
            <a:pPr marL="171450" indent="-171450">
              <a:spcBef>
                <a:spcPts val="0"/>
              </a:spcBef>
              <a:spcAft>
                <a:spcPts val="600"/>
              </a:spcAft>
              <a:buFont typeface="Arial" panose="020B0604020202020204" pitchFamily="34" charset="0"/>
              <a:buChar char="•"/>
            </a:pPr>
            <a:r>
              <a:rPr lang="en-US" dirty="0"/>
              <a:t>It is minimally invasive, avoids the complications of biopsies, and allows for repeated sampling.</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The processing of whole blood and preparation of the sample is straightforward and is becoming more and more automated.</a:t>
            </a:r>
            <a:endParaRPr lang="en-US" dirty="0">
              <a:solidFill>
                <a:srgbClr val="FF0000"/>
              </a:solidFill>
            </a:endParaRPr>
          </a:p>
          <a:p>
            <a:pPr>
              <a:spcBef>
                <a:spcPts val="0"/>
              </a:spcBef>
              <a:spcAft>
                <a:spcPts val="600"/>
              </a:spcAft>
            </a:pPr>
            <a:endParaRPr lang="en-US" b="1" dirty="0">
              <a:solidFill>
                <a:schemeClr val="accent1"/>
              </a:solidFill>
            </a:endParaRPr>
          </a:p>
          <a:p>
            <a:pPr>
              <a:spcBef>
                <a:spcPts val="0"/>
              </a:spcBef>
              <a:spcAft>
                <a:spcPts val="600"/>
              </a:spcAft>
            </a:pPr>
            <a:r>
              <a:rPr lang="en-US" b="1" dirty="0">
                <a:solidFill>
                  <a:schemeClr val="accent1"/>
                </a:solidFill>
              </a:rPr>
              <a:t>Reading the Genome</a:t>
            </a:r>
          </a:p>
          <a:p>
            <a:pPr>
              <a:spcBef>
                <a:spcPts val="0"/>
              </a:spcBef>
              <a:spcAft>
                <a:spcPts val="600"/>
              </a:spcAft>
            </a:pPr>
            <a:r>
              <a:rPr lang="en-US" dirty="0"/>
              <a:t>The materials obtained during biopsy, which can be DNA, RNA, proteins, or other biochemical substances, are subsequently analyzed for the presence of molecular markers. Here, we will focus on the analysis of DNA.</a:t>
            </a:r>
          </a:p>
          <a:p>
            <a:pPr>
              <a:spcBef>
                <a:spcPts val="0"/>
              </a:spcBef>
              <a:spcAft>
                <a:spcPts val="600"/>
              </a:spcAft>
            </a:pPr>
            <a:r>
              <a:rPr lang="en-US" b="1" i="1" dirty="0">
                <a:solidFill>
                  <a:schemeClr val="accent1"/>
                </a:solidFill>
              </a:rPr>
              <a:t>Conventional Sequencing</a:t>
            </a:r>
          </a:p>
          <a:p>
            <a:pPr>
              <a:spcBef>
                <a:spcPts val="0"/>
              </a:spcBef>
              <a:spcAft>
                <a:spcPts val="600"/>
              </a:spcAft>
            </a:pPr>
            <a:r>
              <a:rPr lang="en-US" dirty="0"/>
              <a:t>Conventional sequencing is 1 of the original modalities used to “read” the genome base by base. In order to understand more advanced technologies, it is useful to understand how Sanger sequencing works. </a:t>
            </a:r>
          </a:p>
          <a:p>
            <a:pPr>
              <a:spcBef>
                <a:spcPts val="0"/>
              </a:spcBef>
              <a:spcAft>
                <a:spcPts val="600"/>
              </a:spcAft>
            </a:pPr>
            <a:r>
              <a:rPr lang="en-US" dirty="0"/>
              <a:t>This method was developed in the late 1970s by Frederick Sanger and is sometimes called Sanger sequencing. Sanger sequencing was more widely used in the past and has largely been supplanted by the multiplex or high-throughput assays that are described later in this chapter.</a:t>
            </a:r>
            <a:endParaRPr lang="en-US" dirty="0">
              <a:solidFill>
                <a:srgbClr val="FF0000"/>
              </a:solidFill>
            </a:endParaRPr>
          </a:p>
          <a:p>
            <a:pPr>
              <a:spcBef>
                <a:spcPts val="0"/>
              </a:spcBef>
              <a:spcAft>
                <a:spcPts val="600"/>
              </a:spcAft>
            </a:pP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7357378" y="996483"/>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Footer Placeholder 7">
            <a:extLst>
              <a:ext uri="{FF2B5EF4-FFF2-40B4-BE49-F238E27FC236}">
                <a16:creationId xmlns:a16="http://schemas.microsoft.com/office/drawing/2014/main" id="{A8B571B6-3BEF-400E-AAC4-4761BE4445F4}"/>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751949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44</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rgbClr val="612B5B"/>
                </a:solidFill>
              </a:rPr>
              <a:t>Conventional Sequencing (continued)</a:t>
            </a:r>
          </a:p>
          <a:p>
            <a:pPr>
              <a:spcBef>
                <a:spcPts val="0"/>
              </a:spcBef>
              <a:spcAft>
                <a:spcPts val="600"/>
              </a:spcAft>
            </a:pPr>
            <a:r>
              <a:rPr lang="en-US" dirty="0"/>
              <a:t>In Sanger sequencing (Figure 5.2): </a:t>
            </a:r>
          </a:p>
          <a:p>
            <a:pPr marL="171450" indent="-171450">
              <a:spcBef>
                <a:spcPts val="0"/>
              </a:spcBef>
              <a:spcAft>
                <a:spcPts val="600"/>
              </a:spcAft>
              <a:buFont typeface="Arial" panose="020B0604020202020204" pitchFamily="34" charset="0"/>
              <a:buChar char="•"/>
            </a:pPr>
            <a:r>
              <a:rPr lang="en-US" dirty="0"/>
              <a:t>The DNA sample is combined in 4 tubes with primer, DNA polymerase, and DNA deoxynucleotides (either dATP, dTTP, dGTP, or dCTP) (Figure 9). In addition, </a:t>
            </a:r>
            <a:br>
              <a:rPr lang="en-US" dirty="0"/>
            </a:br>
            <a:r>
              <a:rPr lang="en-US" dirty="0"/>
              <a:t>4 dye-labeled, chain-terminating nucleotides, known as dideoxynucleotides, are added in much smaller amounts than the ordinary nucleotides. </a:t>
            </a:r>
          </a:p>
          <a:p>
            <a:pPr marL="171450" indent="-171450">
              <a:spcBef>
                <a:spcPts val="0"/>
              </a:spcBef>
              <a:spcAft>
                <a:spcPts val="600"/>
              </a:spcAft>
              <a:buFont typeface="Arial" panose="020B0604020202020204" pitchFamily="34" charset="0"/>
              <a:buChar char="•"/>
            </a:pPr>
            <a:r>
              <a:rPr lang="en-US" dirty="0"/>
              <a:t>The mixture is first heated to denature the template DNA (separate the strands).</a:t>
            </a:r>
          </a:p>
          <a:p>
            <a:pPr marL="171450" indent="-171450">
              <a:spcBef>
                <a:spcPts val="0"/>
              </a:spcBef>
              <a:spcAft>
                <a:spcPts val="600"/>
              </a:spcAft>
              <a:buFont typeface="Arial" panose="020B0604020202020204" pitchFamily="34" charset="0"/>
              <a:buChar char="•"/>
            </a:pPr>
            <a:r>
              <a:rPr lang="en-US" dirty="0"/>
              <a:t>The mixture is cooled so that the primer can anneal to the single-stranded template.</a:t>
            </a:r>
          </a:p>
          <a:p>
            <a:pPr marL="171450" indent="-171450">
              <a:spcBef>
                <a:spcPts val="0"/>
              </a:spcBef>
              <a:spcAft>
                <a:spcPts val="600"/>
              </a:spcAft>
              <a:buFont typeface="Arial" panose="020B0604020202020204" pitchFamily="34" charset="0"/>
              <a:buChar char="•"/>
            </a:pPr>
            <a:r>
              <a:rPr lang="en-US" dirty="0"/>
              <a:t>Once the primer has bound, the temperature is raised again, allowing DNA polymerase to synthesize new DNA starting from the primer.</a:t>
            </a:r>
          </a:p>
          <a:p>
            <a:pPr>
              <a:spcBef>
                <a:spcPts val="0"/>
              </a:spcBef>
              <a:spcAft>
                <a:spcPts val="600"/>
              </a:spcAft>
            </a:pPr>
            <a:r>
              <a:rPr lang="en-US" dirty="0"/>
              <a:t>DNA polymerase will continue adding nucleotides to the chain until it adds a terminator dideoxynucleotide instead of a normal one. At that point, no further nucleotides can be added, so the strand will end with the fluorescently labeled dideoxynucleotide.</a:t>
            </a:r>
          </a:p>
          <a:p>
            <a:pPr>
              <a:spcBef>
                <a:spcPts val="0"/>
              </a:spcBef>
              <a:spcAft>
                <a:spcPts val="600"/>
              </a:spcAft>
            </a:pPr>
            <a:endParaRPr lang="en-US" dirty="0"/>
          </a:p>
        </p:txBody>
      </p:sp>
      <p:sp>
        <p:nvSpPr>
          <p:cNvPr id="6" name="Content Placeholder 5">
            <a:extLst>
              <a:ext uri="{FF2B5EF4-FFF2-40B4-BE49-F238E27FC236}">
                <a16:creationId xmlns:a16="http://schemas.microsoft.com/office/drawing/2014/main" id="{077DC585-DD72-4616-9CE2-36F79785DBFB}"/>
              </a:ext>
            </a:extLst>
          </p:cNvPr>
          <p:cNvSpPr>
            <a:spLocks noGrp="1"/>
          </p:cNvSpPr>
          <p:nvPr>
            <p:ph idx="19"/>
          </p:nvPr>
        </p:nvSpPr>
        <p:spPr/>
        <p:txBody>
          <a:bodyPr/>
          <a:lstStyle/>
          <a:p>
            <a:pPr>
              <a:spcBef>
                <a:spcPts val="0"/>
              </a:spcBef>
              <a:spcAft>
                <a:spcPts val="600"/>
              </a:spcAft>
            </a:pPr>
            <a:r>
              <a:rPr lang="en-US" dirty="0"/>
              <a:t>This process is repeated in a number of cycles. By the time the cycling is complete, it is virtually guaranteed that a fluorescent terminator </a:t>
            </a:r>
            <a:r>
              <a:rPr lang="en-US" dirty="0" err="1"/>
              <a:t>dideoxynucleotide</a:t>
            </a:r>
            <a:r>
              <a:rPr lang="en-US" dirty="0"/>
              <a:t> will have been incorporated at every single position of the target DNA in at least 1 reaction. This will result in a sample containing fragments of different lengths, each of which ends at a nucleotide position in the original DNA. </a:t>
            </a:r>
            <a:endParaRPr lang="en-US" dirty="0">
              <a:solidFill>
                <a:srgbClr val="FF0000"/>
              </a:solidFill>
            </a:endParaRPr>
          </a:p>
          <a:p>
            <a:pPr>
              <a:spcBef>
                <a:spcPts val="0"/>
              </a:spcBef>
              <a:spcAft>
                <a:spcPts val="600"/>
              </a:spcAft>
            </a:pPr>
            <a:r>
              <a:rPr lang="en-US" dirty="0"/>
              <a:t>After the reaction is complete, the fragments are run through a long, thin tube containing a gel matrix—in a process called capillary gel electrophoresis. Short fragments move quickly through the pores of the gel, while long fragments move more slowly. As each fragment crosses the “finish line” at the end of the tube, it is illuminated by a laser, allowing the attached dye to be detected.</a:t>
            </a:r>
            <a:endParaRPr lang="en-US" dirty="0">
              <a:solidFill>
                <a:srgbClr val="FF0000"/>
              </a:solidFill>
            </a:endParaRPr>
          </a:p>
          <a:p>
            <a:pPr>
              <a:spcBef>
                <a:spcPts val="0"/>
              </a:spcBef>
              <a:spcAft>
                <a:spcPts val="600"/>
              </a:spcAft>
            </a:pP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8247715" y="1162478"/>
            <a:ext cx="3039894" cy="7275647"/>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br>
              <a:rPr lang="en-US" dirty="0">
                <a:latin typeface="Roboto Light" panose="02000000000000000000" pitchFamily="2" charset="0"/>
                <a:ea typeface="Roboto Light" panose="02000000000000000000" pitchFamily="2" charset="0"/>
                <a:cs typeface="Roboto Light" panose="02000000000000000000" pitchFamily="2" charset="0"/>
              </a:rPr>
            </a:b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Footer Placeholder 7">
            <a:extLst>
              <a:ext uri="{FF2B5EF4-FFF2-40B4-BE49-F238E27FC236}">
                <a16:creationId xmlns:a16="http://schemas.microsoft.com/office/drawing/2014/main" id="{AFB93E83-913C-42E8-B01B-751CB9E2588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628260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45</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lnSpc>
                <a:spcPts val="1540"/>
              </a:lnSpc>
              <a:spcBef>
                <a:spcPts val="600"/>
              </a:spcBef>
            </a:pPr>
            <a:r>
              <a:rPr lang="en-US" b="1" i="1" dirty="0">
                <a:solidFill>
                  <a:srgbClr val="612B5B"/>
                </a:solidFill>
              </a:rPr>
              <a:t>Conventional Sequencing (continued)</a:t>
            </a:r>
          </a:p>
          <a:p>
            <a:pPr>
              <a:lnSpc>
                <a:spcPts val="1540"/>
              </a:lnSpc>
              <a:spcBef>
                <a:spcPts val="600"/>
              </a:spcBef>
            </a:pPr>
            <a:r>
              <a:rPr lang="en-US" dirty="0"/>
              <a:t>The smallest fragment (ending 1 nucleotide after the primer) crosses the finish line first, followed by the next-smallest fragment (ending 2 nucleotides after the primer), and so forth. </a:t>
            </a:r>
            <a:br>
              <a:rPr lang="en-US" dirty="0"/>
            </a:br>
            <a:r>
              <a:rPr lang="en-US" dirty="0"/>
              <a:t>The colors of dyes are registered one after another on the detector; thus, the sequence of the original piece of DNA can be read one nucleotide at a time. The data recorded by the detector consist of a series of peaks in fluorescence intensity. The DNA sequence is read from these peaks.</a:t>
            </a:r>
            <a:endParaRPr lang="en-US" dirty="0">
              <a:solidFill>
                <a:srgbClr val="FF0000"/>
              </a:solidFill>
            </a:endParaRPr>
          </a:p>
          <a:p>
            <a:pPr>
              <a:lnSpc>
                <a:spcPts val="1540"/>
              </a:lnSpc>
              <a:spcBef>
                <a:spcPts val="600"/>
              </a:spcBef>
            </a:pPr>
            <a:endParaRPr lang="en-US" dirty="0"/>
          </a:p>
          <a:p>
            <a:pPr>
              <a:lnSpc>
                <a:spcPts val="1540"/>
              </a:lnSpc>
              <a:spcBef>
                <a:spcPts val="600"/>
              </a:spcBef>
            </a:pPr>
            <a:r>
              <a:rPr lang="en-US" b="1" dirty="0">
                <a:latin typeface="Roboto Light" panose="02000000000000000000" pitchFamily="2" charset="0"/>
                <a:ea typeface="Roboto Light" panose="02000000000000000000" pitchFamily="2" charset="0"/>
                <a:cs typeface="Roboto Light" panose="02000000000000000000" pitchFamily="2" charset="0"/>
              </a:rPr>
              <a:t>Figure 5.2 </a:t>
            </a:r>
            <a:r>
              <a:rPr lang="en-US" dirty="0">
                <a:latin typeface="Roboto Light" panose="02000000000000000000" pitchFamily="2" charset="0"/>
                <a:ea typeface="Roboto Light" panose="02000000000000000000" pitchFamily="2" charset="0"/>
                <a:cs typeface="Roboto Light" panose="02000000000000000000" pitchFamily="2" charset="0"/>
              </a:rPr>
              <a:t>Conventional (Sanger) Sequencing. </a:t>
            </a:r>
            <a:r>
              <a:rPr lang="en-US" i="1" dirty="0">
                <a:latin typeface="Roboto Light" panose="02000000000000000000" pitchFamily="2" charset="0"/>
                <a:ea typeface="Roboto Light" panose="02000000000000000000" pitchFamily="2" charset="0"/>
                <a:cs typeface="Roboto Light" panose="02000000000000000000" pitchFamily="2" charset="0"/>
              </a:rPr>
              <a:t>Adapted from Munshi 2012.</a:t>
            </a:r>
            <a:endParaRPr lang="en-US" dirty="0"/>
          </a:p>
          <a:p>
            <a:pPr>
              <a:lnSpc>
                <a:spcPts val="1540"/>
              </a:lnSpc>
              <a:spcBef>
                <a:spcPts val="600"/>
              </a:spcBef>
            </a:pPr>
            <a:endParaRPr lang="en-US" dirty="0"/>
          </a:p>
        </p:txBody>
      </p:sp>
      <p:pic>
        <p:nvPicPr>
          <p:cNvPr id="11" name="Picture 10">
            <a:extLst>
              <a:ext uri="{FF2B5EF4-FFF2-40B4-BE49-F238E27FC236}">
                <a16:creationId xmlns:a16="http://schemas.microsoft.com/office/drawing/2014/main" id="{494A1725-3A77-4DB0-9CFC-9BCBC28A5152}"/>
              </a:ext>
            </a:extLst>
          </p:cNvPr>
          <p:cNvPicPr>
            <a:picLocks noChangeAspect="1"/>
          </p:cNvPicPr>
          <p:nvPr/>
        </p:nvPicPr>
        <p:blipFill>
          <a:blip r:embed="rId3"/>
          <a:stretch>
            <a:fillRect/>
          </a:stretch>
        </p:blipFill>
        <p:spPr>
          <a:xfrm>
            <a:off x="191743" y="2630356"/>
            <a:ext cx="6474513" cy="5230821"/>
          </a:xfrm>
          <a:prstGeom prst="rect">
            <a:avLst/>
          </a:prstGeom>
        </p:spPr>
      </p:pic>
      <p:sp>
        <p:nvSpPr>
          <p:cNvPr id="7" name="Footer Placeholder 6">
            <a:extLst>
              <a:ext uri="{FF2B5EF4-FFF2-40B4-BE49-F238E27FC236}">
                <a16:creationId xmlns:a16="http://schemas.microsoft.com/office/drawing/2014/main" id="{C562B8DF-EC43-48BD-94D0-2EA48BA578F0}"/>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835212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46</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chemeClr val="accent1"/>
                </a:solidFill>
              </a:rPr>
              <a:t>Next-Generation Sequencing</a:t>
            </a:r>
          </a:p>
          <a:p>
            <a:pPr>
              <a:spcBef>
                <a:spcPts val="0"/>
              </a:spcBef>
              <a:spcAft>
                <a:spcPts val="600"/>
              </a:spcAft>
            </a:pPr>
            <a:r>
              <a:rPr lang="en-US" dirty="0"/>
              <a:t>Like Sanger sequencing, next-generation sequencing (NGS) technologies produce a base-by-base read of target genes. While the Sanger method requires separate steps for sequencing, separation, and detection, NGS technologies sequence in a massively parallel, high-throughput manner that allows for multiple genes of interest to be rapidly evaluated at comparatively low cost. In fact, the human genome sequencing projects that took years with Sanger sequencing can now be completed in hours with </a:t>
            </a:r>
            <a:r>
              <a:rPr lang="en-US" dirty="0" err="1"/>
              <a:t>NGS</a:t>
            </a:r>
            <a:r>
              <a:rPr lang="en-US" dirty="0"/>
              <a:t>.</a:t>
            </a:r>
            <a:endParaRPr lang="en-US" dirty="0">
              <a:solidFill>
                <a:srgbClr val="FF0000"/>
              </a:solidFill>
            </a:endParaRPr>
          </a:p>
          <a:p>
            <a:pPr>
              <a:spcBef>
                <a:spcPts val="0"/>
              </a:spcBef>
              <a:spcAft>
                <a:spcPts val="600"/>
              </a:spcAft>
            </a:pPr>
            <a:r>
              <a:rPr lang="en-US" dirty="0"/>
              <a:t>NGS is conducted in 4 steps:</a:t>
            </a:r>
            <a:endParaRPr lang="en-US" dirty="0">
              <a:solidFill>
                <a:srgbClr val="FF0000"/>
              </a:solidFill>
            </a:endParaRPr>
          </a:p>
          <a:p>
            <a:pPr marL="228600" indent="-228600">
              <a:spcBef>
                <a:spcPts val="0"/>
              </a:spcBef>
              <a:spcAft>
                <a:spcPts val="600"/>
              </a:spcAft>
              <a:buFont typeface="+mj-lt"/>
              <a:buAutoNum type="arabicPeriod"/>
            </a:pPr>
            <a:r>
              <a:rPr lang="en-US" dirty="0"/>
              <a:t>Library preparation, in which random fragments of DNA from the subject are ligated to custom linkers</a:t>
            </a:r>
          </a:p>
          <a:p>
            <a:pPr marL="228600" indent="-228600">
              <a:spcBef>
                <a:spcPts val="0"/>
              </a:spcBef>
              <a:spcAft>
                <a:spcPts val="600"/>
              </a:spcAft>
              <a:buFont typeface="+mj-lt"/>
              <a:buAutoNum type="arabicPeriod"/>
            </a:pPr>
            <a:r>
              <a:rPr lang="en-US" dirty="0"/>
              <a:t>Amplification, in which the random fragments of DNA are amplified using various techniques</a:t>
            </a:r>
          </a:p>
          <a:p>
            <a:pPr marL="228600" indent="-228600">
              <a:spcBef>
                <a:spcPts val="0"/>
              </a:spcBef>
              <a:spcAft>
                <a:spcPts val="600"/>
              </a:spcAft>
              <a:buFont typeface="+mj-lt"/>
              <a:buAutoNum type="arabicPeriod"/>
            </a:pPr>
            <a:r>
              <a:rPr lang="en-US" dirty="0"/>
              <a:t>Sequencing, in which the amplified DNA is read base by base</a:t>
            </a:r>
          </a:p>
          <a:p>
            <a:pPr marL="228600" indent="-228600">
              <a:spcBef>
                <a:spcPts val="0"/>
              </a:spcBef>
              <a:spcAft>
                <a:spcPts val="600"/>
              </a:spcAft>
              <a:buFont typeface="+mj-lt"/>
              <a:buAutoNum type="arabicPeriod"/>
            </a:pPr>
            <a:r>
              <a:rPr lang="en-US" dirty="0"/>
              <a:t>Analysis and reporting of results</a:t>
            </a:r>
          </a:p>
          <a:p>
            <a:pPr>
              <a:spcBef>
                <a:spcPts val="0"/>
              </a:spcBef>
              <a:spcAft>
                <a:spcPts val="600"/>
              </a:spcAft>
            </a:pPr>
            <a:r>
              <a:rPr lang="en-US" dirty="0"/>
              <a:t>The first 3 of these steps occurs in a “wet lab”—a laboratory in which chemicals, drugs, or biological matter are tested and analyzed. The last step occurs in a “dry lab”—a laboratory where computers are used for analysis.</a:t>
            </a:r>
          </a:p>
          <a:p>
            <a:pPr>
              <a:spcBef>
                <a:spcPts val="0"/>
              </a:spcBef>
              <a:spcAft>
                <a:spcPts val="600"/>
              </a:spcAft>
            </a:pPr>
            <a:r>
              <a:rPr lang="en-US" dirty="0"/>
              <a:t>The following is a brief, general overview of the process. Note that there are multiple proprietary technologies used for NGS, and an individual technology may not follow these exact steps.</a:t>
            </a:r>
          </a:p>
          <a:p>
            <a:pPr>
              <a:spcBef>
                <a:spcPts val="0"/>
              </a:spcBef>
              <a:spcAft>
                <a:spcPts val="600"/>
              </a:spcAft>
            </a:pPr>
            <a:endParaRPr lang="en-US" dirty="0"/>
          </a:p>
          <a:p>
            <a:pPr>
              <a:spcBef>
                <a:spcPts val="0"/>
              </a:spcBef>
              <a:spcAft>
                <a:spcPts val="600"/>
              </a:spcAft>
            </a:pP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83210" y="996483"/>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Content Placeholder 4">
            <a:extLst>
              <a:ext uri="{FF2B5EF4-FFF2-40B4-BE49-F238E27FC236}">
                <a16:creationId xmlns:a16="http://schemas.microsoft.com/office/drawing/2014/main" id="{6D866F2D-841E-43B5-BF5B-37FE42EDD9F1}"/>
              </a:ext>
            </a:extLst>
          </p:cNvPr>
          <p:cNvSpPr txBox="1">
            <a:spLocks/>
          </p:cNvSpPr>
          <p:nvPr/>
        </p:nvSpPr>
        <p:spPr>
          <a:xfrm>
            <a:off x="8169442" y="1000722"/>
            <a:ext cx="3015453" cy="7696671"/>
          </a:xfrm>
          <a:prstGeom prst="rect">
            <a:avLst/>
          </a:prstGeom>
        </p:spPr>
        <p:txBody>
          <a:bodyPr vert="horz" wrap="square" lIns="91440" tIns="45720" rIns="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Footer Placeholder 6">
            <a:extLst>
              <a:ext uri="{FF2B5EF4-FFF2-40B4-BE49-F238E27FC236}">
                <a16:creationId xmlns:a16="http://schemas.microsoft.com/office/drawing/2014/main" id="{E2EFBDD2-5C5B-46FC-A869-9C8D69687ECC}"/>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400139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47</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rgbClr val="612B5B"/>
                </a:solidFill>
              </a:rPr>
              <a:t>Next-Generation Sequencing (continued)</a:t>
            </a:r>
          </a:p>
          <a:p>
            <a:pPr>
              <a:spcBef>
                <a:spcPts val="0"/>
              </a:spcBef>
              <a:spcAft>
                <a:spcPts val="600"/>
              </a:spcAft>
            </a:pPr>
            <a:r>
              <a:rPr lang="en-US" b="1" dirty="0"/>
              <a:t>Library preparation: </a:t>
            </a:r>
            <a:r>
              <a:rPr lang="en-US" dirty="0"/>
              <a:t>DNA derived from the sample is fragmented, either using enzymes or by the application of high-frequency sound (sonication). Adapters, which are short, double-stranded pieces of synthetic DNA, are enzymatically joined to these fragments in a process known as ligation. These adapters serve as the “landing pad” for complementary primers, allowing the random sequences that are obtained through fragmentation to be amplified.</a:t>
            </a:r>
            <a:endParaRPr lang="en-US" dirty="0">
              <a:solidFill>
                <a:srgbClr val="FF0000"/>
              </a:solidFill>
            </a:endParaRPr>
          </a:p>
          <a:p>
            <a:pPr>
              <a:spcBef>
                <a:spcPts val="0"/>
              </a:spcBef>
              <a:spcAft>
                <a:spcPts val="600"/>
              </a:spcAft>
            </a:pPr>
            <a:endParaRPr lang="en-US" b="1" dirty="0"/>
          </a:p>
          <a:p>
            <a:pPr>
              <a:spcBef>
                <a:spcPts val="0"/>
              </a:spcBef>
              <a:spcAft>
                <a:spcPts val="600"/>
              </a:spcAft>
            </a:pPr>
            <a:r>
              <a:rPr lang="en-US" b="1" dirty="0"/>
              <a:t>Figure 5.3 </a:t>
            </a:r>
            <a:r>
              <a:rPr lang="en-US" dirty="0"/>
              <a:t>Library Preparation. </a:t>
            </a:r>
            <a:r>
              <a:rPr lang="en-US" i="1" dirty="0"/>
              <a:t>Adapted from ATD Bio 2018.</a:t>
            </a:r>
            <a:r>
              <a:rPr lang="en-US" dirty="0"/>
              <a:t> </a:t>
            </a:r>
          </a:p>
          <a:p>
            <a:pPr>
              <a:spcBef>
                <a:spcPts val="0"/>
              </a:spcBef>
              <a:spcAft>
                <a:spcPts val="600"/>
              </a:spcAft>
            </a:pPr>
            <a:endParaRPr lang="en-US" dirty="0"/>
          </a:p>
          <a:p>
            <a:pPr>
              <a:spcBef>
                <a:spcPts val="0"/>
              </a:spcBef>
              <a:spcAft>
                <a:spcPts val="600"/>
              </a:spcAft>
            </a:pPr>
            <a:endParaRPr lang="en-US" dirty="0">
              <a:solidFill>
                <a:srgbClr val="FF0000"/>
              </a:solidFill>
            </a:endParaRPr>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83210" y="996483"/>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4">
            <a:extLst>
              <a:ext uri="{FF2B5EF4-FFF2-40B4-BE49-F238E27FC236}">
                <a16:creationId xmlns:a16="http://schemas.microsoft.com/office/drawing/2014/main" id="{D85E8741-889B-491C-8FE3-7B8F171D6F8F}"/>
              </a:ext>
            </a:extLst>
          </p:cNvPr>
          <p:cNvSpPr txBox="1">
            <a:spLocks/>
          </p:cNvSpPr>
          <p:nvPr/>
        </p:nvSpPr>
        <p:spPr>
          <a:xfrm>
            <a:off x="-4387053" y="2682147"/>
            <a:ext cx="5739329"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7" name="Picture 6">
            <a:extLst>
              <a:ext uri="{FF2B5EF4-FFF2-40B4-BE49-F238E27FC236}">
                <a16:creationId xmlns:a16="http://schemas.microsoft.com/office/drawing/2014/main" id="{89CFE0C0-D742-46C0-8C2D-AA04C55F9502}"/>
              </a:ext>
            </a:extLst>
          </p:cNvPr>
          <p:cNvPicPr>
            <a:picLocks noChangeAspect="1"/>
          </p:cNvPicPr>
          <p:nvPr/>
        </p:nvPicPr>
        <p:blipFill>
          <a:blip r:embed="rId3"/>
          <a:stretch>
            <a:fillRect/>
          </a:stretch>
        </p:blipFill>
        <p:spPr>
          <a:xfrm>
            <a:off x="347205" y="2569106"/>
            <a:ext cx="6163590" cy="4487045"/>
          </a:xfrm>
          <a:prstGeom prst="rect">
            <a:avLst/>
          </a:prstGeom>
        </p:spPr>
      </p:pic>
      <p:sp>
        <p:nvSpPr>
          <p:cNvPr id="8" name="Footer Placeholder 7">
            <a:extLst>
              <a:ext uri="{FF2B5EF4-FFF2-40B4-BE49-F238E27FC236}">
                <a16:creationId xmlns:a16="http://schemas.microsoft.com/office/drawing/2014/main" id="{E21A15CE-D993-43A0-BA2F-F619B51FB3AC}"/>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291627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48</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rgbClr val="612B5B"/>
                </a:solidFill>
              </a:rPr>
              <a:t>Next-Generation Sequencing (continued)</a:t>
            </a:r>
          </a:p>
          <a:p>
            <a:pPr>
              <a:spcBef>
                <a:spcPts val="0"/>
              </a:spcBef>
              <a:spcAft>
                <a:spcPts val="600"/>
              </a:spcAft>
            </a:pPr>
            <a:r>
              <a:rPr lang="en-US" dirty="0"/>
              <a:t>Amplification: The library must be “amplified”—that is to say, each segment must be reproduced many times, in order to generate a signal that is strong enough to be detected. There are multiple technologies that are used for amplification (such as emulsion polymerase chain reaction [PCR] and bridge PCR), but all have in common the fact that they generate localized regions that consist of many copies of the same DNA template.</a:t>
            </a:r>
            <a:endParaRPr lang="en-US" dirty="0">
              <a:solidFill>
                <a:srgbClr val="FF0000"/>
              </a:solidFill>
            </a:endParaRPr>
          </a:p>
        </p:txBody>
      </p:sp>
      <p:sp>
        <p:nvSpPr>
          <p:cNvPr id="6" name="Content Placeholder 5">
            <a:extLst>
              <a:ext uri="{FF2B5EF4-FFF2-40B4-BE49-F238E27FC236}">
                <a16:creationId xmlns:a16="http://schemas.microsoft.com/office/drawing/2014/main" id="{418A6361-72D8-417F-AC7B-6FD84937BC88}"/>
              </a:ext>
            </a:extLst>
          </p:cNvPr>
          <p:cNvSpPr>
            <a:spLocks noGrp="1"/>
          </p:cNvSpPr>
          <p:nvPr>
            <p:ph idx="19"/>
          </p:nvPr>
        </p:nvSpPr>
        <p:spPr/>
        <p:txBody>
          <a:bodyPr/>
          <a:lstStyle/>
          <a:p>
            <a:pPr>
              <a:spcBef>
                <a:spcPts val="0"/>
              </a:spcBef>
              <a:spcAft>
                <a:spcPts val="600"/>
              </a:spcAft>
            </a:pPr>
            <a:r>
              <a:rPr lang="en-US" dirty="0"/>
              <a:t>Sequencing: Several competing methods of next-generation sequencing—which generates base-by-base reads of the target DNAs—have been developed by different companies. The exact technologies used will not be discussed here.</a:t>
            </a:r>
          </a:p>
          <a:p>
            <a:pPr>
              <a:spcBef>
                <a:spcPts val="0"/>
              </a:spcBef>
              <a:spcAft>
                <a:spcPts val="600"/>
              </a:spcAft>
            </a:pPr>
            <a:r>
              <a:rPr lang="en-US" dirty="0"/>
              <a:t>Analysis and Reporting of the Results: A huge amount of data is generated by NGS in the form of base-by-base reads of all of the target DNAs in the sample. These data are collected and assembled computationally to generate complete DNA sequences.</a:t>
            </a:r>
          </a:p>
          <a:p>
            <a:pPr>
              <a:spcBef>
                <a:spcPts val="0"/>
              </a:spcBef>
              <a:spcAft>
                <a:spcPts val="600"/>
              </a:spcAft>
            </a:pPr>
            <a:endParaRPr lang="en-US" dirty="0"/>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83210" y="996483"/>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4">
            <a:extLst>
              <a:ext uri="{FF2B5EF4-FFF2-40B4-BE49-F238E27FC236}">
                <a16:creationId xmlns:a16="http://schemas.microsoft.com/office/drawing/2014/main" id="{D85E8741-889B-491C-8FE3-7B8F171D6F8F}"/>
              </a:ext>
            </a:extLst>
          </p:cNvPr>
          <p:cNvSpPr txBox="1">
            <a:spLocks/>
          </p:cNvSpPr>
          <p:nvPr/>
        </p:nvSpPr>
        <p:spPr>
          <a:xfrm>
            <a:off x="214011" y="3334355"/>
            <a:ext cx="6403357"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r>
              <a:rPr lang="en-US" b="1" dirty="0">
                <a:latin typeface="Roboto Light" panose="02000000000000000000" pitchFamily="2" charset="0"/>
                <a:ea typeface="Roboto Light" panose="02000000000000000000" pitchFamily="2" charset="0"/>
                <a:cs typeface="Roboto Light" panose="02000000000000000000" pitchFamily="2" charset="0"/>
              </a:rPr>
              <a:t>Figure 5.4 </a:t>
            </a:r>
            <a:r>
              <a:rPr lang="en-US" dirty="0">
                <a:latin typeface="Roboto Light" panose="02000000000000000000" pitchFamily="2" charset="0"/>
                <a:ea typeface="Roboto Light" panose="02000000000000000000" pitchFamily="2" charset="0"/>
                <a:cs typeface="Roboto Light" panose="02000000000000000000" pitchFamily="2" charset="0"/>
              </a:rPr>
              <a:t>Results of Amplification Using Emulsion PCR and Bridge PCR. </a:t>
            </a:r>
            <a:r>
              <a:rPr lang="en-US" i="1" dirty="0">
                <a:latin typeface="Roboto Light" panose="02000000000000000000" pitchFamily="2" charset="0"/>
                <a:ea typeface="Roboto Light" panose="02000000000000000000" pitchFamily="2" charset="0"/>
              </a:rPr>
              <a:t>Adapted from ATD Bio 2018 </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ts val="154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 </a:t>
            </a:r>
          </a:p>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13" name="Table 12">
            <a:extLst>
              <a:ext uri="{FF2B5EF4-FFF2-40B4-BE49-F238E27FC236}">
                <a16:creationId xmlns:a16="http://schemas.microsoft.com/office/drawing/2014/main" id="{A659139B-EBA9-4E66-ADE5-2245ABDFD1F2}"/>
              </a:ext>
            </a:extLst>
          </p:cNvPr>
          <p:cNvGraphicFramePr>
            <a:graphicFrameLocks noGrp="1"/>
          </p:cNvGraphicFramePr>
          <p:nvPr>
            <p:extLst>
              <p:ext uri="{D42A27DB-BD31-4B8C-83A1-F6EECF244321}">
                <p14:modId xmlns:p14="http://schemas.microsoft.com/office/powerpoint/2010/main" val="1971079366"/>
              </p:ext>
            </p:extLst>
          </p:nvPr>
        </p:nvGraphicFramePr>
        <p:xfrm>
          <a:off x="460375" y="3775978"/>
          <a:ext cx="5937250" cy="3447726"/>
        </p:xfrm>
        <a:graphic>
          <a:graphicData uri="http://schemas.openxmlformats.org/drawingml/2006/table">
            <a:tbl>
              <a:tblPr firstRow="1" firstCol="1" bandRow="1">
                <a:tableStyleId>{5C22544A-7EE6-4342-B048-85BDC9FD1C3A}</a:tableStyleId>
              </a:tblPr>
              <a:tblGrid>
                <a:gridCol w="2994660">
                  <a:extLst>
                    <a:ext uri="{9D8B030D-6E8A-4147-A177-3AD203B41FA5}">
                      <a16:colId xmlns:a16="http://schemas.microsoft.com/office/drawing/2014/main" val="837088752"/>
                    </a:ext>
                  </a:extLst>
                </a:gridCol>
                <a:gridCol w="2942590">
                  <a:extLst>
                    <a:ext uri="{9D8B030D-6E8A-4147-A177-3AD203B41FA5}">
                      <a16:colId xmlns:a16="http://schemas.microsoft.com/office/drawing/2014/main" val="2349978152"/>
                    </a:ext>
                  </a:extLst>
                </a:gridCol>
              </a:tblGrid>
              <a:tr h="1193870">
                <a:tc>
                  <a:txBody>
                    <a:bodyPr/>
                    <a:lstStyle/>
                    <a:p>
                      <a:pPr marL="0" marR="0">
                        <a:lnSpc>
                          <a:spcPct val="107000"/>
                        </a:lnSpc>
                        <a:spcBef>
                          <a:spcPts val="0"/>
                        </a:spcBef>
                        <a:spcAft>
                          <a:spcPts val="0"/>
                        </a:spcAft>
                      </a:pPr>
                      <a:br>
                        <a:rPr lang="en-US" sz="1400" b="1" dirty="0">
                          <a:effectLst/>
                          <a:latin typeface="Roboto Light" panose="02000000000000000000" pitchFamily="2" charset="0"/>
                          <a:ea typeface="Roboto Light" panose="02000000000000000000" pitchFamily="2" charset="0"/>
                          <a:cs typeface="Roboto Light" panose="02000000000000000000" pitchFamily="2" charset="0"/>
                        </a:rPr>
                      </a:br>
                      <a:r>
                        <a:rPr lang="en-US" sz="1400" b="1" dirty="0">
                          <a:effectLst/>
                          <a:latin typeface="Roboto Light" panose="02000000000000000000" pitchFamily="2" charset="0"/>
                          <a:ea typeface="Roboto Light" panose="02000000000000000000" pitchFamily="2" charset="0"/>
                          <a:cs typeface="Roboto Light" panose="02000000000000000000" pitchFamily="2" charset="0"/>
                        </a:rPr>
                        <a:t>Emulsion PCR</a:t>
                      </a:r>
                    </a:p>
                    <a:p>
                      <a:pPr marL="0" marR="0">
                        <a:lnSpc>
                          <a:spcPct val="107000"/>
                        </a:lnSpc>
                        <a:spcBef>
                          <a:spcPts val="0"/>
                        </a:spcBef>
                        <a:spcAft>
                          <a:spcPts val="0"/>
                        </a:spcAft>
                      </a:pPr>
                      <a:r>
                        <a:rPr lang="en-US" sz="1300" b="0" dirty="0">
                          <a:effectLst/>
                          <a:latin typeface="Roboto Light" panose="02000000000000000000" pitchFamily="2" charset="0"/>
                          <a:ea typeface="Roboto Light" panose="02000000000000000000" pitchFamily="2" charset="0"/>
                          <a:cs typeface="Roboto Light" panose="02000000000000000000" pitchFamily="2" charset="0"/>
                        </a:rPr>
                        <a:t>The end result of emulsion PCR is </a:t>
                      </a:r>
                      <a:br>
                        <a:rPr lang="en-US" sz="1300" b="0" dirty="0">
                          <a:effectLst/>
                          <a:latin typeface="Roboto Light" panose="02000000000000000000" pitchFamily="2" charset="0"/>
                          <a:ea typeface="Roboto Light" panose="02000000000000000000" pitchFamily="2" charset="0"/>
                          <a:cs typeface="Roboto Light" panose="02000000000000000000" pitchFamily="2" charset="0"/>
                        </a:rPr>
                      </a:br>
                      <a:r>
                        <a:rPr lang="en-US" sz="1300" b="0" dirty="0">
                          <a:effectLst/>
                          <a:latin typeface="Roboto Light" panose="02000000000000000000" pitchFamily="2" charset="0"/>
                          <a:ea typeface="Roboto Light" panose="02000000000000000000" pitchFamily="2" charset="0"/>
                          <a:cs typeface="Roboto Light" panose="02000000000000000000" pitchFamily="2" charset="0"/>
                        </a:rPr>
                        <a:t>clusters of the same DNA template on individual beads.</a:t>
                      </a:r>
                    </a:p>
                    <a:p>
                      <a:pPr marL="0" marR="0">
                        <a:lnSpc>
                          <a:spcPct val="107000"/>
                        </a:lnSpc>
                        <a:spcBef>
                          <a:spcPts val="0"/>
                        </a:spcBef>
                        <a:spcAft>
                          <a:spcPts val="0"/>
                        </a:spcAft>
                      </a:pPr>
                      <a:r>
                        <a:rPr lang="en-US" sz="1200" b="0" dirty="0">
                          <a:effectLst/>
                          <a:latin typeface="Roboto Light" panose="02000000000000000000" pitchFamily="2" charset="0"/>
                          <a:ea typeface="Roboto Light" panose="02000000000000000000" pitchFamily="2" charset="0"/>
                          <a:cs typeface="Roboto Light" panose="02000000000000000000" pitchFamily="2" charset="0"/>
                        </a:rPr>
                        <a:t> </a:t>
                      </a:r>
                    </a:p>
                  </a:txBody>
                  <a:tcPr marL="137160" marR="137160" marT="0" marB="0" anchor="ctr"/>
                </a:tc>
                <a:tc>
                  <a:txBody>
                    <a:bodyPr/>
                    <a:lstStyle/>
                    <a:p>
                      <a:pPr marL="0" marR="0">
                        <a:lnSpc>
                          <a:spcPct val="107000"/>
                        </a:lnSpc>
                        <a:spcBef>
                          <a:spcPts val="0"/>
                        </a:spcBef>
                        <a:spcAft>
                          <a:spcPts val="0"/>
                        </a:spcAft>
                      </a:pPr>
                      <a:r>
                        <a:rPr lang="en-US" sz="1400" b="1" dirty="0">
                          <a:effectLst/>
                          <a:latin typeface="Roboto Light" panose="02000000000000000000" pitchFamily="2" charset="0"/>
                          <a:ea typeface="Roboto Light" panose="02000000000000000000" pitchFamily="2" charset="0"/>
                          <a:cs typeface="Roboto Light" panose="02000000000000000000" pitchFamily="2" charset="0"/>
                        </a:rPr>
                        <a:t>Bridge PCR</a:t>
                      </a:r>
                    </a:p>
                    <a:p>
                      <a:pPr marL="0" marR="0">
                        <a:lnSpc>
                          <a:spcPct val="107000"/>
                        </a:lnSpc>
                        <a:spcBef>
                          <a:spcPts val="0"/>
                        </a:spcBef>
                        <a:spcAft>
                          <a:spcPts val="0"/>
                        </a:spcAft>
                      </a:pPr>
                      <a:r>
                        <a:rPr lang="en-US" sz="1300" b="0" dirty="0">
                          <a:effectLst/>
                          <a:latin typeface="Roboto Light" panose="02000000000000000000" pitchFamily="2" charset="0"/>
                          <a:ea typeface="Roboto Light" panose="02000000000000000000" pitchFamily="2" charset="0"/>
                          <a:cs typeface="Roboto Light" panose="02000000000000000000" pitchFamily="2" charset="0"/>
                        </a:rPr>
                        <a:t>The end result of bridge PCR is clusters of identical DNA strands forming islands on the surface of a substrate.</a:t>
                      </a:r>
                    </a:p>
                  </a:txBody>
                  <a:tcPr marL="137160" marR="137160" marT="0" marB="0" anchor="ctr"/>
                </a:tc>
                <a:extLst>
                  <a:ext uri="{0D108BD9-81ED-4DB2-BD59-A6C34878D82A}">
                    <a16:rowId xmlns:a16="http://schemas.microsoft.com/office/drawing/2014/main" val="2276578052"/>
                  </a:ext>
                </a:extLst>
              </a:tr>
              <a:tr h="2170360">
                <a:tc>
                  <a:txBody>
                    <a:bodyPr/>
                    <a:lstStyle/>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D2CDD2">
                        <a:alpha val="49020"/>
                      </a:srgbClr>
                    </a:solidFill>
                  </a:tcPr>
                </a:tc>
                <a:tc>
                  <a:txBody>
                    <a:bodyPr/>
                    <a:lstStyle/>
                    <a:p>
                      <a:pPr marL="0" marR="0">
                        <a:lnSpc>
                          <a:spcPct val="107000"/>
                        </a:lnSpc>
                        <a:spcBef>
                          <a:spcPts val="0"/>
                        </a:spcBef>
                        <a:spcAft>
                          <a:spcPts val="0"/>
                        </a:spcAft>
                      </a:pPr>
                      <a:endParaRPr lang="en-US" sz="1100" b="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solidFill>
                      <a:srgbClr val="D2CDD2">
                        <a:alpha val="49020"/>
                      </a:srgbClr>
                    </a:solidFill>
                  </a:tcPr>
                </a:tc>
                <a:extLst>
                  <a:ext uri="{0D108BD9-81ED-4DB2-BD59-A6C34878D82A}">
                    <a16:rowId xmlns:a16="http://schemas.microsoft.com/office/drawing/2014/main" val="2953761945"/>
                  </a:ext>
                </a:extLst>
              </a:tr>
            </a:tbl>
          </a:graphicData>
        </a:graphic>
      </p:graphicFrame>
      <p:sp>
        <p:nvSpPr>
          <p:cNvPr id="16" name="Rectangle 4">
            <a:extLst>
              <a:ext uri="{FF2B5EF4-FFF2-40B4-BE49-F238E27FC236}">
                <a16:creationId xmlns:a16="http://schemas.microsoft.com/office/drawing/2014/main" id="{5E54B4CF-DCA3-4866-96DB-E2422FBFA52F}"/>
              </a:ext>
            </a:extLst>
          </p:cNvPr>
          <p:cNvSpPr>
            <a:spLocks noChangeArrowheads="1"/>
          </p:cNvSpPr>
          <p:nvPr/>
        </p:nvSpPr>
        <p:spPr bwMode="auto">
          <a:xfrm>
            <a:off x="2071687" y="1234652"/>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a:extLst>
              <a:ext uri="{FF2B5EF4-FFF2-40B4-BE49-F238E27FC236}">
                <a16:creationId xmlns:a16="http://schemas.microsoft.com/office/drawing/2014/main" id="{69216717-2A2A-4488-A653-D3AD46055685}"/>
              </a:ext>
            </a:extLst>
          </p:cNvPr>
          <p:cNvPicPr>
            <a:picLocks noChangeAspect="1"/>
          </p:cNvPicPr>
          <p:nvPr/>
        </p:nvPicPr>
        <p:blipFill>
          <a:blip r:embed="rId3"/>
          <a:stretch>
            <a:fillRect/>
          </a:stretch>
        </p:blipFill>
        <p:spPr>
          <a:xfrm>
            <a:off x="561307" y="5125731"/>
            <a:ext cx="2773920" cy="1774090"/>
          </a:xfrm>
          <a:prstGeom prst="rect">
            <a:avLst/>
          </a:prstGeom>
        </p:spPr>
      </p:pic>
      <p:pic>
        <p:nvPicPr>
          <p:cNvPr id="14" name="Picture 13">
            <a:extLst>
              <a:ext uri="{FF2B5EF4-FFF2-40B4-BE49-F238E27FC236}">
                <a16:creationId xmlns:a16="http://schemas.microsoft.com/office/drawing/2014/main" id="{5A1527A0-5DC4-43DE-9CF9-DA3C1A776AFF}"/>
              </a:ext>
            </a:extLst>
          </p:cNvPr>
          <p:cNvPicPr>
            <a:picLocks noChangeAspect="1"/>
          </p:cNvPicPr>
          <p:nvPr/>
        </p:nvPicPr>
        <p:blipFill>
          <a:blip r:embed="rId4"/>
          <a:stretch>
            <a:fillRect/>
          </a:stretch>
        </p:blipFill>
        <p:spPr>
          <a:xfrm>
            <a:off x="4002451" y="5119152"/>
            <a:ext cx="1950889" cy="1816765"/>
          </a:xfrm>
          <a:prstGeom prst="rect">
            <a:avLst/>
          </a:prstGeom>
        </p:spPr>
      </p:pic>
      <p:sp>
        <p:nvSpPr>
          <p:cNvPr id="9" name="Footer Placeholder 8">
            <a:extLst>
              <a:ext uri="{FF2B5EF4-FFF2-40B4-BE49-F238E27FC236}">
                <a16:creationId xmlns:a16="http://schemas.microsoft.com/office/drawing/2014/main" id="{0ADAF884-FE1D-4D8B-B00D-0AD6393663D6}"/>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02720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56A9F-1290-4236-BCA2-BCD24E0EFBBD}"/>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a:t>
            </a:fld>
            <a:endParaRPr lang="en-US" dirty="0"/>
          </a:p>
        </p:txBody>
      </p:sp>
      <p:sp>
        <p:nvSpPr>
          <p:cNvPr id="7" name="Title 6">
            <a:extLst>
              <a:ext uri="{FF2B5EF4-FFF2-40B4-BE49-F238E27FC236}">
                <a16:creationId xmlns:a16="http://schemas.microsoft.com/office/drawing/2014/main" id="{C1217819-A7BC-44B4-A26C-B53DE8977677}"/>
              </a:ext>
            </a:extLst>
          </p:cNvPr>
          <p:cNvSpPr>
            <a:spLocks noGrp="1"/>
          </p:cNvSpPr>
          <p:nvPr>
            <p:ph type="title"/>
          </p:nvPr>
        </p:nvSpPr>
        <p:spPr>
          <a:xfrm>
            <a:off x="214010" y="66676"/>
            <a:ext cx="5159904" cy="457200"/>
          </a:xfrm>
        </p:spPr>
        <p:txBody>
          <a:bodyPr/>
          <a:lstStyle/>
          <a:p>
            <a:r>
              <a:rPr lang="en-US" dirty="0"/>
              <a:t>MOLECULAR AND CELLULAR BIOLOGY FUNDAMENTALS</a:t>
            </a:r>
          </a:p>
        </p:txBody>
      </p:sp>
      <p:sp>
        <p:nvSpPr>
          <p:cNvPr id="8" name="Content Placeholder 7">
            <a:extLst>
              <a:ext uri="{FF2B5EF4-FFF2-40B4-BE49-F238E27FC236}">
                <a16:creationId xmlns:a16="http://schemas.microsoft.com/office/drawing/2014/main" id="{632F1755-5313-4E34-8579-3B394D716E81}"/>
              </a:ext>
            </a:extLst>
          </p:cNvPr>
          <p:cNvSpPr>
            <a:spLocks noGrp="1"/>
          </p:cNvSpPr>
          <p:nvPr>
            <p:ph idx="17"/>
          </p:nvPr>
        </p:nvSpPr>
        <p:spPr>
          <a:xfrm>
            <a:off x="214010" y="928508"/>
            <a:ext cx="6508219" cy="7475659"/>
          </a:xfrm>
        </p:spPr>
        <p:txBody>
          <a:bodyPr/>
          <a:lstStyle/>
          <a:p>
            <a:r>
              <a:rPr lang="en-US" dirty="0"/>
              <a:t>Until relatively recently, detecting these small cancer-promoting genetic and epigenetic changes was difficult, costly, and time-consuming. For this reason, cancer diagnosis has conventionally relied primarily on symptoms and/or findings on imaging. Often—and particularly in patients who are already symptomatic—cancer has been detected well after there is a possibility of curative treatment. Today, cutting-edge technologies are changing this paradigm, with the potential of enabling earlier detection of cancer when curative treatment remains a possibility.</a:t>
            </a:r>
          </a:p>
          <a:p>
            <a:r>
              <a:rPr lang="en-US" dirty="0"/>
              <a:t>To understand how cancer develops—and how it is detected and treated—it is essential to understand the language of molecular biology. This module will provide a basic refresher on molecular genetics, particularly with reference to cancer</a:t>
            </a:r>
          </a:p>
          <a:p>
            <a:endParaRPr lang="en-US" dirty="0"/>
          </a:p>
          <a:p>
            <a:endParaRPr lang="en-US" dirty="0"/>
          </a:p>
          <a:p>
            <a:endParaRPr lang="en-US" dirty="0"/>
          </a:p>
          <a:p>
            <a:endParaRPr lang="en-US" dirty="0"/>
          </a:p>
          <a:p>
            <a:endParaRPr lang="en-US" dirty="0"/>
          </a:p>
          <a:p>
            <a:endParaRPr lang="en-US" dirty="0"/>
          </a:p>
          <a:p>
            <a:endParaRPr lang="en-US" dirty="0"/>
          </a:p>
          <a:p>
            <a:r>
              <a:rPr lang="en-US" sz="1300" b="1" dirty="0">
                <a:solidFill>
                  <a:schemeClr val="tx2"/>
                </a:solidFill>
              </a:rPr>
              <a:t>LEARNING OBJECTIVES</a:t>
            </a:r>
          </a:p>
          <a:p>
            <a:r>
              <a:rPr lang="en-US" dirty="0"/>
              <a:t>When you have completed this module, you will be able to:</a:t>
            </a:r>
          </a:p>
          <a:p>
            <a:pPr marL="171450" indent="-171450">
              <a:buFont typeface="Arial" panose="020B0604020202020204" pitchFamily="34" charset="0"/>
              <a:buChar char="•"/>
            </a:pPr>
            <a:r>
              <a:rPr lang="en-US" dirty="0"/>
              <a:t>Describe the pathway from gene to protein</a:t>
            </a:r>
          </a:p>
          <a:p>
            <a:pPr marL="171450" indent="-171450">
              <a:buFont typeface="Arial" panose="020B0604020202020204" pitchFamily="34" charset="0"/>
              <a:buChar char="•"/>
            </a:pPr>
            <a:r>
              <a:rPr lang="en-US" dirty="0"/>
              <a:t>Describe the epigenetic regulation of gene expression</a:t>
            </a:r>
          </a:p>
          <a:p>
            <a:pPr marL="171450" indent="-171450">
              <a:buFont typeface="Arial" panose="020B0604020202020204" pitchFamily="34" charset="0"/>
              <a:buChar char="•"/>
            </a:pPr>
            <a:r>
              <a:rPr lang="en-US" dirty="0"/>
              <a:t>Identify different types of mutations</a:t>
            </a:r>
          </a:p>
          <a:p>
            <a:pPr marL="171450" indent="-171450">
              <a:buFont typeface="Arial" panose="020B0604020202020204" pitchFamily="34" charset="0"/>
              <a:buChar char="•"/>
            </a:pPr>
            <a:r>
              <a:rPr lang="en-US" dirty="0"/>
              <a:t>Describe modalities for obtaining samples for molecular analysis</a:t>
            </a:r>
          </a:p>
          <a:p>
            <a:pPr marL="171450" indent="-171450">
              <a:buFont typeface="Arial" panose="020B0604020202020204" pitchFamily="34" charset="0"/>
              <a:buChar char="•"/>
            </a:pPr>
            <a:r>
              <a:rPr lang="en-US" dirty="0"/>
              <a:t>Identify key technologies for interrogating the genome</a:t>
            </a:r>
          </a:p>
          <a:p>
            <a:endParaRPr lang="en-US" dirty="0"/>
          </a:p>
        </p:txBody>
      </p:sp>
      <p:sp>
        <p:nvSpPr>
          <p:cNvPr id="9" name="Content Placeholder 8">
            <a:extLst>
              <a:ext uri="{FF2B5EF4-FFF2-40B4-BE49-F238E27FC236}">
                <a16:creationId xmlns:a16="http://schemas.microsoft.com/office/drawing/2014/main" id="{63C822C4-B0D5-4A66-AEA8-77B08BE4302C}"/>
              </a:ext>
            </a:extLst>
          </p:cNvPr>
          <p:cNvSpPr>
            <a:spLocks noGrp="1"/>
          </p:cNvSpPr>
          <p:nvPr>
            <p:ph idx="18"/>
          </p:nvPr>
        </p:nvSpPr>
        <p:spPr>
          <a:xfrm>
            <a:off x="214010" y="596135"/>
            <a:ext cx="6508219" cy="272382"/>
          </a:xfrm>
        </p:spPr>
        <p:txBody>
          <a:bodyPr/>
          <a:lstStyle/>
          <a:p>
            <a:r>
              <a:rPr lang="en-US" dirty="0"/>
              <a:t>INTRODUCTION (continued)</a:t>
            </a:r>
          </a:p>
        </p:txBody>
      </p:sp>
      <p:graphicFrame>
        <p:nvGraphicFramePr>
          <p:cNvPr id="15" name="Table 14">
            <a:extLst>
              <a:ext uri="{FF2B5EF4-FFF2-40B4-BE49-F238E27FC236}">
                <a16:creationId xmlns:a16="http://schemas.microsoft.com/office/drawing/2014/main" id="{EB9AFEE2-30BC-4B39-A092-B262F80FA76D}"/>
              </a:ext>
            </a:extLst>
          </p:cNvPr>
          <p:cNvGraphicFramePr>
            <a:graphicFrameLocks noGrp="1"/>
          </p:cNvGraphicFramePr>
          <p:nvPr>
            <p:extLst>
              <p:ext uri="{D42A27DB-BD31-4B8C-83A1-F6EECF244321}">
                <p14:modId xmlns:p14="http://schemas.microsoft.com/office/powerpoint/2010/main" val="4196138419"/>
              </p:ext>
            </p:extLst>
          </p:nvPr>
        </p:nvGraphicFramePr>
        <p:xfrm>
          <a:off x="465124" y="3189630"/>
          <a:ext cx="5927751" cy="147670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463040">
                  <a:extLst>
                    <a:ext uri="{9D8B030D-6E8A-4147-A177-3AD203B41FA5}">
                      <a16:colId xmlns:a16="http://schemas.microsoft.com/office/drawing/2014/main" val="564282652"/>
                    </a:ext>
                  </a:extLst>
                </a:gridCol>
                <a:gridCol w="4464711">
                  <a:extLst>
                    <a:ext uri="{9D8B030D-6E8A-4147-A177-3AD203B41FA5}">
                      <a16:colId xmlns:a16="http://schemas.microsoft.com/office/drawing/2014/main" val="3381512860"/>
                    </a:ext>
                  </a:extLst>
                </a:gridCol>
              </a:tblGrid>
              <a:tr h="1476707">
                <a:tc>
                  <a:txBody>
                    <a:bodyPr/>
                    <a:lstStyle/>
                    <a:p>
                      <a:pPr marL="0" marR="0" algn="ctr">
                        <a:lnSpc>
                          <a:spcPct val="107000"/>
                        </a:lnSpc>
                        <a:spcBef>
                          <a:spcPts val="0"/>
                        </a:spcBef>
                        <a:spcAft>
                          <a:spcPts val="0"/>
                        </a:spcAft>
                      </a:pPr>
                      <a:endParaRPr lang="en-US" sz="1100" dirty="0">
                        <a:effectLst/>
                      </a:endParaRPr>
                    </a:p>
                    <a:p>
                      <a:pPr marL="0" marR="0" algn="ctr">
                        <a:lnSpc>
                          <a:spcPct val="107000"/>
                        </a:lnSpc>
                        <a:spcBef>
                          <a:spcPts val="0"/>
                        </a:spcBef>
                        <a:spcAft>
                          <a:spcPts val="0"/>
                        </a:spcAft>
                      </a:pPr>
                      <a:r>
                        <a:rPr lang="en-US" sz="1400" b="1" i="0" dirty="0">
                          <a:effectLst/>
                          <a:latin typeface="Roboto" panose="02000000000000000000" pitchFamily="2" charset="0"/>
                          <a:ea typeface="Roboto" panose="02000000000000000000" pitchFamily="2" charset="0"/>
                        </a:rPr>
                        <a:t>CLOSER LOOK</a:t>
                      </a:r>
                      <a:endParaRPr lang="en-US" sz="1400" b="1" i="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0" dirty="0">
                          <a:effectLst/>
                          <a:latin typeface="Roboto Light" panose="02000000000000000000" pitchFamily="2" charset="0"/>
                          <a:ea typeface="Roboto Light" panose="02000000000000000000" pitchFamily="2" charset="0"/>
                        </a:rPr>
                        <a:t>Throughout this module, you will see “Closer Look” callouts. These sections are </a:t>
                      </a:r>
                      <a:r>
                        <a:rPr lang="en-US" sz="1200" b="1" u="sng" dirty="0">
                          <a:effectLst/>
                          <a:latin typeface="Roboto Light" panose="02000000000000000000" pitchFamily="2" charset="0"/>
                          <a:ea typeface="Roboto Light" panose="02000000000000000000" pitchFamily="2" charset="0"/>
                        </a:rPr>
                        <a:t>optional</a:t>
                      </a:r>
                      <a:r>
                        <a:rPr lang="en-US" sz="1200" b="0" dirty="0">
                          <a:effectLst/>
                          <a:latin typeface="Roboto Light" panose="02000000000000000000" pitchFamily="2" charset="0"/>
                          <a:ea typeface="Roboto Light" panose="02000000000000000000" pitchFamily="2" charset="0"/>
                        </a:rPr>
                        <a:t>. This supplemental information may enhance the depth of your knowledge about certain topics,  but you will not be tested on your knowledge of this information, nor is it critical for your product knowledge.</a:t>
                      </a:r>
                      <a:endParaRPr lang="en-US" sz="1200" b="0" dirty="0">
                        <a:effectLst/>
                        <a:latin typeface="Roboto Light" panose="02000000000000000000" pitchFamily="2" charset="0"/>
                        <a:ea typeface="Roboto Light" panose="02000000000000000000" pitchFamily="2" charset="0"/>
                        <a:cs typeface="Times New Roman" panose="02020603050405020304" pitchFamily="18" charset="0"/>
                      </a:endParaRPr>
                    </a:p>
                  </a:txBody>
                  <a:tcPr marL="182880" marR="182880" marT="0" marB="0" anchor="ctr"/>
                </a:tc>
                <a:extLst>
                  <a:ext uri="{0D108BD9-81ED-4DB2-BD59-A6C34878D82A}">
                    <a16:rowId xmlns:a16="http://schemas.microsoft.com/office/drawing/2014/main" val="1339961919"/>
                  </a:ext>
                </a:extLst>
              </a:tr>
            </a:tbl>
          </a:graphicData>
        </a:graphic>
      </p:graphicFrame>
      <p:pic>
        <p:nvPicPr>
          <p:cNvPr id="1030" name="Picture 4">
            <a:extLst>
              <a:ext uri="{FF2B5EF4-FFF2-40B4-BE49-F238E27FC236}">
                <a16:creationId xmlns:a16="http://schemas.microsoft.com/office/drawing/2014/main" id="{C00A0CDF-C712-47BF-9760-B4E4D313D87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541" y="3691280"/>
            <a:ext cx="1201981" cy="76387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60EA2C3-7FCB-404A-A1A5-B5BDBF3F1396}"/>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4255492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49</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5: INTERROGATING THE GENOME</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rIns="0"/>
          <a:lstStyle/>
          <a:p>
            <a:pPr>
              <a:spcBef>
                <a:spcPts val="0"/>
              </a:spcBef>
              <a:spcAft>
                <a:spcPts val="600"/>
              </a:spcAft>
            </a:pPr>
            <a:r>
              <a:rPr lang="en-US" b="1" i="1" dirty="0">
                <a:solidFill>
                  <a:srgbClr val="612B5B"/>
                </a:solidFill>
              </a:rPr>
              <a:t>Bisulfate Sequencing</a:t>
            </a:r>
          </a:p>
          <a:p>
            <a:pPr>
              <a:spcBef>
                <a:spcPts val="0"/>
              </a:spcBef>
              <a:spcAft>
                <a:spcPts val="600"/>
              </a:spcAft>
            </a:pPr>
            <a:r>
              <a:rPr lang="en-US" dirty="0"/>
              <a:t>As we have already discussed, the base-by-base genetic code does not contain all the information needed by organisms. Epigenetic modifications to DNA bases, in particular </a:t>
            </a:r>
            <a:br>
              <a:rPr lang="en-US" dirty="0"/>
            </a:br>
            <a:r>
              <a:rPr lang="en-US" dirty="0"/>
              <a:t>5-methylcytosine, also convey important information.</a:t>
            </a:r>
          </a:p>
          <a:p>
            <a:pPr>
              <a:spcBef>
                <a:spcPts val="0"/>
              </a:spcBef>
              <a:spcAft>
                <a:spcPts val="600"/>
              </a:spcAft>
            </a:pPr>
            <a:r>
              <a:rPr lang="en-US" dirty="0"/>
              <a:t>No sequencing modality can directly detect modified DNA bases. In fact, 5-methyl-cytosine is treated as cytosine by the enzymes involved in sequencing; therefore, epigenetic information is lost during conventional </a:t>
            </a:r>
            <a:r>
              <a:rPr lang="en-US" dirty="0" err="1"/>
              <a:t>NGS</a:t>
            </a:r>
            <a:r>
              <a:rPr lang="en-US" dirty="0"/>
              <a:t>.</a:t>
            </a:r>
            <a:endParaRPr lang="en-US" dirty="0">
              <a:solidFill>
                <a:srgbClr val="FF0000"/>
              </a:solidFill>
            </a:endParaRPr>
          </a:p>
          <a:p>
            <a:pPr>
              <a:spcBef>
                <a:spcPts val="0"/>
              </a:spcBef>
              <a:spcAft>
                <a:spcPts val="600"/>
              </a:spcAft>
            </a:pPr>
            <a:r>
              <a:rPr lang="en-US" dirty="0"/>
              <a:t>Bisulfate sequencing can be used to extract epigenetic information from DNA samples to overcome this limitation. It exploits the difference in reactivity of cytosine and 5-methylcytosine to bisulfite (Figure 5.5): </a:t>
            </a:r>
            <a:r>
              <a:rPr lang="en-US" dirty="0">
                <a:solidFill>
                  <a:srgbClr val="FF0000"/>
                </a:solidFill>
              </a:rPr>
              <a:t> </a:t>
            </a:r>
          </a:p>
          <a:p>
            <a:pPr marL="171450" indent="-171450">
              <a:spcBef>
                <a:spcPts val="0"/>
              </a:spcBef>
              <a:spcAft>
                <a:spcPts val="600"/>
              </a:spcAft>
              <a:buFont typeface="Arial" panose="020B0604020202020204" pitchFamily="34" charset="0"/>
              <a:buChar char="•"/>
            </a:pPr>
            <a:r>
              <a:rPr lang="en-US" dirty="0"/>
              <a:t>Cytosine is converted to uracil (which reads as T [thymine] when sequenced) via a chemical process known as deamination.</a:t>
            </a:r>
          </a:p>
          <a:p>
            <a:pPr marL="171450" indent="-171450">
              <a:spcBef>
                <a:spcPts val="0"/>
              </a:spcBef>
              <a:spcAft>
                <a:spcPts val="600"/>
              </a:spcAft>
              <a:buFont typeface="Arial" panose="020B0604020202020204" pitchFamily="34" charset="0"/>
              <a:buChar char="•"/>
            </a:pPr>
            <a:r>
              <a:rPr lang="en-US" dirty="0"/>
              <a:t>5-methylcytosine is unreactive (and thus reads as C [cytosine] when sequenced). </a:t>
            </a:r>
          </a:p>
          <a:p>
            <a:pPr>
              <a:spcBef>
                <a:spcPts val="0"/>
              </a:spcBef>
              <a:spcAft>
                <a:spcPts val="600"/>
              </a:spcAft>
            </a:pPr>
            <a:r>
              <a:rPr lang="en-US" dirty="0"/>
              <a:t>If 2 sequencing runs are done in parallel, 1 with bisulfite treatment and 1 without, </a:t>
            </a:r>
            <a:br>
              <a:rPr lang="en-US" dirty="0"/>
            </a:br>
            <a:r>
              <a:rPr lang="en-US" dirty="0"/>
              <a:t>the differences between the outputs of the 2 runs indicate methylated cytosines in the </a:t>
            </a:r>
            <a:br>
              <a:rPr lang="en-US" dirty="0"/>
            </a:br>
            <a:r>
              <a:rPr lang="en-US" dirty="0"/>
              <a:t>original sequence. </a:t>
            </a:r>
            <a:br>
              <a:rPr lang="en-US" dirty="0"/>
            </a:br>
            <a:endParaRPr lang="en-US" dirty="0"/>
          </a:p>
          <a:p>
            <a:pPr>
              <a:spcBef>
                <a:spcPts val="0"/>
              </a:spcBef>
              <a:spcAft>
                <a:spcPts val="600"/>
              </a:spcAft>
            </a:pPr>
            <a:r>
              <a:rPr lang="en-US" b="1" dirty="0"/>
              <a:t>Figure 5.5 </a:t>
            </a:r>
            <a:r>
              <a:rPr lang="en-US" dirty="0"/>
              <a:t>Sequencing Epigenetic Modifications Using Bisulfite. </a:t>
            </a:r>
            <a:r>
              <a:rPr lang="en-US" i="1" dirty="0"/>
              <a:t>Adapted from ATD Bio 2018.</a:t>
            </a:r>
            <a:endParaRPr lang="en-US" dirty="0">
              <a:solidFill>
                <a:srgbClr val="FF0000"/>
              </a:solidFill>
            </a:endParaRPr>
          </a:p>
          <a:p>
            <a:pPr>
              <a:spcBef>
                <a:spcPts val="0"/>
              </a:spcBef>
              <a:spcAft>
                <a:spcPts val="600"/>
              </a:spcAft>
            </a:pPr>
            <a:endParaRPr lang="en-US" dirty="0">
              <a:solidFill>
                <a:srgbClr val="FF0000"/>
              </a:solidFill>
            </a:endParaRPr>
          </a:p>
        </p:txBody>
      </p:sp>
      <p:sp>
        <p:nvSpPr>
          <p:cNvPr id="10" name="Content Placeholder 4">
            <a:extLst>
              <a:ext uri="{FF2B5EF4-FFF2-40B4-BE49-F238E27FC236}">
                <a16:creationId xmlns:a16="http://schemas.microsoft.com/office/drawing/2014/main" id="{D3B31010-1075-4CF3-B5B1-A7B2E2DB2344}"/>
              </a:ext>
            </a:extLst>
          </p:cNvPr>
          <p:cNvSpPr txBox="1">
            <a:spLocks/>
          </p:cNvSpPr>
          <p:nvPr/>
        </p:nvSpPr>
        <p:spPr>
          <a:xfrm>
            <a:off x="3483210" y="996483"/>
            <a:ext cx="3039894" cy="769667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Content Placeholder 4">
            <a:extLst>
              <a:ext uri="{FF2B5EF4-FFF2-40B4-BE49-F238E27FC236}">
                <a16:creationId xmlns:a16="http://schemas.microsoft.com/office/drawing/2014/main" id="{D85E8741-889B-491C-8FE3-7B8F171D6F8F}"/>
              </a:ext>
            </a:extLst>
          </p:cNvPr>
          <p:cNvSpPr txBox="1">
            <a:spLocks/>
          </p:cNvSpPr>
          <p:nvPr/>
        </p:nvSpPr>
        <p:spPr>
          <a:xfrm>
            <a:off x="359338" y="5113010"/>
            <a:ext cx="5739329" cy="572711"/>
          </a:xfrm>
          <a:prstGeom prst="rect">
            <a:avLst/>
          </a:prstGeom>
        </p:spPr>
        <p:txBody>
          <a:bodyPr vert="horz" wrap="square"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540"/>
              </a:lnSpc>
              <a:spcBef>
                <a:spcPts val="600"/>
              </a:spcBef>
            </a:pPr>
            <a:endParaRPr lang="en-US"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6" name="Rectangle 4">
            <a:extLst>
              <a:ext uri="{FF2B5EF4-FFF2-40B4-BE49-F238E27FC236}">
                <a16:creationId xmlns:a16="http://schemas.microsoft.com/office/drawing/2014/main" id="{5E54B4CF-DCA3-4866-96DB-E2422FBFA52F}"/>
              </a:ext>
            </a:extLst>
          </p:cNvPr>
          <p:cNvSpPr>
            <a:spLocks noChangeArrowheads="1"/>
          </p:cNvSpPr>
          <p:nvPr/>
        </p:nvSpPr>
        <p:spPr bwMode="auto">
          <a:xfrm>
            <a:off x="2071687" y="1234652"/>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8" name="Picture 7">
            <a:extLst>
              <a:ext uri="{FF2B5EF4-FFF2-40B4-BE49-F238E27FC236}">
                <a16:creationId xmlns:a16="http://schemas.microsoft.com/office/drawing/2014/main" id="{A85242F3-FFC7-4CB6-BFAE-B7CD835193E6}"/>
              </a:ext>
            </a:extLst>
          </p:cNvPr>
          <p:cNvPicPr>
            <a:picLocks noChangeAspect="1"/>
          </p:cNvPicPr>
          <p:nvPr/>
        </p:nvPicPr>
        <p:blipFill>
          <a:blip r:embed="rId3"/>
          <a:stretch>
            <a:fillRect/>
          </a:stretch>
        </p:blipFill>
        <p:spPr>
          <a:xfrm>
            <a:off x="621548" y="4695330"/>
            <a:ext cx="5614903" cy="3103133"/>
          </a:xfrm>
          <a:prstGeom prst="rect">
            <a:avLst/>
          </a:prstGeom>
        </p:spPr>
      </p:pic>
      <p:sp>
        <p:nvSpPr>
          <p:cNvPr id="7" name="Footer Placeholder 6">
            <a:extLst>
              <a:ext uri="{FF2B5EF4-FFF2-40B4-BE49-F238E27FC236}">
                <a16:creationId xmlns:a16="http://schemas.microsoft.com/office/drawing/2014/main" id="{0CC9FCE7-19E1-40E1-BF6A-69550AD845F1}"/>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9354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318E1-ECA3-40EF-987E-FBEF702828D4}"/>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50</a:t>
            </a:fld>
            <a:endParaRPr lang="en-US" dirty="0"/>
          </a:p>
        </p:txBody>
      </p:sp>
      <p:sp>
        <p:nvSpPr>
          <p:cNvPr id="7" name="Title 6">
            <a:extLst>
              <a:ext uri="{FF2B5EF4-FFF2-40B4-BE49-F238E27FC236}">
                <a16:creationId xmlns:a16="http://schemas.microsoft.com/office/drawing/2014/main" id="{D3BAEE84-2886-4D6C-AD54-58BA27DE01EE}"/>
              </a:ext>
            </a:extLst>
          </p:cNvPr>
          <p:cNvSpPr>
            <a:spLocks noGrp="1"/>
          </p:cNvSpPr>
          <p:nvPr>
            <p:ph type="title"/>
          </p:nvPr>
        </p:nvSpPr>
        <p:spPr/>
        <p:txBody>
          <a:bodyPr/>
          <a:lstStyle/>
          <a:p>
            <a:r>
              <a:rPr lang="en-US" dirty="0"/>
              <a:t>CHAPTER 5: INTERROGATING THE GENOME</a:t>
            </a:r>
          </a:p>
        </p:txBody>
      </p:sp>
      <p:sp>
        <p:nvSpPr>
          <p:cNvPr id="8" name="Content Placeholder 7">
            <a:extLst>
              <a:ext uri="{FF2B5EF4-FFF2-40B4-BE49-F238E27FC236}">
                <a16:creationId xmlns:a16="http://schemas.microsoft.com/office/drawing/2014/main" id="{71452295-C61A-4AFC-A990-F261F327CFC1}"/>
              </a:ext>
            </a:extLst>
          </p:cNvPr>
          <p:cNvSpPr>
            <a:spLocks noGrp="1"/>
          </p:cNvSpPr>
          <p:nvPr>
            <p:ph idx="17"/>
          </p:nvPr>
        </p:nvSpPr>
        <p:spPr/>
        <p:txBody>
          <a:bodyPr/>
          <a:lstStyle/>
          <a:p>
            <a:pPr marL="171450" indent="-171450">
              <a:spcBef>
                <a:spcPts val="0"/>
              </a:spcBef>
              <a:spcAft>
                <a:spcPts val="600"/>
              </a:spcAft>
              <a:buFont typeface="Arial" panose="020B0604020202020204" pitchFamily="34" charset="0"/>
              <a:buChar char="•"/>
            </a:pPr>
            <a:r>
              <a:rPr lang="en-US" dirty="0"/>
              <a:t>Obtaining samples for analysis</a:t>
            </a:r>
          </a:p>
          <a:p>
            <a:pPr marL="514350" lvl="1" indent="-171450">
              <a:spcBef>
                <a:spcPts val="0"/>
              </a:spcBef>
              <a:spcAft>
                <a:spcPts val="600"/>
              </a:spcAft>
              <a:buFont typeface="Roboto Light" panose="02000000000000000000" pitchFamily="2" charset="0"/>
              <a:buChar char="–"/>
            </a:pPr>
            <a:r>
              <a:rPr lang="en-US" dirty="0"/>
              <a:t>Tissue biopsy involves the collection of tumor tissues for molecular analysis and may be conducted using modalities ranging from noninvasive to highly invasive.</a:t>
            </a:r>
          </a:p>
          <a:p>
            <a:pPr marL="514350" lvl="1" indent="-171450">
              <a:spcBef>
                <a:spcPts val="0"/>
              </a:spcBef>
              <a:spcAft>
                <a:spcPts val="600"/>
              </a:spcAft>
              <a:buFont typeface="Roboto Light" panose="02000000000000000000" pitchFamily="2" charset="0"/>
              <a:buChar char="–"/>
            </a:pPr>
            <a:r>
              <a:rPr lang="en-US" dirty="0"/>
              <a:t>Liquid biopsy is conducted by simple blood draw.</a:t>
            </a:r>
          </a:p>
          <a:p>
            <a:pPr marL="514350" lvl="1" indent="-171450">
              <a:spcBef>
                <a:spcPts val="0"/>
              </a:spcBef>
              <a:spcAft>
                <a:spcPts val="600"/>
              </a:spcAft>
              <a:buFont typeface="Roboto Light" panose="02000000000000000000" pitchFamily="2" charset="0"/>
              <a:buChar char="–"/>
            </a:pPr>
            <a:r>
              <a:rPr lang="en-US" dirty="0"/>
              <a:t>Blood contains multiple materials that can be used for genetic analysis:</a:t>
            </a:r>
          </a:p>
          <a:p>
            <a:pPr marL="857250" lvl="2" indent="-171450">
              <a:spcBef>
                <a:spcPts val="0"/>
              </a:spcBef>
              <a:spcAft>
                <a:spcPts val="600"/>
              </a:spcAft>
              <a:buFont typeface="Wingdings" panose="05000000000000000000" pitchFamily="2" charset="2"/>
              <a:buChar char="§"/>
            </a:pPr>
            <a:r>
              <a:rPr lang="en-US" dirty="0"/>
              <a:t>Cell-free DNA (cfDNA) is DNA shed from normal and tumor cells when they die. </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Cell-free RNA (</a:t>
            </a:r>
            <a:r>
              <a:rPr lang="en-US" dirty="0" err="1"/>
              <a:t>cfRNA</a:t>
            </a:r>
            <a:r>
              <a:rPr lang="en-US" dirty="0"/>
              <a:t>) is RNA derived from dead or dying cells. </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Circulating tumor cells are intact, viable tumor cells that have been released into the blood.</a:t>
            </a:r>
            <a:endParaRPr lang="en-US" dirty="0">
              <a:solidFill>
                <a:srgbClr val="FF0000"/>
              </a:solidFill>
            </a:endParaRPr>
          </a:p>
          <a:p>
            <a:pPr marL="857250" lvl="2" indent="-171450">
              <a:spcBef>
                <a:spcPts val="0"/>
              </a:spcBef>
              <a:spcAft>
                <a:spcPts val="600"/>
              </a:spcAft>
              <a:buFont typeface="Wingdings" panose="05000000000000000000" pitchFamily="2" charset="2"/>
              <a:buChar char="§"/>
            </a:pPr>
            <a:r>
              <a:rPr lang="en-US" dirty="0"/>
              <a:t>Exosomes are cell-derived, lipid-membrane bound packages that may contain nucleic acids.</a:t>
            </a:r>
            <a:endParaRPr lang="en-US" dirty="0">
              <a:solidFill>
                <a:srgbClr val="FF0000"/>
              </a:solidFill>
            </a:endParaRPr>
          </a:p>
          <a:p>
            <a:pPr marL="514350" lvl="1" indent="-171450">
              <a:spcBef>
                <a:spcPts val="0"/>
              </a:spcBef>
              <a:spcAft>
                <a:spcPts val="600"/>
              </a:spcAft>
              <a:buFont typeface="Roboto Light" panose="02000000000000000000" pitchFamily="2" charset="0"/>
              <a:buChar char="–"/>
            </a:pPr>
            <a:r>
              <a:rPr lang="en-US" dirty="0"/>
              <a:t>cfDNA carries the same mutations as living tumor cells.</a:t>
            </a:r>
          </a:p>
          <a:p>
            <a:pPr marL="514350" lvl="1" indent="-171450">
              <a:spcBef>
                <a:spcPts val="0"/>
              </a:spcBef>
              <a:spcAft>
                <a:spcPts val="600"/>
              </a:spcAft>
              <a:buFont typeface="Roboto Light" panose="02000000000000000000" pitchFamily="2" charset="0"/>
              <a:buChar char="–"/>
            </a:pPr>
            <a:r>
              <a:rPr lang="en-US" dirty="0"/>
              <a:t>cfDNA retains the methylation patterns of its source tissue.</a:t>
            </a:r>
          </a:p>
          <a:p>
            <a:pPr marL="514350" lvl="1" indent="-171450">
              <a:spcBef>
                <a:spcPts val="0"/>
              </a:spcBef>
              <a:spcAft>
                <a:spcPts val="600"/>
              </a:spcAft>
              <a:buFont typeface="Roboto Light" panose="02000000000000000000" pitchFamily="2" charset="0"/>
              <a:buChar char="–"/>
            </a:pPr>
            <a:r>
              <a:rPr lang="en-US" dirty="0"/>
              <a:t>cfDNA can be analyzed in various ways to assess chromatin structure. </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Reading the genome</a:t>
            </a:r>
          </a:p>
          <a:p>
            <a:pPr marL="514350" lvl="1" indent="-171450">
              <a:spcBef>
                <a:spcPts val="0"/>
              </a:spcBef>
              <a:spcAft>
                <a:spcPts val="600"/>
              </a:spcAft>
              <a:buFont typeface="Roboto Light" panose="02000000000000000000" pitchFamily="2" charset="0"/>
              <a:buChar char="–"/>
            </a:pPr>
            <a:r>
              <a:rPr lang="en-US" dirty="0"/>
              <a:t>Conventional sequencing results in base-by-base reads of a relatively short segment of DNA.</a:t>
            </a:r>
            <a:endParaRPr lang="en-US" dirty="0">
              <a:solidFill>
                <a:srgbClr val="FF0000"/>
              </a:solidFill>
            </a:endParaRPr>
          </a:p>
          <a:p>
            <a:pPr marL="514350" lvl="1" indent="-171450">
              <a:spcBef>
                <a:spcPts val="0"/>
              </a:spcBef>
              <a:spcAft>
                <a:spcPts val="600"/>
              </a:spcAft>
              <a:buFont typeface="Roboto Light" panose="02000000000000000000" pitchFamily="2" charset="0"/>
              <a:buChar char="–"/>
            </a:pPr>
            <a:r>
              <a:rPr lang="en-US" dirty="0"/>
              <a:t>Next-generation sequencing also results in base-by-base reads of DNA but is massively multiplexed to sequence many genes simultaneously. </a:t>
            </a:r>
            <a:endParaRPr lang="en-US" dirty="0">
              <a:solidFill>
                <a:srgbClr val="FF0000"/>
              </a:solidFill>
            </a:endParaRPr>
          </a:p>
          <a:p>
            <a:pPr marL="514350" lvl="1" indent="-171450">
              <a:spcBef>
                <a:spcPts val="0"/>
              </a:spcBef>
              <a:spcAft>
                <a:spcPts val="600"/>
              </a:spcAft>
              <a:buFont typeface="Roboto Light" panose="02000000000000000000" pitchFamily="2" charset="0"/>
              <a:buChar char="–"/>
            </a:pPr>
            <a:r>
              <a:rPr lang="en-US" dirty="0"/>
              <a:t>Bisulfate sequencing allows for the extraction of epigenetic information—specifically, DNA methylation patterns.</a:t>
            </a:r>
          </a:p>
        </p:txBody>
      </p:sp>
      <p:sp>
        <p:nvSpPr>
          <p:cNvPr id="9" name="Content Placeholder 8">
            <a:extLst>
              <a:ext uri="{FF2B5EF4-FFF2-40B4-BE49-F238E27FC236}">
                <a16:creationId xmlns:a16="http://schemas.microsoft.com/office/drawing/2014/main" id="{861BC4AF-622B-4623-9ECA-780D5A928DB6}"/>
              </a:ext>
            </a:extLst>
          </p:cNvPr>
          <p:cNvSpPr>
            <a:spLocks noGrp="1"/>
          </p:cNvSpPr>
          <p:nvPr>
            <p:ph idx="18"/>
          </p:nvPr>
        </p:nvSpPr>
        <p:spPr/>
        <p:txBody>
          <a:bodyPr/>
          <a:lstStyle/>
          <a:p>
            <a:r>
              <a:rPr lang="en-US" dirty="0"/>
              <a:t>CHAPTER 5 SUMMARY</a:t>
            </a:r>
          </a:p>
        </p:txBody>
      </p:sp>
      <p:sp>
        <p:nvSpPr>
          <p:cNvPr id="5" name="Footer Placeholder 4">
            <a:extLst>
              <a:ext uri="{FF2B5EF4-FFF2-40B4-BE49-F238E27FC236}">
                <a16:creationId xmlns:a16="http://schemas.microsoft.com/office/drawing/2014/main" id="{01450CD4-29F0-4BB8-8532-A8718F52AED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899150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54C05-F249-4549-976E-935190D5E34E}"/>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51</a:t>
            </a:fld>
            <a:endParaRPr lang="en-US" dirty="0"/>
          </a:p>
        </p:txBody>
      </p:sp>
      <p:sp>
        <p:nvSpPr>
          <p:cNvPr id="7" name="Title 6">
            <a:extLst>
              <a:ext uri="{FF2B5EF4-FFF2-40B4-BE49-F238E27FC236}">
                <a16:creationId xmlns:a16="http://schemas.microsoft.com/office/drawing/2014/main" id="{2D0AE025-9440-4A53-86B1-A93722E8CE25}"/>
              </a:ext>
            </a:extLst>
          </p:cNvPr>
          <p:cNvSpPr>
            <a:spLocks noGrp="1"/>
          </p:cNvSpPr>
          <p:nvPr>
            <p:ph type="title"/>
          </p:nvPr>
        </p:nvSpPr>
        <p:spPr/>
        <p:txBody>
          <a:bodyPr/>
          <a:lstStyle/>
          <a:p>
            <a:r>
              <a:rPr lang="en-US" dirty="0"/>
              <a:t>CHAPTER 5: INTERROGATING THE GENOME</a:t>
            </a:r>
          </a:p>
        </p:txBody>
      </p:sp>
      <p:sp>
        <p:nvSpPr>
          <p:cNvPr id="8" name="Content Placeholder 7">
            <a:extLst>
              <a:ext uri="{FF2B5EF4-FFF2-40B4-BE49-F238E27FC236}">
                <a16:creationId xmlns:a16="http://schemas.microsoft.com/office/drawing/2014/main" id="{DDC829F5-B3DA-4D8C-9B8F-AD7B50A7E265}"/>
              </a:ext>
            </a:extLst>
          </p:cNvPr>
          <p:cNvSpPr>
            <a:spLocks noGrp="1"/>
          </p:cNvSpPr>
          <p:nvPr>
            <p:ph idx="17"/>
          </p:nvPr>
        </p:nvSpPr>
        <p:spPr>
          <a:xfrm>
            <a:off x="194104" y="940776"/>
            <a:ext cx="6508219" cy="7475659"/>
          </a:xfrm>
        </p:spPr>
        <p:txBody>
          <a:bodyPr/>
          <a:lstStyle/>
          <a:p>
            <a:pPr marL="228600" indent="-228600">
              <a:buFont typeface="+mj-lt"/>
              <a:buAutoNum type="arabicPeriod"/>
            </a:pPr>
            <a:r>
              <a:rPr lang="en-US" dirty="0"/>
              <a:t>Detection of tumor DNA has the potential to detect cancers that are ______ the size of tumors that can be detected on imaging.</a:t>
            </a:r>
          </a:p>
          <a:p>
            <a:pPr lvl="1"/>
            <a:r>
              <a:rPr lang="en-US" dirty="0"/>
              <a:t>A. 1/2</a:t>
            </a:r>
          </a:p>
          <a:p>
            <a:pPr lvl="1"/>
            <a:r>
              <a:rPr lang="en-US" dirty="0"/>
              <a:t>B. 1/5</a:t>
            </a:r>
          </a:p>
          <a:p>
            <a:pPr lvl="1"/>
            <a:r>
              <a:rPr lang="en-US" dirty="0"/>
              <a:t>C. 1/20</a:t>
            </a:r>
          </a:p>
          <a:p>
            <a:pPr lvl="1"/>
            <a:r>
              <a:rPr lang="en-US" dirty="0"/>
              <a:t>D. 1/100</a:t>
            </a:r>
          </a:p>
          <a:p>
            <a:pPr marL="228600" indent="-228600">
              <a:buFont typeface="+mj-lt"/>
              <a:buAutoNum type="arabicPeriod" startAt="2"/>
            </a:pPr>
            <a:r>
              <a:rPr lang="en-US" dirty="0"/>
              <a:t>True or false: Cell-free DNA retains the methylation patterns of its source tissue.</a:t>
            </a:r>
          </a:p>
          <a:p>
            <a:pPr lvl="1"/>
            <a:r>
              <a:rPr lang="en-US" dirty="0"/>
              <a:t>A. True</a:t>
            </a:r>
          </a:p>
          <a:p>
            <a:pPr lvl="1"/>
            <a:r>
              <a:rPr lang="en-US" dirty="0"/>
              <a:t>B. False</a:t>
            </a:r>
          </a:p>
          <a:p>
            <a:pPr marL="228600" indent="-228600">
              <a:buFont typeface="+mj-lt"/>
              <a:buAutoNum type="arabicPeriod" startAt="3"/>
            </a:pPr>
            <a:r>
              <a:rPr lang="en-US" dirty="0"/>
              <a:t>In bisulfate sequencing:</a:t>
            </a:r>
          </a:p>
          <a:p>
            <a:pPr lvl="1"/>
            <a:r>
              <a:rPr lang="en-US" dirty="0"/>
              <a:t>A. Cytosine is converted to adenine by bisulfate</a:t>
            </a:r>
          </a:p>
          <a:p>
            <a:pPr lvl="1"/>
            <a:r>
              <a:rPr lang="en-US" dirty="0"/>
              <a:t>B. Cytosine is converted to uracil by bisulfate</a:t>
            </a:r>
          </a:p>
          <a:p>
            <a:pPr lvl="1"/>
            <a:r>
              <a:rPr lang="en-US" dirty="0"/>
              <a:t>C. 5-methylcytosine is converted to adenine by bisulfate</a:t>
            </a:r>
          </a:p>
          <a:p>
            <a:pPr lvl="1"/>
            <a:r>
              <a:rPr lang="en-US" dirty="0"/>
              <a:t>D. 5-methylcytosine is converted to uracil by bisulfate</a:t>
            </a:r>
          </a:p>
          <a:p>
            <a:endParaRPr lang="en-US" dirty="0"/>
          </a:p>
        </p:txBody>
      </p:sp>
      <p:sp>
        <p:nvSpPr>
          <p:cNvPr id="9" name="Content Placeholder 8">
            <a:extLst>
              <a:ext uri="{FF2B5EF4-FFF2-40B4-BE49-F238E27FC236}">
                <a16:creationId xmlns:a16="http://schemas.microsoft.com/office/drawing/2014/main" id="{5345FE41-4CC3-4B9A-9A1D-2B99E6164140}"/>
              </a:ext>
            </a:extLst>
          </p:cNvPr>
          <p:cNvSpPr>
            <a:spLocks noGrp="1"/>
          </p:cNvSpPr>
          <p:nvPr>
            <p:ph idx="18"/>
          </p:nvPr>
        </p:nvSpPr>
        <p:spPr/>
        <p:txBody>
          <a:bodyPr/>
          <a:lstStyle/>
          <a:p>
            <a:r>
              <a:rPr lang="en-US" dirty="0"/>
              <a:t>KNOWLEDGE CHECK</a:t>
            </a:r>
          </a:p>
        </p:txBody>
      </p:sp>
      <p:sp>
        <p:nvSpPr>
          <p:cNvPr id="5" name="Footer Placeholder 4">
            <a:extLst>
              <a:ext uri="{FF2B5EF4-FFF2-40B4-BE49-F238E27FC236}">
                <a16:creationId xmlns:a16="http://schemas.microsoft.com/office/drawing/2014/main" id="{610CADAF-58E8-4D8D-8DD7-D904CF2E4019}"/>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614871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E7548C-4046-4F78-948F-BDD67762763F}"/>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52</a:t>
            </a:fld>
            <a:endParaRPr lang="en-US" dirty="0"/>
          </a:p>
        </p:txBody>
      </p:sp>
      <p:sp>
        <p:nvSpPr>
          <p:cNvPr id="7" name="Title 6">
            <a:extLst>
              <a:ext uri="{FF2B5EF4-FFF2-40B4-BE49-F238E27FC236}">
                <a16:creationId xmlns:a16="http://schemas.microsoft.com/office/drawing/2014/main" id="{155C24F6-20E6-4CD1-B58E-C02A02BDA3B0}"/>
              </a:ext>
            </a:extLst>
          </p:cNvPr>
          <p:cNvSpPr>
            <a:spLocks noGrp="1"/>
          </p:cNvSpPr>
          <p:nvPr>
            <p:ph type="title"/>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MOLECULAR AND CELLULAR BIOLOGY FUNDAMENTALS</a:t>
            </a:r>
            <a:endParaRPr lang="en-US" dirty="0"/>
          </a:p>
        </p:txBody>
      </p:sp>
      <p:sp>
        <p:nvSpPr>
          <p:cNvPr id="8" name="Content Placeholder 7">
            <a:extLst>
              <a:ext uri="{FF2B5EF4-FFF2-40B4-BE49-F238E27FC236}">
                <a16:creationId xmlns:a16="http://schemas.microsoft.com/office/drawing/2014/main" id="{50417E29-E7BE-4B09-A3CB-6E4E0210F4C7}"/>
              </a:ext>
            </a:extLst>
          </p:cNvPr>
          <p:cNvSpPr>
            <a:spLocks noGrp="1"/>
          </p:cNvSpPr>
          <p:nvPr>
            <p:ph idx="17"/>
          </p:nvPr>
        </p:nvSpPr>
        <p:spPr/>
        <p:txBody>
          <a:bodyPr/>
          <a:lstStyle/>
          <a:p>
            <a:pPr>
              <a:spcBef>
                <a:spcPts val="0"/>
              </a:spcBef>
              <a:spcAft>
                <a:spcPts val="600"/>
              </a:spcAft>
            </a:pPr>
            <a:r>
              <a:rPr lang="en-US" b="1" dirty="0">
                <a:solidFill>
                  <a:schemeClr val="tx2"/>
                </a:solidFill>
              </a:rPr>
              <a:t>Autosome</a:t>
            </a:r>
            <a:r>
              <a:rPr lang="en-US" dirty="0"/>
              <a:t>: Any chromosome other than a sex chromosome. Humans have 22 pairs of autosomes.</a:t>
            </a:r>
            <a:endParaRPr lang="en-US" dirty="0">
              <a:solidFill>
                <a:srgbClr val="FF0000"/>
              </a:solidFill>
            </a:endParaRPr>
          </a:p>
          <a:p>
            <a:pPr>
              <a:spcBef>
                <a:spcPts val="0"/>
              </a:spcBef>
              <a:spcAft>
                <a:spcPts val="600"/>
              </a:spcAft>
            </a:pPr>
            <a:r>
              <a:rPr lang="en-US" b="1" dirty="0">
                <a:solidFill>
                  <a:schemeClr val="tx2"/>
                </a:solidFill>
              </a:rPr>
              <a:t>Centromere</a:t>
            </a:r>
            <a:r>
              <a:rPr lang="en-US" dirty="0"/>
              <a:t>: The constricted region near the center of a human chromosome. This is the region of the chromosome where the 2 sister chromatids are joined to 1 another. The centromere attaches chromosomes to the spindle fibers during mitosis and ensures that sister chromatids segregate correctly to daughter cells. </a:t>
            </a:r>
            <a:endParaRPr lang="en-US" dirty="0">
              <a:solidFill>
                <a:srgbClr val="FF0000"/>
              </a:solidFill>
            </a:endParaRPr>
          </a:p>
          <a:p>
            <a:pPr>
              <a:spcBef>
                <a:spcPts val="0"/>
              </a:spcBef>
              <a:spcAft>
                <a:spcPts val="600"/>
              </a:spcAft>
            </a:pPr>
            <a:r>
              <a:rPr lang="en-US" b="1" dirty="0">
                <a:solidFill>
                  <a:schemeClr val="tx2"/>
                </a:solidFill>
              </a:rPr>
              <a:t>Chromatid</a:t>
            </a:r>
            <a:r>
              <a:rPr lang="en-US" dirty="0"/>
              <a:t>: Copies of a chromosome produced during cell division. </a:t>
            </a:r>
            <a:endParaRPr lang="en-US" dirty="0">
              <a:solidFill>
                <a:srgbClr val="FF0000"/>
              </a:solidFill>
            </a:endParaRPr>
          </a:p>
          <a:p>
            <a:pPr>
              <a:spcBef>
                <a:spcPts val="0"/>
              </a:spcBef>
              <a:spcAft>
                <a:spcPts val="600"/>
              </a:spcAft>
            </a:pPr>
            <a:r>
              <a:rPr lang="en-US" b="1" dirty="0">
                <a:solidFill>
                  <a:schemeClr val="tx2"/>
                </a:solidFill>
              </a:rPr>
              <a:t>Chromatin</a:t>
            </a:r>
            <a:r>
              <a:rPr lang="en-US" dirty="0"/>
              <a:t>: Chromosomal DNA with its associated proteins.</a:t>
            </a:r>
            <a:r>
              <a:rPr lang="en-US" dirty="0">
                <a:solidFill>
                  <a:srgbClr val="FF0000"/>
                </a:solidFill>
              </a:rPr>
              <a:t> </a:t>
            </a:r>
          </a:p>
          <a:p>
            <a:pPr>
              <a:spcBef>
                <a:spcPts val="0"/>
              </a:spcBef>
              <a:spcAft>
                <a:spcPts val="600"/>
              </a:spcAft>
            </a:pPr>
            <a:r>
              <a:rPr lang="en-US" b="1" dirty="0">
                <a:solidFill>
                  <a:schemeClr val="tx2"/>
                </a:solidFill>
              </a:rPr>
              <a:t>Covalent</a:t>
            </a:r>
            <a:r>
              <a:rPr lang="en-US" dirty="0"/>
              <a:t>: A “strong” chemical bond that is formed by the sharing of electrons between atoms.</a:t>
            </a:r>
          </a:p>
          <a:p>
            <a:pPr>
              <a:spcBef>
                <a:spcPts val="0"/>
              </a:spcBef>
              <a:spcAft>
                <a:spcPts val="600"/>
              </a:spcAft>
            </a:pPr>
            <a:r>
              <a:rPr lang="en-US" b="1" dirty="0">
                <a:solidFill>
                  <a:schemeClr val="tx2"/>
                </a:solidFill>
              </a:rPr>
              <a:t>Diploid</a:t>
            </a:r>
            <a:r>
              <a:rPr lang="en-US" dirty="0"/>
              <a:t>: The number of chromosomes in most cells except gametes (sperm and egg). In humans, the diploid number of chromosomes is 46, including 22 pairs of autosomes and 1 pair of sex chromosomes. </a:t>
            </a:r>
            <a:endParaRPr lang="en-US" dirty="0">
              <a:solidFill>
                <a:srgbClr val="FF0000"/>
              </a:solidFill>
            </a:endParaRPr>
          </a:p>
          <a:p>
            <a:pPr>
              <a:spcBef>
                <a:spcPts val="0"/>
              </a:spcBef>
              <a:spcAft>
                <a:spcPts val="600"/>
              </a:spcAft>
            </a:pPr>
            <a:r>
              <a:rPr lang="en-US" b="1" dirty="0">
                <a:solidFill>
                  <a:schemeClr val="tx2"/>
                </a:solidFill>
              </a:rPr>
              <a:t>Enhancer</a:t>
            </a:r>
            <a:r>
              <a:rPr lang="en-US" dirty="0"/>
              <a:t>: A DNA regulatory element that increases gene promoter activity. Enhancers are usually 700 to 1000 bp or more away from the start of transcription and can be downstream, upstream, or within an intron, and can function in either orientation relative to the promoter. </a:t>
            </a:r>
            <a:endParaRPr lang="en-US" dirty="0">
              <a:solidFill>
                <a:srgbClr val="FF0000"/>
              </a:solidFill>
            </a:endParaRPr>
          </a:p>
          <a:p>
            <a:pPr>
              <a:spcBef>
                <a:spcPts val="0"/>
              </a:spcBef>
              <a:spcAft>
                <a:spcPts val="600"/>
              </a:spcAft>
            </a:pPr>
            <a:r>
              <a:rPr lang="en-US" b="1" dirty="0">
                <a:solidFill>
                  <a:schemeClr val="tx2"/>
                </a:solidFill>
              </a:rPr>
              <a:t>Genome</a:t>
            </a:r>
            <a:r>
              <a:rPr lang="en-US" dirty="0"/>
              <a:t>: One complete set of genetic information contained within an organism or a cell. The term is often used interchangeably with the terms genomic DNA, chromosomal DNA, or nuclear DNA. </a:t>
            </a:r>
            <a:endParaRPr lang="en-US" dirty="0">
              <a:solidFill>
                <a:srgbClr val="FF0000"/>
              </a:solidFill>
            </a:endParaRPr>
          </a:p>
          <a:p>
            <a:pPr>
              <a:spcBef>
                <a:spcPts val="0"/>
              </a:spcBef>
              <a:spcAft>
                <a:spcPts val="600"/>
              </a:spcAft>
            </a:pPr>
            <a:r>
              <a:rPr lang="en-US" b="1" dirty="0">
                <a:solidFill>
                  <a:schemeClr val="tx2"/>
                </a:solidFill>
              </a:rPr>
              <a:t>Haploid</a:t>
            </a:r>
            <a:r>
              <a:rPr lang="en-US" dirty="0"/>
              <a:t>: The number of chromosomes in a sperm or egg cell (gamete), half the diploid number. </a:t>
            </a:r>
            <a:endParaRPr lang="en-US" dirty="0">
              <a:solidFill>
                <a:srgbClr val="FF0000"/>
              </a:solidFill>
            </a:endParaRPr>
          </a:p>
          <a:p>
            <a:pPr>
              <a:spcBef>
                <a:spcPts val="0"/>
              </a:spcBef>
              <a:spcAft>
                <a:spcPts val="600"/>
              </a:spcAft>
            </a:pPr>
            <a:r>
              <a:rPr lang="en-US" b="1" dirty="0">
                <a:solidFill>
                  <a:schemeClr val="tx2"/>
                </a:solidFill>
              </a:rPr>
              <a:t>Insulator</a:t>
            </a:r>
            <a:r>
              <a:rPr lang="en-US" dirty="0"/>
              <a:t>: A DNA regulatory element that acts as a chromatin boundary marker between regions of heterochromatin and euchromatin and can block enhancer or silencer activity of neighboring genes. </a:t>
            </a:r>
            <a:endParaRPr lang="en-US" dirty="0">
              <a:solidFill>
                <a:srgbClr val="FF0000"/>
              </a:solidFill>
            </a:endParaRPr>
          </a:p>
          <a:p>
            <a:pPr>
              <a:spcBef>
                <a:spcPts val="0"/>
              </a:spcBef>
              <a:spcAft>
                <a:spcPts val="600"/>
              </a:spcAft>
            </a:pPr>
            <a:r>
              <a:rPr lang="en-US" b="1" dirty="0">
                <a:solidFill>
                  <a:schemeClr val="tx2"/>
                </a:solidFill>
              </a:rPr>
              <a:t>Mitosis</a:t>
            </a:r>
            <a:r>
              <a:rPr lang="en-US" dirty="0"/>
              <a:t>: Cell division that produces 2 daughter cells having nuclei identical to the parental cell. </a:t>
            </a:r>
            <a:endParaRPr lang="en-US" dirty="0">
              <a:solidFill>
                <a:srgbClr val="FF0000"/>
              </a:solidFill>
            </a:endParaRPr>
          </a:p>
          <a:p>
            <a:pPr>
              <a:spcBef>
                <a:spcPts val="0"/>
              </a:spcBef>
              <a:spcAft>
                <a:spcPts val="600"/>
              </a:spcAft>
            </a:pPr>
            <a:r>
              <a:rPr lang="en-US" b="1" dirty="0">
                <a:solidFill>
                  <a:schemeClr val="tx2"/>
                </a:solidFill>
              </a:rPr>
              <a:t>Nuclear pore</a:t>
            </a:r>
            <a:r>
              <a:rPr lang="en-US" dirty="0"/>
              <a:t>: A selective gateway for the exchange of material between the nucleus and cytoplasm. </a:t>
            </a:r>
            <a:endParaRPr lang="en-US" dirty="0">
              <a:solidFill>
                <a:srgbClr val="FF0000"/>
              </a:solidFill>
            </a:endParaRPr>
          </a:p>
          <a:p>
            <a:pPr>
              <a:spcBef>
                <a:spcPts val="0"/>
              </a:spcBef>
              <a:spcAft>
                <a:spcPts val="600"/>
              </a:spcAft>
            </a:pPr>
            <a:r>
              <a:rPr lang="en-US" b="1" dirty="0">
                <a:solidFill>
                  <a:schemeClr val="tx2"/>
                </a:solidFill>
              </a:rPr>
              <a:t>Promoter</a:t>
            </a:r>
            <a:r>
              <a:rPr lang="en-US" dirty="0"/>
              <a:t>: The collection of DNA sequence elements, including the core promoter and promoter proximal elements, that are required for initiation of transcription or that increase the frequency of initiation only when positioned near the transcriptional start site. </a:t>
            </a:r>
            <a:endParaRPr lang="en-US" dirty="0">
              <a:solidFill>
                <a:srgbClr val="FF0000"/>
              </a:solidFill>
            </a:endParaRPr>
          </a:p>
          <a:p>
            <a:pPr>
              <a:spcBef>
                <a:spcPts val="0"/>
              </a:spcBef>
              <a:spcAft>
                <a:spcPts val="600"/>
              </a:spcAft>
            </a:pPr>
            <a:r>
              <a:rPr lang="en-US" b="1" dirty="0">
                <a:solidFill>
                  <a:schemeClr val="tx2"/>
                </a:solidFill>
              </a:rPr>
              <a:t>Repressor</a:t>
            </a:r>
            <a:r>
              <a:rPr lang="en-US" dirty="0"/>
              <a:t>: A protein that regulates a gene by turning it off.</a:t>
            </a:r>
            <a:r>
              <a:rPr lang="en-US" dirty="0">
                <a:solidFill>
                  <a:srgbClr val="FF0000"/>
                </a:solidFill>
              </a:rPr>
              <a:t> </a:t>
            </a:r>
          </a:p>
          <a:p>
            <a:pPr>
              <a:spcBef>
                <a:spcPts val="0"/>
              </a:spcBef>
              <a:spcAft>
                <a:spcPts val="600"/>
              </a:spcAft>
            </a:pPr>
            <a:r>
              <a:rPr lang="en-US" b="1" dirty="0">
                <a:solidFill>
                  <a:schemeClr val="tx2"/>
                </a:solidFill>
              </a:rPr>
              <a:t>Ribosome</a:t>
            </a:r>
            <a:r>
              <a:rPr lang="en-US" dirty="0"/>
              <a:t>: An RNA-protein complex that translates mRNAs to produce proteins. </a:t>
            </a:r>
          </a:p>
        </p:txBody>
      </p:sp>
      <p:sp>
        <p:nvSpPr>
          <p:cNvPr id="9" name="Content Placeholder 8">
            <a:extLst>
              <a:ext uri="{FF2B5EF4-FFF2-40B4-BE49-F238E27FC236}">
                <a16:creationId xmlns:a16="http://schemas.microsoft.com/office/drawing/2014/main" id="{FDAEB2ED-A7BC-45BA-9301-65C93BFE0419}"/>
              </a:ext>
            </a:extLst>
          </p:cNvPr>
          <p:cNvSpPr>
            <a:spLocks noGrp="1"/>
          </p:cNvSpPr>
          <p:nvPr>
            <p:ph idx="18"/>
          </p:nvPr>
        </p:nvSpPr>
        <p:spPr/>
        <p:txBody>
          <a:bodyPr/>
          <a:lstStyle/>
          <a:p>
            <a:r>
              <a:rPr lang="en-US" dirty="0"/>
              <a:t>GLOSSARY</a:t>
            </a:r>
          </a:p>
        </p:txBody>
      </p:sp>
      <p:sp>
        <p:nvSpPr>
          <p:cNvPr id="5" name="Footer Placeholder 4">
            <a:extLst>
              <a:ext uri="{FF2B5EF4-FFF2-40B4-BE49-F238E27FC236}">
                <a16:creationId xmlns:a16="http://schemas.microsoft.com/office/drawing/2014/main" id="{20D7052D-4B33-429E-B46C-12C1A603F69C}"/>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607582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58978-72B5-4EE2-86F7-69F0924F2432}"/>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53</a:t>
            </a:fld>
            <a:endParaRPr lang="en-US" dirty="0"/>
          </a:p>
        </p:txBody>
      </p:sp>
      <p:sp>
        <p:nvSpPr>
          <p:cNvPr id="7" name="Title 6">
            <a:extLst>
              <a:ext uri="{FF2B5EF4-FFF2-40B4-BE49-F238E27FC236}">
                <a16:creationId xmlns:a16="http://schemas.microsoft.com/office/drawing/2014/main" id="{C8EBB0C0-CCBC-4530-B928-3E299CD54467}"/>
              </a:ext>
            </a:extLst>
          </p:cNvPr>
          <p:cNvSpPr>
            <a:spLocks noGrp="1"/>
          </p:cNvSpPr>
          <p:nvPr>
            <p:ph type="title"/>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MOLECULAR AND CELLULAR BIOLOGY FUNDAMENTALS</a:t>
            </a:r>
            <a:endParaRPr lang="en-US" dirty="0"/>
          </a:p>
        </p:txBody>
      </p:sp>
      <p:sp>
        <p:nvSpPr>
          <p:cNvPr id="8" name="Content Placeholder 7">
            <a:extLst>
              <a:ext uri="{FF2B5EF4-FFF2-40B4-BE49-F238E27FC236}">
                <a16:creationId xmlns:a16="http://schemas.microsoft.com/office/drawing/2014/main" id="{79E4FC0F-32DC-4FBF-A390-ED85BE9BD8A0}"/>
              </a:ext>
            </a:extLst>
          </p:cNvPr>
          <p:cNvSpPr>
            <a:spLocks noGrp="1"/>
          </p:cNvSpPr>
          <p:nvPr>
            <p:ph idx="17"/>
          </p:nvPr>
        </p:nvSpPr>
        <p:spPr/>
        <p:txBody>
          <a:bodyPr/>
          <a:lstStyle/>
          <a:p>
            <a:pPr>
              <a:spcBef>
                <a:spcPts val="0"/>
              </a:spcBef>
              <a:spcAft>
                <a:spcPts val="600"/>
              </a:spcAft>
            </a:pPr>
            <a:r>
              <a:rPr lang="en-US" dirty="0"/>
              <a:t>Allison LA. </a:t>
            </a:r>
            <a:r>
              <a:rPr lang="en-US" i="1" dirty="0"/>
              <a:t>Fundamentals of Molecular Biology</a:t>
            </a:r>
            <a:r>
              <a:rPr lang="en-US" dirty="0"/>
              <a:t>. Blackwell Publishing, Inc; 2017. </a:t>
            </a:r>
          </a:p>
          <a:p>
            <a:pPr>
              <a:spcBef>
                <a:spcPts val="0"/>
              </a:spcBef>
              <a:spcAft>
                <a:spcPts val="600"/>
              </a:spcAft>
            </a:pPr>
            <a:r>
              <a:rPr lang="en-US" dirty="0"/>
              <a:t>Alokail MS, Alenad AM. DNA methylation. A Concise Review of Molecular Pathology of Breast Cancer. InTech Open. 2015.</a:t>
            </a:r>
          </a:p>
          <a:p>
            <a:pPr>
              <a:spcBef>
                <a:spcPts val="0"/>
              </a:spcBef>
              <a:spcAft>
                <a:spcPts val="600"/>
              </a:spcAft>
            </a:pPr>
            <a:r>
              <a:rPr lang="en-US" dirty="0" err="1"/>
              <a:t>Annunziato</a:t>
            </a:r>
            <a:r>
              <a:rPr lang="en-US" dirty="0"/>
              <a:t> A. DNA packaging: nucleosomes and chromatin. </a:t>
            </a:r>
            <a:r>
              <a:rPr lang="en-US" i="1" dirty="0"/>
              <a:t>Nature Educ</a:t>
            </a:r>
            <a:r>
              <a:rPr lang="en-US" dirty="0"/>
              <a:t>. 2008;1(1):26. /https://www.nature.com/scitable/topicpage/dna-packaging-nucleosomes-and-chromatin-310</a:t>
            </a:r>
          </a:p>
          <a:p>
            <a:pPr>
              <a:spcBef>
                <a:spcPts val="0"/>
              </a:spcBef>
              <a:spcAft>
                <a:spcPts val="600"/>
              </a:spcAft>
            </a:pPr>
            <a:r>
              <a:rPr lang="en-US" dirty="0"/>
              <a:t>Aquino EM, Benton MC, Haupt LM, et al. Current understanding of DNA methylation and age-related disease. </a:t>
            </a:r>
            <a:r>
              <a:rPr lang="en-US" i="1" dirty="0"/>
              <a:t>OBM Genetics</a:t>
            </a:r>
            <a:r>
              <a:rPr lang="en-US" dirty="0"/>
              <a:t>. 2018;(2)2:016. doi:10.21926/obm.genet.1802016</a:t>
            </a:r>
          </a:p>
          <a:p>
            <a:pPr>
              <a:spcBef>
                <a:spcPts val="0"/>
              </a:spcBef>
              <a:spcAft>
                <a:spcPts val="600"/>
              </a:spcAft>
            </a:pPr>
            <a:r>
              <a:rPr lang="en-US" dirty="0" err="1"/>
              <a:t>ATD</a:t>
            </a:r>
            <a:r>
              <a:rPr lang="en-US" dirty="0"/>
              <a:t> Bio. Next-generation sequencing. Accessed June 5, 2018. https://www.atdbio.com/content/58/Next-generation-sequencing</a:t>
            </a:r>
          </a:p>
          <a:p>
            <a:pPr>
              <a:spcBef>
                <a:spcPts val="0"/>
              </a:spcBef>
              <a:spcAft>
                <a:spcPts val="600"/>
              </a:spcAft>
            </a:pPr>
            <a:r>
              <a:rPr lang="en-US" dirty="0"/>
              <a:t>Bethune G, Bethune D, Ridgway N, et al. Epidermal growth factor receptor (EGFR) in lung cancer: an overview and update. </a:t>
            </a:r>
            <a:r>
              <a:rPr lang="en-US" i="1" dirty="0"/>
              <a:t>J Thorac Dis</a:t>
            </a:r>
            <a:r>
              <a:rPr lang="en-US" dirty="0"/>
              <a:t>.2010;2:48-51.</a:t>
            </a:r>
          </a:p>
          <a:p>
            <a:pPr>
              <a:spcBef>
                <a:spcPts val="0"/>
              </a:spcBef>
              <a:spcAft>
                <a:spcPts val="600"/>
              </a:spcAft>
            </a:pPr>
            <a:r>
              <a:rPr lang="en-US" i="0" dirty="0"/>
              <a:t>Bird A. Perceptions of epigenetics. </a:t>
            </a:r>
            <a:r>
              <a:rPr lang="en-US" i="1" dirty="0"/>
              <a:t>Nature</a:t>
            </a:r>
            <a:r>
              <a:rPr lang="en-US" i="0" dirty="0"/>
              <a:t>. 2007;447:396-398. doi:10.1038/nature05913</a:t>
            </a:r>
            <a:endParaRPr lang="en-US" dirty="0">
              <a:solidFill>
                <a:srgbClr val="FF0000"/>
              </a:solidFill>
            </a:endParaRPr>
          </a:p>
          <a:p>
            <a:pPr>
              <a:spcBef>
                <a:spcPts val="0"/>
              </a:spcBef>
              <a:spcAft>
                <a:spcPts val="600"/>
              </a:spcAft>
            </a:pPr>
            <a:r>
              <a:rPr lang="en-US" dirty="0"/>
              <a:t>Clancy S. RNA splicing: introns, exons, and spliceosome. Accessed December 5, 2019. https://</a:t>
            </a:r>
            <a:r>
              <a:rPr lang="en-US" dirty="0" err="1"/>
              <a:t>www.nature.com</a:t>
            </a:r>
            <a:r>
              <a:rPr lang="en-US" dirty="0"/>
              <a:t>/</a:t>
            </a:r>
            <a:r>
              <a:rPr lang="en-US" dirty="0" err="1"/>
              <a:t>scitable</a:t>
            </a:r>
            <a:r>
              <a:rPr lang="en-US" dirty="0"/>
              <a:t>/</a:t>
            </a:r>
            <a:r>
              <a:rPr lang="en-US" dirty="0" err="1"/>
              <a:t>topicpage</a:t>
            </a:r>
            <a:r>
              <a:rPr lang="en-US" dirty="0"/>
              <a:t>/rna-splicing-introns-exons-and-spliceosome-12375/</a:t>
            </a:r>
          </a:p>
          <a:p>
            <a:pPr>
              <a:spcBef>
                <a:spcPts val="0"/>
              </a:spcBef>
              <a:spcAft>
                <a:spcPts val="600"/>
              </a:spcAft>
            </a:pPr>
            <a:r>
              <a:rPr lang="en-US" dirty="0"/>
              <a:t>Clancy S. Transcription. </a:t>
            </a:r>
            <a:r>
              <a:rPr lang="en-US" i="1" dirty="0"/>
              <a:t>Nature Educ</a:t>
            </a:r>
            <a:r>
              <a:rPr lang="en-US" dirty="0"/>
              <a:t>. 2008;1(1):41. https://</a:t>
            </a:r>
            <a:r>
              <a:rPr lang="en-US" dirty="0" err="1"/>
              <a:t>www.nature.com</a:t>
            </a:r>
            <a:r>
              <a:rPr lang="en-US" dirty="0"/>
              <a:t>/</a:t>
            </a:r>
            <a:r>
              <a:rPr lang="en-US" dirty="0" err="1"/>
              <a:t>scitable</a:t>
            </a:r>
            <a:r>
              <a:rPr lang="en-US" dirty="0"/>
              <a:t>/</a:t>
            </a:r>
            <a:r>
              <a:rPr lang="en-US" dirty="0" err="1"/>
              <a:t>topicpage</a:t>
            </a:r>
            <a:r>
              <a:rPr lang="en-US" dirty="0"/>
              <a:t>/dna-transcription-426/</a:t>
            </a:r>
          </a:p>
          <a:p>
            <a:pPr>
              <a:spcBef>
                <a:spcPts val="0"/>
              </a:spcBef>
              <a:spcAft>
                <a:spcPts val="600"/>
              </a:spcAft>
            </a:pPr>
            <a:r>
              <a:rPr lang="en-US" dirty="0"/>
              <a:t>Clancy S, Brown W. Translation: DNA to mRNA to protein. </a:t>
            </a:r>
            <a:r>
              <a:rPr lang="en-US" i="1" dirty="0"/>
              <a:t>Nature Educ</a:t>
            </a:r>
            <a:r>
              <a:rPr lang="en-US" dirty="0"/>
              <a:t>. 2008;1(101):101. https://www.nature.com/scitable/topicpage/translation-dna-to-mrna-to-protein-393/</a:t>
            </a:r>
          </a:p>
          <a:p>
            <a:pPr>
              <a:spcBef>
                <a:spcPts val="0"/>
              </a:spcBef>
              <a:spcAft>
                <a:spcPts val="600"/>
              </a:spcAft>
            </a:pPr>
            <a:r>
              <a:rPr lang="en-US" dirty="0"/>
              <a:t>Epigentek. Histone modification studies. Accessed February 7, 2021. https://www.epigentek.com/catalog/histone-modification.php</a:t>
            </a:r>
          </a:p>
          <a:p>
            <a:pPr>
              <a:spcBef>
                <a:spcPts val="0"/>
              </a:spcBef>
              <a:spcAft>
                <a:spcPts val="600"/>
              </a:spcAft>
            </a:pPr>
            <a:r>
              <a:rPr lang="en-US" dirty="0"/>
              <a:t>Ghosh S, Yates AJ, Fruhwald MC, et al. Tissue specific DNA methylation of CpG islands in normal human adult somatic tissues distinguishes neural from non-neural tissues. </a:t>
            </a:r>
            <a:r>
              <a:rPr lang="en-US" i="1" dirty="0"/>
              <a:t>Epigenetics</a:t>
            </a:r>
            <a:r>
              <a:rPr lang="en-US" dirty="0"/>
              <a:t>. 2010;5:527-538. doi: 10.4161/epi.5.6.12228</a:t>
            </a:r>
          </a:p>
          <a:p>
            <a:pPr>
              <a:spcBef>
                <a:spcPts val="0"/>
              </a:spcBef>
              <a:spcAft>
                <a:spcPts val="600"/>
              </a:spcAft>
            </a:pPr>
            <a:r>
              <a:rPr lang="en-US" dirty="0"/>
              <a:t>Hallberg B, Palmer RH. The role of the ALK receptor in cancer biology. </a:t>
            </a:r>
            <a:r>
              <a:rPr lang="en-US" i="1" dirty="0"/>
              <a:t>Ann Oncol</a:t>
            </a:r>
            <a:r>
              <a:rPr lang="en-US" dirty="0"/>
              <a:t>. 2016;27(suppl 3):iii4-iii15. doi: 10.1093/annonc/mdw301</a:t>
            </a:r>
          </a:p>
          <a:p>
            <a:pPr>
              <a:spcBef>
                <a:spcPts val="0"/>
              </a:spcBef>
              <a:spcAft>
                <a:spcPts val="600"/>
              </a:spcAft>
            </a:pPr>
            <a:r>
              <a:rPr lang="en-US" dirty="0"/>
              <a:t>Hao X, Luo H, Krawczyk M, et al. DNA methylation markers for diagnosis and prognosis of common cancers. </a:t>
            </a:r>
            <a:r>
              <a:rPr lang="en-US" i="1" dirty="0"/>
              <a:t>Proc Natl Acad Sci</a:t>
            </a:r>
            <a:r>
              <a:rPr lang="en-US" dirty="0"/>
              <a:t>. 2017;114:7414-7419. doi/10.1073/pnas.1703577114</a:t>
            </a:r>
          </a:p>
          <a:p>
            <a:pPr>
              <a:spcBef>
                <a:spcPts val="0"/>
              </a:spcBef>
              <a:spcAft>
                <a:spcPts val="600"/>
              </a:spcAft>
            </a:pPr>
            <a:r>
              <a:rPr lang="en-US" dirty="0"/>
              <a:t>Ilie M, Hofman P. Pros: Can tissue biopsy be replaced by liquid biopsy? </a:t>
            </a:r>
            <a:r>
              <a:rPr lang="en-US" i="1" dirty="0"/>
              <a:t>Transl Lung Cancer Res</a:t>
            </a:r>
            <a:r>
              <a:rPr lang="en-US" dirty="0"/>
              <a:t>. 2016;5:420-423. doi: 10.21037/tlcr.2016.08.06</a:t>
            </a:r>
          </a:p>
          <a:p>
            <a:pPr>
              <a:spcBef>
                <a:spcPts val="0"/>
              </a:spcBef>
              <a:spcAft>
                <a:spcPts val="600"/>
              </a:spcAft>
            </a:pPr>
            <a:endParaRPr lang="en-US" dirty="0"/>
          </a:p>
        </p:txBody>
      </p:sp>
      <p:sp>
        <p:nvSpPr>
          <p:cNvPr id="4" name="Content Placeholder 3">
            <a:extLst>
              <a:ext uri="{FF2B5EF4-FFF2-40B4-BE49-F238E27FC236}">
                <a16:creationId xmlns:a16="http://schemas.microsoft.com/office/drawing/2014/main" id="{520838A6-2863-4C79-BD05-55EDDCCADC10}"/>
              </a:ext>
            </a:extLst>
          </p:cNvPr>
          <p:cNvSpPr>
            <a:spLocks noGrp="1"/>
          </p:cNvSpPr>
          <p:nvPr>
            <p:ph idx="18"/>
          </p:nvPr>
        </p:nvSpPr>
        <p:spPr/>
        <p:txBody>
          <a:bodyPr/>
          <a:lstStyle/>
          <a:p>
            <a:r>
              <a:rPr lang="en-US" dirty="0"/>
              <a:t>REFERENCES</a:t>
            </a:r>
          </a:p>
        </p:txBody>
      </p:sp>
      <p:sp>
        <p:nvSpPr>
          <p:cNvPr id="6" name="Footer Placeholder 5">
            <a:extLst>
              <a:ext uri="{FF2B5EF4-FFF2-40B4-BE49-F238E27FC236}">
                <a16:creationId xmlns:a16="http://schemas.microsoft.com/office/drawing/2014/main" id="{E5A28478-E26C-4F40-A9C8-AC4A22B7A12D}"/>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736089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58978-72B5-4EE2-86F7-69F0924F2432}"/>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54</a:t>
            </a:fld>
            <a:endParaRPr lang="en-US" dirty="0"/>
          </a:p>
        </p:txBody>
      </p:sp>
      <p:sp>
        <p:nvSpPr>
          <p:cNvPr id="7" name="Title 6">
            <a:extLst>
              <a:ext uri="{FF2B5EF4-FFF2-40B4-BE49-F238E27FC236}">
                <a16:creationId xmlns:a16="http://schemas.microsoft.com/office/drawing/2014/main" id="{C8EBB0C0-CCBC-4530-B928-3E299CD54467}"/>
              </a:ext>
            </a:extLst>
          </p:cNvPr>
          <p:cNvSpPr>
            <a:spLocks noGrp="1"/>
          </p:cNvSpPr>
          <p:nvPr>
            <p:ph type="title"/>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MOLECULAR AND CELLULAR BIOLOGY FUNDAMENTALS</a:t>
            </a:r>
            <a:endParaRPr lang="en-US" dirty="0"/>
          </a:p>
        </p:txBody>
      </p:sp>
      <p:sp>
        <p:nvSpPr>
          <p:cNvPr id="8" name="Content Placeholder 7">
            <a:extLst>
              <a:ext uri="{FF2B5EF4-FFF2-40B4-BE49-F238E27FC236}">
                <a16:creationId xmlns:a16="http://schemas.microsoft.com/office/drawing/2014/main" id="{79E4FC0F-32DC-4FBF-A390-ED85BE9BD8A0}"/>
              </a:ext>
            </a:extLst>
          </p:cNvPr>
          <p:cNvSpPr>
            <a:spLocks noGrp="1"/>
          </p:cNvSpPr>
          <p:nvPr>
            <p:ph idx="17"/>
          </p:nvPr>
        </p:nvSpPr>
        <p:spPr>
          <a:xfrm>
            <a:off x="214010" y="928508"/>
            <a:ext cx="6508219" cy="7601881"/>
          </a:xfrm>
        </p:spPr>
        <p:txBody>
          <a:bodyPr/>
          <a:lstStyle/>
          <a:p>
            <a:pPr>
              <a:spcBef>
                <a:spcPts val="0"/>
              </a:spcBef>
              <a:spcAft>
                <a:spcPts val="600"/>
              </a:spcAft>
            </a:pPr>
            <a:r>
              <a:rPr lang="en-US" dirty="0"/>
              <a:t>Jacob M, Varghese J, Weil PA. Cancer: an overview. In: Rodwell VW, Bender DA, Botham KM, Kennelly PJ, Weil PA, eds. </a:t>
            </a:r>
            <a:r>
              <a:rPr lang="en-US" i="1" dirty="0"/>
              <a:t>Harper's Illustrated Biochemistry.</a:t>
            </a:r>
            <a:r>
              <a:rPr lang="en-US" dirty="0"/>
              <a:t> 31st ed. McGraw-Hill Education; 2018:chapter 56. </a:t>
            </a:r>
          </a:p>
          <a:p>
            <a:pPr>
              <a:spcBef>
                <a:spcPts val="0"/>
              </a:spcBef>
              <a:spcAft>
                <a:spcPts val="600"/>
              </a:spcAft>
            </a:pPr>
            <a:r>
              <a:rPr lang="en-US" dirty="0"/>
              <a:t>Kinzler KW, Vogelstein B. Cancer–susceptibility genes. Gatekeepers and caretakers. </a:t>
            </a:r>
            <a:r>
              <a:rPr lang="en-US" i="1" dirty="0"/>
              <a:t>Nature</a:t>
            </a:r>
            <a:r>
              <a:rPr lang="en-US" dirty="0"/>
              <a:t>. 1997;386:761-762. doi: 10.1038/386761a0</a:t>
            </a:r>
          </a:p>
          <a:p>
            <a:pPr>
              <a:spcBef>
                <a:spcPts val="0"/>
              </a:spcBef>
              <a:spcAft>
                <a:spcPts val="600"/>
              </a:spcAft>
            </a:pPr>
            <a:r>
              <a:rPr lang="en-US" dirty="0"/>
              <a:t>Liu Y, Liu T-Y, Weinberg DE, et al. Spatial co-fragmentation pattern of cell-free DNA recapitulates in vivo chromatin organization and identifies tissues-of-origin. BioRxiv. 2019. doi: https://doi.org/10.1101/564773</a:t>
            </a:r>
          </a:p>
          <a:p>
            <a:pPr>
              <a:spcBef>
                <a:spcPts val="0"/>
              </a:spcBef>
              <a:spcAft>
                <a:spcPts val="600"/>
              </a:spcAft>
            </a:pPr>
            <a:r>
              <a:rPr lang="en-US" dirty="0"/>
              <a:t>Marieb EN, Hoehn K. Chemistry comes alive. Chapter 2 In: </a:t>
            </a:r>
            <a:r>
              <a:rPr lang="en-US" i="1" dirty="0"/>
              <a:t>Human Anatomy &amp; Physiology</a:t>
            </a:r>
            <a:r>
              <a:rPr lang="en-US" dirty="0"/>
              <a:t>. 10th ed. Pearson Educational Ltd; 2015. </a:t>
            </a:r>
          </a:p>
          <a:p>
            <a:pPr>
              <a:spcBef>
                <a:spcPts val="0"/>
              </a:spcBef>
              <a:spcAft>
                <a:spcPts val="600"/>
              </a:spcAft>
            </a:pPr>
            <a:r>
              <a:rPr lang="en-US" dirty="0"/>
              <a:t>Moore LD, Le T, Fan G. DNA methylation and its basic function. </a:t>
            </a:r>
            <a:r>
              <a:rPr lang="en-US" i="1" dirty="0"/>
              <a:t>Neuropsychopharmacology</a:t>
            </a:r>
            <a:r>
              <a:rPr lang="en-US" dirty="0"/>
              <a:t>. 2013;38:23-38. https://doi.org/10.1038/npp.2012.112</a:t>
            </a:r>
          </a:p>
          <a:p>
            <a:pPr>
              <a:spcBef>
                <a:spcPts val="0"/>
              </a:spcBef>
              <a:spcAft>
                <a:spcPts val="600"/>
              </a:spcAft>
            </a:pPr>
            <a:r>
              <a:rPr lang="en-US" dirty="0"/>
              <a:t>Munshi A Ed. DNA sequencing - methods and applications. InTech Publishing. 2012. https://www.intechopen.com/books/dna-sequencing-methods-and-applications</a:t>
            </a:r>
          </a:p>
          <a:p>
            <a:pPr>
              <a:spcBef>
                <a:spcPts val="0"/>
              </a:spcBef>
              <a:spcAft>
                <a:spcPts val="600"/>
              </a:spcAft>
            </a:pPr>
            <a:r>
              <a:rPr lang="en-US" dirty="0"/>
              <a:t>Naidoo J, Drilon A. Molecular diagnostic testing in non-small cell lung cancer. </a:t>
            </a:r>
            <a:r>
              <a:rPr lang="en-US" i="1" dirty="0"/>
              <a:t>Am J Hematol Oncol</a:t>
            </a:r>
            <a:r>
              <a:rPr lang="en-US" dirty="0"/>
              <a:t>. 2014;10:4-11. https://gotoper-com.s3.amazonaws.com/_media/_pdf/AJHO14Sept_01_NSCLC.pdf</a:t>
            </a:r>
          </a:p>
          <a:p>
            <a:pPr>
              <a:spcBef>
                <a:spcPts val="0"/>
              </a:spcBef>
              <a:spcAft>
                <a:spcPts val="600"/>
              </a:spcAft>
            </a:pPr>
            <a:r>
              <a:rPr lang="en-US" dirty="0"/>
              <a:t>National Cancer Institute. Amplification. Accessed February 7, 2021. https://www.cancer.gov/publications/dictionaries/cancer-terms/def/gene-amplification</a:t>
            </a:r>
          </a:p>
          <a:p>
            <a:pPr>
              <a:spcBef>
                <a:spcPts val="0"/>
              </a:spcBef>
              <a:spcAft>
                <a:spcPts val="600"/>
              </a:spcAft>
            </a:pPr>
            <a:r>
              <a:rPr lang="en-US" dirty="0"/>
              <a:t>National Cancer Institute. Philadelphia chromosome. Accessed February 6, 2020. https://www.cancer.gov/publications/dictionaries/genetics-dictionary/def/philadelphia-chromosome</a:t>
            </a:r>
          </a:p>
          <a:p>
            <a:pPr>
              <a:spcBef>
                <a:spcPts val="0"/>
              </a:spcBef>
              <a:spcAft>
                <a:spcPts val="600"/>
              </a:spcAft>
            </a:pPr>
            <a:r>
              <a:rPr lang="en-US" dirty="0"/>
              <a:t>National Cancer Institute. Splice-site mutation. Accessed February 6, 2020. https://www.cancer.gov/publications/dictionaries/genetics-dictionary/def/splice-site-mutation </a:t>
            </a:r>
          </a:p>
          <a:p>
            <a:pPr>
              <a:spcBef>
                <a:spcPts val="0"/>
              </a:spcBef>
              <a:spcAft>
                <a:spcPts val="600"/>
              </a:spcAft>
            </a:pPr>
            <a:r>
              <a:rPr lang="en-US" dirty="0"/>
              <a:t>National Cancer Institute. Translocation. Accessed June 20, 2018. https://www.cancer.gov/publications/dictionaries/cancer-terms/def/translocation. </a:t>
            </a:r>
          </a:p>
          <a:p>
            <a:pPr>
              <a:spcBef>
                <a:spcPts val="0"/>
              </a:spcBef>
              <a:spcAft>
                <a:spcPts val="600"/>
              </a:spcAft>
            </a:pPr>
            <a:r>
              <a:rPr lang="en-US" dirty="0"/>
              <a:t>National Institutes of Health. What types of mutations are possible? Accessed February 6, 2020. https://ghr.nlm.nih.gov/primer/mutationsanddisorders/possiblemutations</a:t>
            </a:r>
          </a:p>
          <a:p>
            <a:pPr>
              <a:spcBef>
                <a:spcPts val="0"/>
              </a:spcBef>
              <a:spcAft>
                <a:spcPts val="600"/>
              </a:spcAft>
            </a:pPr>
            <a:r>
              <a:rPr lang="en-US" dirty="0"/>
              <a:t>Ofman JJ, Hall MP, Aravanis AM. GRAIL and the quest for earlier multi-cancer detection. Nature Sponsor Feature. 2020. Accessed February 17, 2021. https://www.nature.com/articles/d42473-020-00079-y</a:t>
            </a:r>
          </a:p>
          <a:p>
            <a:pPr>
              <a:spcBef>
                <a:spcPts val="0"/>
              </a:spcBef>
              <a:spcAft>
                <a:spcPts val="600"/>
              </a:spcAft>
            </a:pPr>
            <a:r>
              <a:rPr lang="en-US" dirty="0"/>
              <a:t>Pfister SX, Ashworth A. Marked for death: targeting epigenetic changes in cancer. </a:t>
            </a:r>
            <a:r>
              <a:rPr lang="en-US" i="1" dirty="0"/>
              <a:t>Nat Rev Drug Discov</a:t>
            </a:r>
            <a:r>
              <a:rPr lang="en-US" dirty="0"/>
              <a:t>. 2017;16:241-263. doi: 10.1038/nrd.2016.256</a:t>
            </a:r>
          </a:p>
          <a:p>
            <a:pPr>
              <a:spcBef>
                <a:spcPts val="0"/>
              </a:spcBef>
              <a:spcAft>
                <a:spcPts val="600"/>
              </a:spcAft>
            </a:pPr>
            <a:endParaRPr lang="en-US" dirty="0"/>
          </a:p>
        </p:txBody>
      </p:sp>
      <p:sp>
        <p:nvSpPr>
          <p:cNvPr id="4" name="Content Placeholder 3">
            <a:extLst>
              <a:ext uri="{FF2B5EF4-FFF2-40B4-BE49-F238E27FC236}">
                <a16:creationId xmlns:a16="http://schemas.microsoft.com/office/drawing/2014/main" id="{622F7089-FF19-443B-AAA4-2149D44C1F73}"/>
              </a:ext>
            </a:extLst>
          </p:cNvPr>
          <p:cNvSpPr>
            <a:spLocks noGrp="1"/>
          </p:cNvSpPr>
          <p:nvPr>
            <p:ph idx="18"/>
          </p:nvPr>
        </p:nvSpPr>
        <p:spPr/>
        <p:txBody>
          <a:bodyPr/>
          <a:lstStyle/>
          <a:p>
            <a:r>
              <a:rPr lang="en-US" dirty="0"/>
              <a:t>REFERENCES</a:t>
            </a:r>
          </a:p>
        </p:txBody>
      </p:sp>
      <p:sp>
        <p:nvSpPr>
          <p:cNvPr id="6" name="Footer Placeholder 5">
            <a:extLst>
              <a:ext uri="{FF2B5EF4-FFF2-40B4-BE49-F238E27FC236}">
                <a16:creationId xmlns:a16="http://schemas.microsoft.com/office/drawing/2014/main" id="{721073F1-797B-4261-A194-7DAFEDAEE006}"/>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855880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258978-72B5-4EE2-86F7-69F0924F2432}"/>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55</a:t>
            </a:fld>
            <a:endParaRPr lang="en-US" dirty="0"/>
          </a:p>
        </p:txBody>
      </p:sp>
      <p:sp>
        <p:nvSpPr>
          <p:cNvPr id="7" name="Title 6">
            <a:extLst>
              <a:ext uri="{FF2B5EF4-FFF2-40B4-BE49-F238E27FC236}">
                <a16:creationId xmlns:a16="http://schemas.microsoft.com/office/drawing/2014/main" id="{C8EBB0C0-CCBC-4530-B928-3E299CD54467}"/>
              </a:ext>
            </a:extLst>
          </p:cNvPr>
          <p:cNvSpPr>
            <a:spLocks noGrp="1"/>
          </p:cNvSpPr>
          <p:nvPr>
            <p:ph type="title"/>
          </p:nvPr>
        </p:nvSpPr>
        <p:spPr/>
        <p:txBody>
          <a:bodyPr/>
          <a:lstStyle/>
          <a:p>
            <a:r>
              <a:rPr lang="en-US" dirty="0">
                <a:latin typeface="Roboto Light" panose="02000000000000000000" pitchFamily="2" charset="0"/>
                <a:ea typeface="Roboto Light" panose="02000000000000000000" pitchFamily="2" charset="0"/>
                <a:cs typeface="Roboto Light" panose="02000000000000000000" pitchFamily="2" charset="0"/>
              </a:rPr>
              <a:t>MOLECULAR AND CELLULAR BIOLOGY FUNDAMENTALS</a:t>
            </a:r>
            <a:endParaRPr lang="en-US" dirty="0"/>
          </a:p>
        </p:txBody>
      </p:sp>
      <p:sp>
        <p:nvSpPr>
          <p:cNvPr id="8" name="Content Placeholder 7">
            <a:extLst>
              <a:ext uri="{FF2B5EF4-FFF2-40B4-BE49-F238E27FC236}">
                <a16:creationId xmlns:a16="http://schemas.microsoft.com/office/drawing/2014/main" id="{79E4FC0F-32DC-4FBF-A390-ED85BE9BD8A0}"/>
              </a:ext>
            </a:extLst>
          </p:cNvPr>
          <p:cNvSpPr>
            <a:spLocks noGrp="1"/>
          </p:cNvSpPr>
          <p:nvPr>
            <p:ph idx="17"/>
          </p:nvPr>
        </p:nvSpPr>
        <p:spPr/>
        <p:txBody>
          <a:bodyPr/>
          <a:lstStyle/>
          <a:p>
            <a:pPr>
              <a:spcBef>
                <a:spcPts val="0"/>
              </a:spcBef>
              <a:spcAft>
                <a:spcPts val="600"/>
              </a:spcAft>
            </a:pPr>
            <a:r>
              <a:rPr lang="en-US" dirty="0"/>
              <a:t>Pilotto S, </a:t>
            </a:r>
            <a:r>
              <a:rPr lang="en-US" dirty="0" err="1"/>
              <a:t>Gkountakos</a:t>
            </a:r>
            <a:r>
              <a:rPr lang="en-US" dirty="0"/>
              <a:t> A, </a:t>
            </a:r>
            <a:r>
              <a:rPr lang="en-US" dirty="0" err="1"/>
              <a:t>Carbognin</a:t>
            </a:r>
            <a:r>
              <a:rPr lang="en-US" dirty="0"/>
              <a:t> L, et al. MET exon 14 </a:t>
            </a:r>
            <a:r>
              <a:rPr lang="en-US" dirty="0" err="1"/>
              <a:t>juxtamembrane</a:t>
            </a:r>
            <a:r>
              <a:rPr lang="en-US" dirty="0"/>
              <a:t> splicing mutations: clinical and therapeutic perspectives for cancer therapy. </a:t>
            </a:r>
            <a:r>
              <a:rPr lang="en-US" i="1" dirty="0"/>
              <a:t>Ann </a:t>
            </a:r>
            <a:r>
              <a:rPr lang="en-US" i="1" dirty="0" err="1"/>
              <a:t>Transl</a:t>
            </a:r>
            <a:r>
              <a:rPr lang="en-US" i="1" dirty="0"/>
              <a:t> Med</a:t>
            </a:r>
            <a:r>
              <a:rPr lang="en-US" dirty="0"/>
              <a:t>. 2017;5:1-11. </a:t>
            </a:r>
            <a:r>
              <a:rPr lang="en-US" dirty="0" err="1"/>
              <a:t>doi</a:t>
            </a:r>
            <a:r>
              <a:rPr lang="en-US" dirty="0"/>
              <a:t>: 10.21037/atm.2016.12.33</a:t>
            </a:r>
          </a:p>
          <a:p>
            <a:pPr>
              <a:spcBef>
                <a:spcPts val="0"/>
              </a:spcBef>
              <a:spcAft>
                <a:spcPts val="600"/>
              </a:spcAft>
            </a:pPr>
            <a:r>
              <a:rPr lang="en-US" dirty="0"/>
              <a:t>Pray LA. Eukaryotic genome complexity. </a:t>
            </a:r>
            <a:r>
              <a:rPr lang="en-US" i="1" dirty="0"/>
              <a:t>Nature Educ</a:t>
            </a:r>
            <a:r>
              <a:rPr lang="en-US" dirty="0"/>
              <a:t>. 2008;1(1):96. https://www.nature.com/scitable/topicpage/eukaryotic-genome-complexity-437/</a:t>
            </a:r>
          </a:p>
          <a:p>
            <a:pPr>
              <a:spcBef>
                <a:spcPts val="0"/>
              </a:spcBef>
              <a:spcAft>
                <a:spcPts val="600"/>
              </a:spcAft>
            </a:pPr>
            <a:r>
              <a:rPr lang="en-US" dirty="0"/>
              <a:t>Shen LX, Basilion JP, Stanton VP. Single-nucleotide polymorphisms can cause different structural folds of mRNA. </a:t>
            </a:r>
            <a:r>
              <a:rPr lang="en-US" i="1" dirty="0"/>
              <a:t>Proc Natl Acad Sci USA</a:t>
            </a:r>
            <a:r>
              <a:rPr lang="en-US" dirty="0"/>
              <a:t>. 1999;96(14):7871-7876. https://doi.org/10.1073/pnas.96.14.7871</a:t>
            </a:r>
          </a:p>
          <a:p>
            <a:pPr>
              <a:spcBef>
                <a:spcPts val="0"/>
              </a:spcBef>
              <a:spcAft>
                <a:spcPts val="600"/>
              </a:spcAft>
            </a:pPr>
            <a:r>
              <a:rPr lang="en-US" dirty="0"/>
              <a:t>Simmons D. Epigenetic influences and disease. </a:t>
            </a:r>
            <a:r>
              <a:rPr lang="en-US" i="1" dirty="0"/>
              <a:t>Nature Educ</a:t>
            </a:r>
            <a:r>
              <a:rPr lang="en-US" dirty="0"/>
              <a:t>. 2008;1(1):6. https://www.nature.com/scitable/topicpage/epigenetic-influences-and-disease-895/</a:t>
            </a:r>
          </a:p>
          <a:p>
            <a:pPr>
              <a:spcBef>
                <a:spcPts val="0"/>
              </a:spcBef>
              <a:spcAft>
                <a:spcPts val="600"/>
              </a:spcAft>
            </a:pPr>
            <a:r>
              <a:rPr lang="en-US" dirty="0"/>
              <a:t>Wan J, Oliver VF, Wang G, et al. Characterization of tissue-specific differential DNA methylation suggests distinct modes of positive and negative gene expression regulation. </a:t>
            </a:r>
            <a:r>
              <a:rPr lang="en-US" i="1" dirty="0"/>
              <a:t>BMC Genomics</a:t>
            </a:r>
            <a:r>
              <a:rPr lang="en-US" dirty="0"/>
              <a:t>. 2015;16(1)49. doi: 10.1186/s12864-015-1271-4</a:t>
            </a:r>
          </a:p>
          <a:p>
            <a:pPr>
              <a:spcBef>
                <a:spcPts val="0"/>
              </a:spcBef>
              <a:spcAft>
                <a:spcPts val="600"/>
              </a:spcAft>
            </a:pPr>
            <a:r>
              <a:rPr lang="en-US" dirty="0"/>
              <a:t>Weil PA. Protein synthesis &amp; the genetic code. In: Rodwell VW, Bender DA, Botham KM, Kennelly PJ, Weil PA, eds. </a:t>
            </a:r>
            <a:r>
              <a:rPr lang="en-US" i="1" dirty="0"/>
              <a:t>Harper's Illustrated Biochemistry</a:t>
            </a:r>
            <a:r>
              <a:rPr lang="en-US" dirty="0"/>
              <a:t>. 31st ed. McGraw-Hill Education; 2018:chapter 37. </a:t>
            </a:r>
          </a:p>
          <a:p>
            <a:pPr>
              <a:spcBef>
                <a:spcPts val="0"/>
              </a:spcBef>
              <a:spcAft>
                <a:spcPts val="600"/>
              </a:spcAft>
            </a:pPr>
            <a:r>
              <a:rPr lang="en-US" dirty="0" err="1"/>
              <a:t>Wolffe</a:t>
            </a:r>
            <a:r>
              <a:rPr lang="en-US" dirty="0"/>
              <a:t> AP, Matzke MA. Epigenetics: Regulation through repression. </a:t>
            </a:r>
            <a:r>
              <a:rPr lang="en-US" i="1" dirty="0"/>
              <a:t>Science</a:t>
            </a:r>
            <a:r>
              <a:rPr lang="en-US" i="0" dirty="0"/>
              <a:t>. 1999;286:481-486. doi:10.1126/science.286.5439,48</a:t>
            </a:r>
          </a:p>
          <a:p>
            <a:pPr>
              <a:spcBef>
                <a:spcPts val="0"/>
              </a:spcBef>
              <a:spcAft>
                <a:spcPts val="600"/>
              </a:spcAft>
            </a:pPr>
            <a:endParaRPr lang="en-US" dirty="0"/>
          </a:p>
          <a:p>
            <a:pPr>
              <a:spcBef>
                <a:spcPts val="0"/>
              </a:spcBef>
              <a:spcAft>
                <a:spcPts val="600"/>
              </a:spcAft>
            </a:pPr>
            <a:endParaRPr lang="en-US" dirty="0"/>
          </a:p>
        </p:txBody>
      </p:sp>
      <p:sp>
        <p:nvSpPr>
          <p:cNvPr id="9" name="Content Placeholder 8">
            <a:extLst>
              <a:ext uri="{FF2B5EF4-FFF2-40B4-BE49-F238E27FC236}">
                <a16:creationId xmlns:a16="http://schemas.microsoft.com/office/drawing/2014/main" id="{1C795F37-75F3-4995-A977-8BAD7CB94A78}"/>
              </a:ext>
            </a:extLst>
          </p:cNvPr>
          <p:cNvSpPr>
            <a:spLocks noGrp="1"/>
          </p:cNvSpPr>
          <p:nvPr>
            <p:ph idx="18"/>
          </p:nvPr>
        </p:nvSpPr>
        <p:spPr/>
        <p:txBody>
          <a:bodyPr/>
          <a:lstStyle/>
          <a:p>
            <a:r>
              <a:rPr lang="en-US" dirty="0"/>
              <a:t>REFERENCES</a:t>
            </a:r>
          </a:p>
        </p:txBody>
      </p:sp>
      <p:sp>
        <p:nvSpPr>
          <p:cNvPr id="5" name="Footer Placeholder 4">
            <a:extLst>
              <a:ext uri="{FF2B5EF4-FFF2-40B4-BE49-F238E27FC236}">
                <a16:creationId xmlns:a16="http://schemas.microsoft.com/office/drawing/2014/main" id="{BBE65424-3C3A-42AE-863E-EB3A084285EC}"/>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67546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5</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a:t>CHAPTER 1: NUCLEIC ACIDS</a:t>
            </a:r>
            <a:endParaRPr lang="en-US" dirty="0"/>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numCol="1" spcCol="457200"/>
          <a:lstStyle/>
          <a:p>
            <a:pPr>
              <a:spcBef>
                <a:spcPts val="0"/>
              </a:spcBef>
              <a:spcAft>
                <a:spcPts val="600"/>
              </a:spcAft>
            </a:pPr>
            <a:r>
              <a:rPr lang="en-US" dirty="0"/>
              <a:t>The genetic information of an organism is encoded by deoxyribonucleic acid (DNA). </a:t>
            </a:r>
            <a:br>
              <a:rPr lang="en-US" dirty="0"/>
            </a:br>
            <a:r>
              <a:rPr lang="en-US" dirty="0"/>
              <a:t>The human</a:t>
            </a:r>
            <a:r>
              <a:rPr lang="en-US" b="1" dirty="0"/>
              <a:t> </a:t>
            </a:r>
            <a:r>
              <a:rPr lang="en-US" b="1" u="sng" dirty="0"/>
              <a:t>genome</a:t>
            </a:r>
            <a:r>
              <a:rPr lang="en-US" b="1" dirty="0"/>
              <a:t> </a:t>
            </a:r>
            <a:r>
              <a:rPr lang="en-US" dirty="0"/>
              <a:t>contains an estimated 20,000 to 25,000 genes, each of which serves as a blueprint for building a protein.</a:t>
            </a:r>
            <a:r>
              <a:rPr lang="en-US" dirty="0">
                <a:solidFill>
                  <a:srgbClr val="FF0000"/>
                </a:solidFill>
              </a:rPr>
              <a:t> </a:t>
            </a:r>
            <a:r>
              <a:rPr lang="en-US" dirty="0"/>
              <a:t>Only a small percentage of the genome is composed of genes; the rest is composed of noncoding DNA containing regulatory regions and vast stretches of DNA whose function is unknown. </a:t>
            </a:r>
          </a:p>
          <a:p>
            <a:pPr>
              <a:spcBef>
                <a:spcPts val="0"/>
              </a:spcBef>
              <a:spcAft>
                <a:spcPts val="600"/>
              </a:spcAft>
            </a:pPr>
            <a:r>
              <a:rPr lang="en-US" b="1" dirty="0">
                <a:solidFill>
                  <a:schemeClr val="accent1"/>
                </a:solidFill>
              </a:rPr>
              <a:t>Nucleic Acid Structure</a:t>
            </a:r>
          </a:p>
          <a:p>
            <a:pPr>
              <a:spcBef>
                <a:spcPts val="0"/>
              </a:spcBef>
              <a:spcAft>
                <a:spcPts val="600"/>
              </a:spcAft>
            </a:pPr>
            <a:r>
              <a:rPr lang="en-US" dirty="0"/>
              <a:t>Nucleic acids are composed of carbon, oxygen, hydrogen, nitrogen, and phosphorous and represent the largest molecules in the body.</a:t>
            </a:r>
            <a:r>
              <a:rPr lang="en-US" dirty="0">
                <a:solidFill>
                  <a:srgbClr val="FF0000"/>
                </a:solidFill>
              </a:rPr>
              <a:t> </a:t>
            </a:r>
            <a:r>
              <a:rPr lang="en-US" dirty="0"/>
              <a:t>They include 2 major classes of molecules, DNA and RNA.</a:t>
            </a:r>
            <a:endParaRPr lang="en-US" dirty="0">
              <a:solidFill>
                <a:srgbClr val="FF0000"/>
              </a:solidFill>
            </a:endParaRPr>
          </a:p>
          <a:p>
            <a:pPr>
              <a:spcBef>
                <a:spcPts val="0"/>
              </a:spcBef>
              <a:spcAft>
                <a:spcPts val="600"/>
              </a:spcAft>
            </a:pPr>
            <a:r>
              <a:rPr lang="en-US" dirty="0"/>
              <a:t>The structural units of nucleic acids are called nucleotides. Each nucleotide consists of 3 components, as shown in Figure 1.1: </a:t>
            </a:r>
            <a:endParaRPr lang="en-US" dirty="0">
              <a:solidFill>
                <a:srgbClr val="FF0000"/>
              </a:solidFill>
            </a:endParaRPr>
          </a:p>
          <a:p>
            <a:pPr marL="171450" indent="-171450">
              <a:spcBef>
                <a:spcPts val="0"/>
              </a:spcBef>
              <a:spcAft>
                <a:spcPts val="600"/>
              </a:spcAft>
              <a:buFont typeface="Arial" panose="020B0604020202020204" pitchFamily="34" charset="0"/>
              <a:buChar char="•"/>
            </a:pPr>
            <a:r>
              <a:rPr lang="en-US" dirty="0"/>
              <a:t>A nitrogen-containing base</a:t>
            </a:r>
          </a:p>
          <a:p>
            <a:pPr marL="171450" indent="-171450">
              <a:spcBef>
                <a:spcPts val="0"/>
              </a:spcBef>
              <a:spcAft>
                <a:spcPts val="600"/>
              </a:spcAft>
              <a:buFont typeface="Arial" panose="020B0604020202020204" pitchFamily="34" charset="0"/>
              <a:buChar char="•"/>
            </a:pPr>
            <a:r>
              <a:rPr lang="en-US" dirty="0"/>
              <a:t>A pentose (5-sided) sugar</a:t>
            </a:r>
          </a:p>
          <a:p>
            <a:pPr marL="171450" indent="-171450">
              <a:spcBef>
                <a:spcPts val="0"/>
              </a:spcBef>
              <a:spcAft>
                <a:spcPts val="600"/>
              </a:spcAft>
              <a:buFont typeface="Arial" panose="020B0604020202020204" pitchFamily="34" charset="0"/>
              <a:buChar char="•"/>
            </a:pPr>
            <a:r>
              <a:rPr lang="en-US" dirty="0"/>
              <a:t>A phosphate group</a:t>
            </a:r>
          </a:p>
          <a:p>
            <a:pPr>
              <a:spcBef>
                <a:spcPts val="0"/>
              </a:spcBef>
              <a:spcAft>
                <a:spcPts val="600"/>
              </a:spcAft>
            </a:pPr>
            <a:endParaRPr lang="en-US" dirty="0"/>
          </a:p>
          <a:p>
            <a:pPr>
              <a:spcBef>
                <a:spcPts val="0"/>
              </a:spcBef>
              <a:spcAft>
                <a:spcPts val="600"/>
              </a:spcAft>
            </a:pPr>
            <a:endParaRPr lang="en-US" dirty="0"/>
          </a:p>
        </p:txBody>
      </p:sp>
      <p:sp>
        <p:nvSpPr>
          <p:cNvPr id="18" name="Content Placeholder 17">
            <a:extLst>
              <a:ext uri="{FF2B5EF4-FFF2-40B4-BE49-F238E27FC236}">
                <a16:creationId xmlns:a16="http://schemas.microsoft.com/office/drawing/2014/main" id="{23D54B78-EB0A-4489-9BC7-94A3AD9C6924}"/>
              </a:ext>
            </a:extLst>
          </p:cNvPr>
          <p:cNvSpPr>
            <a:spLocks noGrp="1"/>
          </p:cNvSpPr>
          <p:nvPr>
            <p:ph idx="19"/>
          </p:nvPr>
        </p:nvSpPr>
        <p:spPr/>
        <p:txBody>
          <a:bodyPr/>
          <a:lstStyle/>
          <a:p>
            <a:pPr>
              <a:spcBef>
                <a:spcPts val="0"/>
              </a:spcBef>
              <a:spcAft>
                <a:spcPts val="600"/>
              </a:spcAft>
            </a:pPr>
            <a:r>
              <a:rPr lang="en-US" dirty="0"/>
              <a:t>There are 5 major types of nitrogen-containing bases:</a:t>
            </a:r>
          </a:p>
          <a:p>
            <a:pPr marL="171450" indent="-171450">
              <a:spcBef>
                <a:spcPts val="0"/>
              </a:spcBef>
              <a:spcAft>
                <a:spcPts val="600"/>
              </a:spcAft>
              <a:buFont typeface="Arial" panose="020B0604020202020204" pitchFamily="34" charset="0"/>
              <a:buChar char="•"/>
            </a:pPr>
            <a:r>
              <a:rPr lang="en-US" dirty="0"/>
              <a:t>Adenine (A)</a:t>
            </a:r>
          </a:p>
          <a:p>
            <a:pPr marL="171450" indent="-171450">
              <a:spcBef>
                <a:spcPts val="0"/>
              </a:spcBef>
              <a:spcAft>
                <a:spcPts val="600"/>
              </a:spcAft>
              <a:buFont typeface="Arial" panose="020B0604020202020204" pitchFamily="34" charset="0"/>
              <a:buChar char="•"/>
            </a:pPr>
            <a:r>
              <a:rPr lang="en-US" dirty="0"/>
              <a:t>Guanine (G)</a:t>
            </a:r>
          </a:p>
          <a:p>
            <a:pPr marL="171450" indent="-171450">
              <a:spcBef>
                <a:spcPts val="0"/>
              </a:spcBef>
              <a:spcAft>
                <a:spcPts val="600"/>
              </a:spcAft>
              <a:buFont typeface="Arial" panose="020B0604020202020204" pitchFamily="34" charset="0"/>
              <a:buChar char="•"/>
            </a:pPr>
            <a:r>
              <a:rPr lang="en-US" dirty="0"/>
              <a:t>Cytosine (C)</a:t>
            </a:r>
          </a:p>
          <a:p>
            <a:pPr marL="171450" indent="-171450">
              <a:spcBef>
                <a:spcPts val="0"/>
              </a:spcBef>
              <a:spcAft>
                <a:spcPts val="600"/>
              </a:spcAft>
              <a:buFont typeface="Arial" panose="020B0604020202020204" pitchFamily="34" charset="0"/>
              <a:buChar char="•"/>
            </a:pPr>
            <a:r>
              <a:rPr lang="en-US" dirty="0"/>
              <a:t>Thymine (T)</a:t>
            </a:r>
          </a:p>
          <a:p>
            <a:pPr marL="171450" indent="-171450">
              <a:spcBef>
                <a:spcPts val="0"/>
              </a:spcBef>
              <a:spcAft>
                <a:spcPts val="600"/>
              </a:spcAft>
              <a:buFont typeface="Arial" panose="020B0604020202020204" pitchFamily="34" charset="0"/>
              <a:buChar char="•"/>
            </a:pPr>
            <a:r>
              <a:rPr lang="en-US" dirty="0"/>
              <a:t>Uracil (U)</a:t>
            </a:r>
          </a:p>
          <a:p>
            <a:pPr>
              <a:spcBef>
                <a:spcPts val="0"/>
              </a:spcBef>
              <a:spcAft>
                <a:spcPts val="600"/>
              </a:spcAft>
            </a:pPr>
            <a:r>
              <a:rPr lang="en-US" dirty="0"/>
              <a:t>Adenine and guanine are large, 2-ringed bases that are referred to as purines. Cytosine, thymine, and uracil are smaller, single-ring bases called pyrimidines.</a:t>
            </a:r>
            <a:r>
              <a:rPr lang="en-US" dirty="0">
                <a:solidFill>
                  <a:srgbClr val="FF0000"/>
                </a:solidFill>
              </a:rPr>
              <a:t> </a:t>
            </a:r>
            <a:r>
              <a:rPr lang="en-US" dirty="0"/>
              <a:t>DNA is a long, double-stranded polymer—a double chain of nucleotides. </a:t>
            </a:r>
          </a:p>
          <a:p>
            <a:pPr>
              <a:spcBef>
                <a:spcPts val="0"/>
              </a:spcBef>
              <a:spcAft>
                <a:spcPts val="600"/>
              </a:spcAft>
            </a:pPr>
            <a:r>
              <a:rPr lang="en-US" dirty="0"/>
              <a:t>The bases in DNA include A, G, C, and T, </a:t>
            </a:r>
            <a:br>
              <a:rPr lang="en-US" dirty="0"/>
            </a:br>
            <a:r>
              <a:rPr lang="en-US" dirty="0"/>
              <a:t>and its pentose sugar is deoxyribose. </a:t>
            </a:r>
            <a:br>
              <a:rPr lang="en-US" dirty="0"/>
            </a:br>
            <a:r>
              <a:rPr lang="en-US" dirty="0"/>
              <a:t>The 2 chains of DNA are held together by hydrogen bonds between the bases, </a:t>
            </a:r>
            <a:br>
              <a:rPr lang="en-US" dirty="0"/>
            </a:br>
            <a:r>
              <a:rPr lang="en-US" dirty="0"/>
              <a:t>which results in a ladder-like molecule, with the alternating sugar and phosphate forming the backbone (or the “uprights”) </a:t>
            </a:r>
            <a:br>
              <a:rPr lang="en-US" dirty="0"/>
            </a:br>
            <a:r>
              <a:rPr lang="en-US" dirty="0"/>
              <a:t>of the ladder and the paired bases forming the “rungs.” The whole molecule is coiled into a spiral staircase-like structure called a double helix.</a:t>
            </a:r>
            <a:endParaRPr lang="en-US" dirty="0">
              <a:solidFill>
                <a:srgbClr val="FF0000"/>
              </a:solidFill>
            </a:endParaRPr>
          </a:p>
          <a:p>
            <a:pPr>
              <a:spcBef>
                <a:spcPts val="0"/>
              </a:spcBef>
              <a:spcAft>
                <a:spcPts val="600"/>
              </a:spcAft>
            </a:pPr>
            <a:endParaRPr lang="en-US" dirty="0"/>
          </a:p>
        </p:txBody>
      </p:sp>
      <p:sp>
        <p:nvSpPr>
          <p:cNvPr id="8" name="Content Placeholder 4">
            <a:extLst>
              <a:ext uri="{FF2B5EF4-FFF2-40B4-BE49-F238E27FC236}">
                <a16:creationId xmlns:a16="http://schemas.microsoft.com/office/drawing/2014/main" id="{265B9185-58CD-0D48-9805-D90BBE2CF52D}"/>
              </a:ext>
            </a:extLst>
          </p:cNvPr>
          <p:cNvSpPr txBox="1">
            <a:spLocks/>
          </p:cNvSpPr>
          <p:nvPr/>
        </p:nvSpPr>
        <p:spPr>
          <a:xfrm>
            <a:off x="3509301" y="685800"/>
            <a:ext cx="3218688" cy="5524500"/>
          </a:xfrm>
          <a:prstGeom prst="rect">
            <a:avLst/>
          </a:prstGeom>
        </p:spPr>
        <p:txBody>
          <a:bodyPr vert="horz" wrap="square" lIns="91440" tIns="45720" rIns="4572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600"/>
              </a:lnSpc>
              <a:spcBef>
                <a:spcPts val="600"/>
              </a:spcBef>
            </a:pPr>
            <a:endParaRPr lang="en-US" sz="800" dirty="0">
              <a:solidFill>
                <a:srgbClr val="FF0000"/>
              </a:solidFill>
            </a:endParaRPr>
          </a:p>
        </p:txBody>
      </p:sp>
      <p:sp>
        <p:nvSpPr>
          <p:cNvPr id="7" name="Footer Placeholder 6">
            <a:extLst>
              <a:ext uri="{FF2B5EF4-FFF2-40B4-BE49-F238E27FC236}">
                <a16:creationId xmlns:a16="http://schemas.microsoft.com/office/drawing/2014/main" id="{FDEE69E6-328A-463A-BEB4-9C7743118383}"/>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52576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6</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1: NUCLEIC ACIDS</a:t>
            </a:r>
          </a:p>
        </p:txBody>
      </p:sp>
      <p:sp>
        <p:nvSpPr>
          <p:cNvPr id="8" name="Content Placeholder 7">
            <a:extLst>
              <a:ext uri="{FF2B5EF4-FFF2-40B4-BE49-F238E27FC236}">
                <a16:creationId xmlns:a16="http://schemas.microsoft.com/office/drawing/2014/main" id="{462B1EB6-90EA-4790-8AE0-ECEAFDB97E7B}"/>
              </a:ext>
            </a:extLst>
          </p:cNvPr>
          <p:cNvSpPr>
            <a:spLocks noGrp="1"/>
          </p:cNvSpPr>
          <p:nvPr>
            <p:ph idx="17"/>
          </p:nvPr>
        </p:nvSpPr>
        <p:spPr/>
        <p:txBody>
          <a:bodyPr/>
          <a:lstStyle/>
          <a:p>
            <a:r>
              <a:rPr lang="en-US" sz="1200" b="1" dirty="0">
                <a:latin typeface="Roboto Light" panose="02000000000000000000" pitchFamily="2" charset="0"/>
                <a:ea typeface="Roboto Light" panose="02000000000000000000" pitchFamily="2" charset="0"/>
              </a:rPr>
              <a:t>Figure 1.1 </a:t>
            </a:r>
            <a:r>
              <a:rPr lang="en-US" sz="1200" dirty="0">
                <a:latin typeface="Roboto Light" panose="02000000000000000000" pitchFamily="2" charset="0"/>
                <a:ea typeface="Roboto Light" panose="02000000000000000000" pitchFamily="2" charset="0"/>
              </a:rPr>
              <a:t>The structure of DNA, showing pairing between adenine (A) and thymine (T). </a:t>
            </a:r>
            <a:br>
              <a:rPr lang="en-US" sz="1200" dirty="0">
                <a:latin typeface="Roboto Light" panose="02000000000000000000" pitchFamily="2" charset="0"/>
                <a:ea typeface="Roboto Light" panose="02000000000000000000" pitchFamily="2" charset="0"/>
              </a:rPr>
            </a:br>
            <a:r>
              <a:rPr lang="en-US" sz="1200" dirty="0">
                <a:latin typeface="Roboto Light" panose="02000000000000000000" pitchFamily="2" charset="0"/>
                <a:ea typeface="Roboto Light" panose="02000000000000000000" pitchFamily="2" charset="0"/>
              </a:rPr>
              <a:t>Pairing between guanine (G) and cytosine (C) is conceptually similar. </a:t>
            </a:r>
            <a:r>
              <a:rPr lang="en-US" sz="1200" i="1" dirty="0">
                <a:latin typeface="Roboto Light" panose="02000000000000000000" pitchFamily="2" charset="0"/>
                <a:ea typeface="Roboto Light" panose="02000000000000000000" pitchFamily="2" charset="0"/>
              </a:rPr>
              <a:t>Adapted from Marieb 2015.</a:t>
            </a:r>
            <a:endParaRPr lang="en-US" sz="1200" dirty="0">
              <a:solidFill>
                <a:srgbClr val="FF0000"/>
              </a:solidFill>
              <a:latin typeface="Roboto Light" panose="02000000000000000000" pitchFamily="2" charset="0"/>
              <a:ea typeface="Roboto Light" panose="02000000000000000000" pitchFamily="2" charset="0"/>
            </a:endParaRPr>
          </a:p>
          <a:p>
            <a:endParaRPr lang="en-US" dirty="0"/>
          </a:p>
        </p:txBody>
      </p:sp>
      <p:pic>
        <p:nvPicPr>
          <p:cNvPr id="13" name="Picture 12">
            <a:extLst>
              <a:ext uri="{FF2B5EF4-FFF2-40B4-BE49-F238E27FC236}">
                <a16:creationId xmlns:a16="http://schemas.microsoft.com/office/drawing/2014/main" id="{78D23579-09C1-4B52-91E2-424E3AEAD1AC}"/>
              </a:ext>
            </a:extLst>
          </p:cNvPr>
          <p:cNvPicPr>
            <a:picLocks noChangeAspect="1"/>
          </p:cNvPicPr>
          <p:nvPr/>
        </p:nvPicPr>
        <p:blipFill>
          <a:blip r:embed="rId3"/>
          <a:stretch>
            <a:fillRect/>
          </a:stretch>
        </p:blipFill>
        <p:spPr>
          <a:xfrm>
            <a:off x="380841" y="1209764"/>
            <a:ext cx="6011177" cy="6724471"/>
          </a:xfrm>
          <a:prstGeom prst="rect">
            <a:avLst/>
          </a:prstGeom>
        </p:spPr>
      </p:pic>
      <p:sp>
        <p:nvSpPr>
          <p:cNvPr id="6" name="Footer Placeholder 5">
            <a:extLst>
              <a:ext uri="{FF2B5EF4-FFF2-40B4-BE49-F238E27FC236}">
                <a16:creationId xmlns:a16="http://schemas.microsoft.com/office/drawing/2014/main" id="{A8E4B347-D8B5-4669-8010-9F4F9E36D271}"/>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213405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a:xfrm>
            <a:off x="6200917" y="8746319"/>
            <a:ext cx="521312" cy="337537"/>
          </a:xfrm>
        </p:spPr>
        <p:txBody>
          <a:bodyPr/>
          <a:lstStyle/>
          <a:p>
            <a:fld id="{5E93EDC0-BDBC-5E42-9500-E507AC10FAAD}" type="slidenum">
              <a:rPr lang="en-US" smtClean="0"/>
              <a:pPr/>
              <a:t>7</a:t>
            </a:fld>
            <a:endParaRPr lang="en-US" dirty="0"/>
          </a:p>
        </p:txBody>
      </p:sp>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1: NUCLEIC ACIDS</a:t>
            </a:r>
          </a:p>
        </p:txBody>
      </p:sp>
      <p:sp>
        <p:nvSpPr>
          <p:cNvPr id="8" name="Content Placeholder 4">
            <a:extLst>
              <a:ext uri="{FF2B5EF4-FFF2-40B4-BE49-F238E27FC236}">
                <a16:creationId xmlns:a16="http://schemas.microsoft.com/office/drawing/2014/main" id="{265B9185-58CD-0D48-9805-D90BBE2CF52D}"/>
              </a:ext>
            </a:extLst>
          </p:cNvPr>
          <p:cNvSpPr txBox="1">
            <a:spLocks/>
          </p:cNvSpPr>
          <p:nvPr/>
        </p:nvSpPr>
        <p:spPr>
          <a:xfrm>
            <a:off x="3509301" y="3519980"/>
            <a:ext cx="3218688" cy="2559807"/>
          </a:xfrm>
          <a:prstGeom prst="rect">
            <a:avLst/>
          </a:prstGeom>
        </p:spPr>
        <p:txBody>
          <a:bodyPr vert="horz" wrap="square" lIns="91440" tIns="45720" rIns="4572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latin typeface="Roboto Light" panose="02000000000000000000" pitchFamily="2" charset="0"/>
              <a:ea typeface="Roboto Light" panose="02000000000000000000" pitchFamily="2" charset="0"/>
            </a:endParaRPr>
          </a:p>
        </p:txBody>
      </p:sp>
      <p:graphicFrame>
        <p:nvGraphicFramePr>
          <p:cNvPr id="6" name="Table 5">
            <a:extLst>
              <a:ext uri="{FF2B5EF4-FFF2-40B4-BE49-F238E27FC236}">
                <a16:creationId xmlns:a16="http://schemas.microsoft.com/office/drawing/2014/main" id="{EA8B2B96-89F1-4EF0-8895-A75CE4FDB1FD}"/>
              </a:ext>
            </a:extLst>
          </p:cNvPr>
          <p:cNvGraphicFramePr>
            <a:graphicFrameLocks noGrp="1"/>
          </p:cNvGraphicFramePr>
          <p:nvPr>
            <p:extLst>
              <p:ext uri="{D42A27DB-BD31-4B8C-83A1-F6EECF244321}">
                <p14:modId xmlns:p14="http://schemas.microsoft.com/office/powerpoint/2010/main" val="3338939117"/>
              </p:ext>
            </p:extLst>
          </p:nvPr>
        </p:nvGraphicFramePr>
        <p:xfrm>
          <a:off x="304800" y="633518"/>
          <a:ext cx="6228970" cy="3498291"/>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3499190">
                  <a:extLst>
                    <a:ext uri="{9D8B030D-6E8A-4147-A177-3AD203B41FA5}">
                      <a16:colId xmlns:a16="http://schemas.microsoft.com/office/drawing/2014/main" val="3470844769"/>
                    </a:ext>
                  </a:extLst>
                </a:gridCol>
                <a:gridCol w="2729780">
                  <a:extLst>
                    <a:ext uri="{9D8B030D-6E8A-4147-A177-3AD203B41FA5}">
                      <a16:colId xmlns:a16="http://schemas.microsoft.com/office/drawing/2014/main" val="3112629904"/>
                    </a:ext>
                  </a:extLst>
                </a:gridCol>
              </a:tblGrid>
              <a:tr h="3498291">
                <a:tc>
                  <a:txBody>
                    <a:bodyPr/>
                    <a:lstStyle/>
                    <a:p>
                      <a:pPr marL="0" marR="0" lvl="0" indent="0" algn="l" defTabSz="685800" rtl="0" eaLnBrk="1" fontAlgn="base" latinLnBrk="0" hangingPunct="1">
                        <a:lnSpc>
                          <a:spcPct val="100000"/>
                        </a:lnSpc>
                        <a:spcBef>
                          <a:spcPts val="600"/>
                        </a:spcBef>
                        <a:spcAft>
                          <a:spcPts val="0"/>
                        </a:spcAft>
                        <a:buClrTx/>
                        <a:buSzTx/>
                        <a:buFontTx/>
                        <a:buNone/>
                        <a:tabLst/>
                      </a:pPr>
                      <a:r>
                        <a:rPr lang="en-US" altLang="en-US" sz="1200" b="1" kern="1200" dirty="0">
                          <a:solidFill>
                            <a:schemeClr val="accent1"/>
                          </a:solidFill>
                          <a:latin typeface="Roboto" panose="02000000000000000000" pitchFamily="2" charset="0"/>
                          <a:ea typeface="Roboto" panose="02000000000000000000" pitchFamily="2" charset="0"/>
                          <a:cs typeface="+mn-cs"/>
                        </a:rPr>
                        <a:t>Base Pairing and Reading a DNA Sequence</a:t>
                      </a:r>
                    </a:p>
                    <a:p>
                      <a:pPr marL="0" marR="0">
                        <a:lnSpc>
                          <a:spcPct val="100000"/>
                        </a:lnSpc>
                        <a:spcBef>
                          <a:spcPts val="600"/>
                        </a:spcBef>
                        <a:spcAft>
                          <a:spcPts val="0"/>
                        </a:spcAft>
                      </a:pPr>
                      <a:r>
                        <a:rPr lang="en-US" sz="1200" b="0" kern="1200" dirty="0">
                          <a:solidFill>
                            <a:schemeClr val="tx1"/>
                          </a:solidFill>
                          <a:latin typeface="Roboto Light" panose="02000000000000000000" pitchFamily="2" charset="0"/>
                          <a:ea typeface="Roboto Light" panose="02000000000000000000" pitchFamily="2" charset="0"/>
                          <a:cs typeface="+mn-cs"/>
                        </a:rPr>
                        <a:t>In DNA, A always pairs with T, and C always pairs with G.</a:t>
                      </a:r>
                      <a:r>
                        <a:rPr lang="en-US" sz="1200" b="0" kern="1200" dirty="0">
                          <a:solidFill>
                            <a:srgbClr val="FF0000"/>
                          </a:solidFill>
                          <a:latin typeface="Roboto Light" panose="02000000000000000000" pitchFamily="2" charset="0"/>
                          <a:ea typeface="Roboto Light" panose="02000000000000000000" pitchFamily="2" charset="0"/>
                          <a:cs typeface="+mn-cs"/>
                        </a:rPr>
                        <a:t> </a:t>
                      </a:r>
                      <a:r>
                        <a:rPr lang="en-US" sz="1200" b="0" kern="1200" dirty="0">
                          <a:solidFill>
                            <a:schemeClr val="tx1"/>
                          </a:solidFill>
                          <a:latin typeface="Roboto Light" panose="02000000000000000000" pitchFamily="2" charset="0"/>
                          <a:ea typeface="Roboto Light" panose="02000000000000000000" pitchFamily="2" charset="0"/>
                          <a:cs typeface="+mn-cs"/>
                        </a:rPr>
                        <a:t>Each pair is referred to as a “base pair” (often abbreviated BP). Base pairs are arranged in a row to form a code.</a:t>
                      </a:r>
                    </a:p>
                    <a:p>
                      <a:pPr marL="0" marR="0">
                        <a:lnSpc>
                          <a:spcPct val="100000"/>
                        </a:lnSpc>
                        <a:spcBef>
                          <a:spcPts val="600"/>
                        </a:spcBef>
                        <a:spcAft>
                          <a:spcPts val="0"/>
                        </a:spcAft>
                      </a:pPr>
                      <a:r>
                        <a:rPr lang="en-US" sz="1200" b="0" kern="1200" dirty="0">
                          <a:solidFill>
                            <a:schemeClr val="tx1"/>
                          </a:solidFill>
                          <a:latin typeface="Roboto Light" panose="02000000000000000000" pitchFamily="2" charset="0"/>
                          <a:ea typeface="Roboto Light" panose="02000000000000000000" pitchFamily="2" charset="0"/>
                          <a:cs typeface="+mn-cs"/>
                        </a:rPr>
                        <a:t>From a practical perspective, when DNA sequences are displayed, the sequence for only </a:t>
                      </a:r>
                      <a:br>
                        <a:rPr lang="en-US" sz="1200" b="0" kern="1200" dirty="0">
                          <a:solidFill>
                            <a:schemeClr val="tx1"/>
                          </a:solidFill>
                          <a:latin typeface="Roboto Light" panose="02000000000000000000" pitchFamily="2" charset="0"/>
                          <a:ea typeface="Roboto Light" panose="02000000000000000000" pitchFamily="2" charset="0"/>
                          <a:cs typeface="+mn-cs"/>
                        </a:rPr>
                      </a:br>
                      <a:r>
                        <a:rPr lang="en-US" sz="1200" b="0" kern="1200" dirty="0">
                          <a:solidFill>
                            <a:schemeClr val="tx1"/>
                          </a:solidFill>
                          <a:latin typeface="Roboto Light" panose="02000000000000000000" pitchFamily="2" charset="0"/>
                          <a:ea typeface="Roboto Light" panose="02000000000000000000" pitchFamily="2" charset="0"/>
                          <a:cs typeface="+mn-cs"/>
                        </a:rPr>
                        <a:t>1 of the 2 strands is usually shown.</a:t>
                      </a:r>
                    </a:p>
                    <a:p>
                      <a:pPr marL="0" marR="0">
                        <a:lnSpc>
                          <a:spcPct val="100000"/>
                        </a:lnSpc>
                        <a:spcBef>
                          <a:spcPts val="600"/>
                        </a:spcBef>
                        <a:spcAft>
                          <a:spcPts val="0"/>
                        </a:spcAft>
                      </a:pPr>
                      <a:r>
                        <a:rPr lang="en-US" sz="1200" b="0" kern="1200" dirty="0">
                          <a:solidFill>
                            <a:schemeClr val="tx1"/>
                          </a:solidFill>
                          <a:latin typeface="Roboto Light" panose="02000000000000000000" pitchFamily="2" charset="0"/>
                          <a:ea typeface="Roboto Light" panose="02000000000000000000" pitchFamily="2" charset="0"/>
                          <a:cs typeface="+mn-cs"/>
                        </a:rPr>
                        <a:t>Because A always pairs with T, and C always pairs with G, the sequence of a complementary strand is implied. For example, the sequence above reads, in part, “AGGACCATAAA.” </a:t>
                      </a:r>
                      <a:br>
                        <a:rPr lang="en-US" sz="1200" b="0" kern="1200" dirty="0">
                          <a:solidFill>
                            <a:schemeClr val="tx1"/>
                          </a:solidFill>
                          <a:latin typeface="Roboto Light" panose="02000000000000000000" pitchFamily="2" charset="0"/>
                          <a:ea typeface="Roboto Light" panose="02000000000000000000" pitchFamily="2" charset="0"/>
                          <a:cs typeface="+mn-cs"/>
                        </a:rPr>
                      </a:br>
                      <a:r>
                        <a:rPr lang="en-US" sz="1200" b="0" kern="1200" dirty="0">
                          <a:solidFill>
                            <a:schemeClr val="tx1"/>
                          </a:solidFill>
                          <a:latin typeface="Roboto Light" panose="02000000000000000000" pitchFamily="2" charset="0"/>
                          <a:ea typeface="Roboto Light" panose="02000000000000000000" pitchFamily="2" charset="0"/>
                          <a:cs typeface="+mn-cs"/>
                        </a:rPr>
                        <a:t>The complementary strand, which is not shown, would read “TCCTGGTATTT.”</a:t>
                      </a:r>
                    </a:p>
                  </a:txBody>
                  <a:tcPr marT="182880" marB="91440">
                    <a:solidFill>
                      <a:srgbClr val="B89366">
                        <a:alpha val="25000"/>
                      </a:srgbClr>
                    </a:solidFill>
                  </a:tcPr>
                </a:tc>
                <a:tc>
                  <a:txBody>
                    <a:bodyPr/>
                    <a:lstStyle/>
                    <a:p>
                      <a:pPr marL="0" marR="0" algn="ctr">
                        <a:lnSpc>
                          <a:spcPct val="100000"/>
                        </a:lnSpc>
                        <a:spcBef>
                          <a:spcPts val="600"/>
                        </a:spcBef>
                        <a:spcAft>
                          <a:spcPts val="0"/>
                        </a:spcAft>
                      </a:pPr>
                      <a:br>
                        <a:rPr lang="en-US" sz="1100" dirty="0">
                          <a:effectLst/>
                        </a:rPr>
                      </a:br>
                      <a:r>
                        <a:rPr lang="en-US" sz="1200" dirty="0">
                          <a:solidFill>
                            <a:schemeClr val="tx2"/>
                          </a:solidFill>
                          <a:latin typeface="Roboto Light" panose="02000000000000000000" pitchFamily="2" charset="0"/>
                          <a:ea typeface="Roboto Light" panose="02000000000000000000" pitchFamily="2" charset="0"/>
                        </a:rPr>
                        <a:t>Figure 1.2 </a:t>
                      </a:r>
                      <a:r>
                        <a:rPr lang="en-US" sz="1200" b="0" dirty="0">
                          <a:solidFill>
                            <a:schemeClr val="tx2"/>
                          </a:solidFill>
                          <a:latin typeface="Roboto Light" panose="02000000000000000000" pitchFamily="2" charset="0"/>
                          <a:ea typeface="Roboto Light" panose="02000000000000000000" pitchFamily="2" charset="0"/>
                        </a:rPr>
                        <a:t>A DNA Sequence</a:t>
                      </a:r>
                      <a:endParaRPr lang="en-US" sz="1200" b="0" dirty="0">
                        <a:solidFill>
                          <a:schemeClr val="tx2"/>
                        </a:solidFill>
                        <a:effectLst/>
                        <a:latin typeface="Roboto" panose="02000000000000000000" pitchFamily="2" charset="0"/>
                        <a:ea typeface="Roboto" panose="02000000000000000000" pitchFamily="2" charset="0"/>
                        <a:cs typeface="Times New Roman" panose="02020603050405020304" pitchFamily="18" charset="0"/>
                      </a:endParaRPr>
                    </a:p>
                  </a:txBody>
                  <a:tcPr marT="91440" marB="91440">
                    <a:solidFill>
                      <a:srgbClr val="B89366">
                        <a:alpha val="25000"/>
                      </a:srgbClr>
                    </a:solidFill>
                  </a:tcPr>
                </a:tc>
                <a:extLst>
                  <a:ext uri="{0D108BD9-81ED-4DB2-BD59-A6C34878D82A}">
                    <a16:rowId xmlns:a16="http://schemas.microsoft.com/office/drawing/2014/main" val="2265837194"/>
                  </a:ext>
                </a:extLst>
              </a:tr>
            </a:tbl>
          </a:graphicData>
        </a:graphic>
      </p:graphicFrame>
      <p:pic>
        <p:nvPicPr>
          <p:cNvPr id="13" name="Picture 12">
            <a:extLst>
              <a:ext uri="{FF2B5EF4-FFF2-40B4-BE49-F238E27FC236}">
                <a16:creationId xmlns:a16="http://schemas.microsoft.com/office/drawing/2014/main" id="{29B5E2A7-50A0-4767-AAC8-527EEC9A306F}"/>
              </a:ext>
            </a:extLst>
          </p:cNvPr>
          <p:cNvPicPr>
            <a:picLocks noChangeAspect="1"/>
          </p:cNvPicPr>
          <p:nvPr/>
        </p:nvPicPr>
        <p:blipFill>
          <a:blip r:embed="rId3"/>
          <a:stretch>
            <a:fillRect/>
          </a:stretch>
        </p:blipFill>
        <p:spPr>
          <a:xfrm>
            <a:off x="3951389" y="1170210"/>
            <a:ext cx="2420322" cy="2213040"/>
          </a:xfrm>
          <a:prstGeom prst="rect">
            <a:avLst/>
          </a:prstGeom>
        </p:spPr>
      </p:pic>
      <p:sp>
        <p:nvSpPr>
          <p:cNvPr id="7" name="Footer Placeholder 6">
            <a:extLst>
              <a:ext uri="{FF2B5EF4-FFF2-40B4-BE49-F238E27FC236}">
                <a16:creationId xmlns:a16="http://schemas.microsoft.com/office/drawing/2014/main" id="{183B4628-8391-4707-A3A5-4D5F3035CCD7}"/>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382829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D1DA9A-D2C0-8443-A920-F15F5971F987}"/>
              </a:ext>
            </a:extLst>
          </p:cNvPr>
          <p:cNvSpPr>
            <a:spLocks noGrp="1"/>
          </p:cNvSpPr>
          <p:nvPr>
            <p:ph type="title"/>
          </p:nvPr>
        </p:nvSpPr>
        <p:spPr/>
        <p:txBody>
          <a:bodyPr/>
          <a:lstStyle/>
          <a:p>
            <a:r>
              <a:rPr lang="en-US" dirty="0"/>
              <a:t>CHAPTER 1: NUCLEIC ACIDS</a:t>
            </a:r>
          </a:p>
        </p:txBody>
      </p:sp>
      <p:sp>
        <p:nvSpPr>
          <p:cNvPr id="5" name="Content Placeholder 4">
            <a:extLst>
              <a:ext uri="{FF2B5EF4-FFF2-40B4-BE49-F238E27FC236}">
                <a16:creationId xmlns:a16="http://schemas.microsoft.com/office/drawing/2014/main" id="{8F358B08-29AF-3147-89F3-48CACB71BC5B}"/>
              </a:ext>
            </a:extLst>
          </p:cNvPr>
          <p:cNvSpPr>
            <a:spLocks noGrp="1"/>
          </p:cNvSpPr>
          <p:nvPr>
            <p:ph idx="17"/>
          </p:nvPr>
        </p:nvSpPr>
        <p:spPr/>
        <p:txBody>
          <a:bodyPr/>
          <a:lstStyle/>
          <a:p>
            <a:r>
              <a:rPr lang="en-US" dirty="0"/>
              <a:t>RNA, in contrast to DNA, consists of a single strand of nucleotides. RNA bases include A, G, C, and U (U replaces the T found in DNA), and its pentose sugar is ribose.</a:t>
            </a:r>
            <a:endParaRPr lang="en-US" dirty="0">
              <a:solidFill>
                <a:srgbClr val="FF0000"/>
              </a:solidFill>
            </a:endParaRPr>
          </a:p>
          <a:p>
            <a:r>
              <a:rPr lang="en-US" b="1" dirty="0">
                <a:solidFill>
                  <a:schemeClr val="accent1"/>
                </a:solidFill>
              </a:rPr>
              <a:t>Location and General Function of Nucleic Acids</a:t>
            </a:r>
          </a:p>
          <a:p>
            <a:r>
              <a:rPr lang="en-US" dirty="0"/>
              <a:t>Although they are both nucleic acids, DNA and RNA play different roles in the pathway from gene to protein.</a:t>
            </a:r>
          </a:p>
          <a:p>
            <a:r>
              <a:rPr lang="en-US" dirty="0"/>
              <a:t>DNA is typically found in the nucleus of the cell, where it constitutes the genetic material of the cell. DNA has 2 key roles:</a:t>
            </a:r>
            <a:endParaRPr lang="en-US" dirty="0">
              <a:solidFill>
                <a:srgbClr val="FF0000"/>
              </a:solidFill>
            </a:endParaRPr>
          </a:p>
          <a:p>
            <a:pPr marL="171450" indent="-171450">
              <a:buFont typeface="Arial" panose="020B0604020202020204" pitchFamily="34" charset="0"/>
              <a:buChar char="•"/>
            </a:pPr>
            <a:r>
              <a:rPr lang="en-US" dirty="0">
                <a:latin typeface="Roboto Light" panose="02000000000000000000" pitchFamily="2" charset="0"/>
                <a:ea typeface="Roboto Light" panose="02000000000000000000" pitchFamily="2" charset="0"/>
              </a:rPr>
              <a:t>It replicates (reproduces) itself before the cell divides, ensuring that genetic information in the cell’s descendants is identical to the source copy.</a:t>
            </a:r>
          </a:p>
          <a:p>
            <a:pPr marL="171450" indent="-171450">
              <a:buFont typeface="Arial" panose="020B0604020202020204" pitchFamily="34" charset="0"/>
              <a:buChar char="•"/>
            </a:pPr>
            <a:r>
              <a:rPr lang="en-US" dirty="0">
                <a:latin typeface="Roboto Light" panose="02000000000000000000" pitchFamily="2" charset="0"/>
                <a:ea typeface="Roboto Light" panose="02000000000000000000" pitchFamily="2" charset="0"/>
              </a:rPr>
              <a:t>It provides the fundamental instructions for building every protein in the body.</a:t>
            </a:r>
          </a:p>
          <a:p>
            <a:pPr>
              <a:lnSpc>
                <a:spcPts val="1600"/>
              </a:lnSpc>
              <a:spcBef>
                <a:spcPts val="600"/>
              </a:spcBef>
            </a:pPr>
            <a:r>
              <a:rPr lang="en-US" dirty="0">
                <a:latin typeface="Roboto Light" panose="02000000000000000000" pitchFamily="2" charset="0"/>
                <a:ea typeface="Roboto Light" panose="02000000000000000000" pitchFamily="2" charset="0"/>
                <a:cs typeface="Roboto Light" panose="02000000000000000000" pitchFamily="2" charset="0"/>
              </a:rPr>
              <a:t>RNA is located primarily outside of the nucleus. It serves to carry out the genetic instructions for protein synthesis, as will be discussed later.</a:t>
            </a:r>
            <a:endParaRPr lang="en-US" dirty="0">
              <a:solidFill>
                <a:srgbClr val="FF0000"/>
              </a:solidFill>
              <a:latin typeface="Roboto Light" panose="02000000000000000000" pitchFamily="2" charset="0"/>
              <a:ea typeface="Roboto Light" panose="02000000000000000000" pitchFamily="2" charset="0"/>
              <a:cs typeface="Roboto Light" panose="02000000000000000000" pitchFamily="2" charset="0"/>
            </a:endParaRPr>
          </a:p>
          <a:p>
            <a:pPr>
              <a:lnSpc>
                <a:spcPts val="1600"/>
              </a:lnSpc>
              <a:spcBef>
                <a:spcPts val="600"/>
              </a:spcBef>
            </a:pPr>
            <a:r>
              <a:rPr lang="en-US" dirty="0">
                <a:latin typeface="Roboto Light" panose="02000000000000000000" pitchFamily="2" charset="0"/>
                <a:ea typeface="Roboto Light" panose="02000000000000000000" pitchFamily="2" charset="0"/>
              </a:rPr>
              <a:t>Table 1.1 summarizes some of the key differences between DNA and RNA.</a:t>
            </a:r>
          </a:p>
          <a:p>
            <a:endParaRPr lang="en-US" dirty="0">
              <a:solidFill>
                <a:srgbClr val="FF0000"/>
              </a:solidFill>
            </a:endParaRPr>
          </a:p>
          <a:p>
            <a:endParaRPr lang="en-US" dirty="0"/>
          </a:p>
        </p:txBody>
      </p:sp>
      <p:sp>
        <p:nvSpPr>
          <p:cNvPr id="2" name="Slide Number Placeholder 1">
            <a:extLst>
              <a:ext uri="{FF2B5EF4-FFF2-40B4-BE49-F238E27FC236}">
                <a16:creationId xmlns:a16="http://schemas.microsoft.com/office/drawing/2014/main" id="{8E1EAFFE-DEA5-DD47-9D07-8DDFD2676718}"/>
              </a:ext>
            </a:extLst>
          </p:cNvPr>
          <p:cNvSpPr>
            <a:spLocks noGrp="1"/>
          </p:cNvSpPr>
          <p:nvPr>
            <p:ph type="sldNum" sz="quarter" idx="15"/>
          </p:nvPr>
        </p:nvSpPr>
        <p:spPr/>
        <p:txBody>
          <a:bodyPr/>
          <a:lstStyle/>
          <a:p>
            <a:fld id="{5E93EDC0-BDBC-5E42-9500-E507AC10FAAD}" type="slidenum">
              <a:rPr lang="en-US" smtClean="0"/>
              <a:pPr/>
              <a:t>8</a:t>
            </a:fld>
            <a:endParaRPr lang="en-US" dirty="0"/>
          </a:p>
        </p:txBody>
      </p:sp>
      <p:sp>
        <p:nvSpPr>
          <p:cNvPr id="10" name="Rectangle 3">
            <a:extLst>
              <a:ext uri="{FF2B5EF4-FFF2-40B4-BE49-F238E27FC236}">
                <a16:creationId xmlns:a16="http://schemas.microsoft.com/office/drawing/2014/main" id="{E8C20AC6-9025-464A-BEC4-FC84BCE663EB}"/>
              </a:ext>
            </a:extLst>
          </p:cNvPr>
          <p:cNvSpPr>
            <a:spLocks noChangeArrowheads="1"/>
          </p:cNvSpPr>
          <p:nvPr/>
        </p:nvSpPr>
        <p:spPr bwMode="auto">
          <a:xfrm>
            <a:off x="214010" y="3875976"/>
            <a:ext cx="61923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200" b="1" dirty="0">
                <a:latin typeface="Roboto Light" panose="02000000000000000000" pitchFamily="2" charset="0"/>
                <a:ea typeface="Roboto Light" panose="02000000000000000000" pitchFamily="2" charset="0"/>
              </a:rPr>
              <a:t>Table 1.1 </a:t>
            </a:r>
            <a:r>
              <a:rPr lang="en-US" sz="1200" dirty="0">
                <a:latin typeface="Roboto Light" panose="02000000000000000000" pitchFamily="2" charset="0"/>
                <a:ea typeface="Roboto Light" panose="02000000000000000000" pitchFamily="2" charset="0"/>
              </a:rPr>
              <a:t>DNA vs RNA</a:t>
            </a:r>
            <a:endParaRPr kumimoji="0" lang="en-US" altLang="en-US" sz="18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p:txBody>
      </p:sp>
      <p:graphicFrame>
        <p:nvGraphicFramePr>
          <p:cNvPr id="15" name="Table 15">
            <a:extLst>
              <a:ext uri="{FF2B5EF4-FFF2-40B4-BE49-F238E27FC236}">
                <a16:creationId xmlns:a16="http://schemas.microsoft.com/office/drawing/2014/main" id="{40A532AC-B17D-400E-B3EA-D4A129A6F467}"/>
              </a:ext>
            </a:extLst>
          </p:cNvPr>
          <p:cNvGraphicFramePr>
            <a:graphicFrameLocks noGrp="1"/>
          </p:cNvGraphicFramePr>
          <p:nvPr>
            <p:extLst>
              <p:ext uri="{D42A27DB-BD31-4B8C-83A1-F6EECF244321}">
                <p14:modId xmlns:p14="http://schemas.microsoft.com/office/powerpoint/2010/main" val="2596100292"/>
              </p:ext>
            </p:extLst>
          </p:nvPr>
        </p:nvGraphicFramePr>
        <p:xfrm>
          <a:off x="291667" y="4241074"/>
          <a:ext cx="6192305" cy="3150559"/>
        </p:xfrm>
        <a:graphic>
          <a:graphicData uri="http://schemas.openxmlformats.org/drawingml/2006/table">
            <a:tbl>
              <a:tblPr firstRow="1">
                <a:effectLst>
                  <a:outerShdw blurRad="50800" dist="38100" dir="5400000" algn="t" rotWithShape="0">
                    <a:prstClr val="black">
                      <a:alpha val="40000"/>
                    </a:prstClr>
                  </a:outerShdw>
                </a:effectLst>
                <a:tableStyleId>{21E4AEA4-8DFA-4A89-87EB-49C32662AFE0}</a:tableStyleId>
              </a:tblPr>
              <a:tblGrid>
                <a:gridCol w="1658601">
                  <a:extLst>
                    <a:ext uri="{9D8B030D-6E8A-4147-A177-3AD203B41FA5}">
                      <a16:colId xmlns:a16="http://schemas.microsoft.com/office/drawing/2014/main" val="2341722085"/>
                    </a:ext>
                  </a:extLst>
                </a:gridCol>
                <a:gridCol w="2514677">
                  <a:extLst>
                    <a:ext uri="{9D8B030D-6E8A-4147-A177-3AD203B41FA5}">
                      <a16:colId xmlns:a16="http://schemas.microsoft.com/office/drawing/2014/main" val="2062317619"/>
                    </a:ext>
                  </a:extLst>
                </a:gridCol>
                <a:gridCol w="2019027">
                  <a:extLst>
                    <a:ext uri="{9D8B030D-6E8A-4147-A177-3AD203B41FA5}">
                      <a16:colId xmlns:a16="http://schemas.microsoft.com/office/drawing/2014/main" val="1060656090"/>
                    </a:ext>
                  </a:extLst>
                </a:gridCol>
              </a:tblGrid>
              <a:tr h="370840">
                <a:tc>
                  <a:txBody>
                    <a:bodyPr/>
                    <a:lstStyle/>
                    <a:p>
                      <a:pPr marL="0" marR="0">
                        <a:lnSpc>
                          <a:spcPct val="100000"/>
                        </a:lnSpc>
                        <a:spcBef>
                          <a:spcPts val="0"/>
                        </a:spcBef>
                        <a:spcAft>
                          <a:spcPts val="0"/>
                        </a:spcAft>
                      </a:pPr>
                      <a:r>
                        <a:rPr lang="en-US" sz="1400" b="1" dirty="0">
                          <a:solidFill>
                            <a:schemeClr val="bg1"/>
                          </a:solidFill>
                          <a:effectLst/>
                          <a:latin typeface="Roboto" panose="02000000000000000000" pitchFamily="2" charset="0"/>
                          <a:ea typeface="Roboto" panose="02000000000000000000" pitchFamily="2" charset="0"/>
                          <a:cs typeface="Roboto" panose="02000000000000000000" pitchFamily="2" charset="0"/>
                        </a:rPr>
                        <a:t>Characteristic</a:t>
                      </a:r>
                    </a:p>
                  </a:txBody>
                  <a:tcPr marL="68580" marR="68580" marT="0" marB="0" anchor="ctr">
                    <a:solidFill>
                      <a:schemeClr val="accent2"/>
                    </a:solidFill>
                  </a:tcPr>
                </a:tc>
                <a:tc>
                  <a:txBody>
                    <a:bodyPr/>
                    <a:lstStyle/>
                    <a:p>
                      <a:pPr marL="0" marR="0">
                        <a:lnSpc>
                          <a:spcPct val="100000"/>
                        </a:lnSpc>
                        <a:spcBef>
                          <a:spcPts val="200"/>
                        </a:spcBef>
                        <a:spcAft>
                          <a:spcPts val="200"/>
                        </a:spcAft>
                      </a:pPr>
                      <a:r>
                        <a:rPr lang="en-US" sz="1400" b="1" dirty="0">
                          <a:effectLst/>
                          <a:latin typeface="Roboto" panose="02000000000000000000" pitchFamily="2" charset="0"/>
                          <a:ea typeface="Roboto" panose="02000000000000000000" pitchFamily="2" charset="0"/>
                          <a:cs typeface="Roboto" panose="02000000000000000000" pitchFamily="2" charset="0"/>
                        </a:rPr>
                        <a:t>Nucleus</a:t>
                      </a:r>
                    </a:p>
                  </a:txBody>
                  <a:tcPr marL="68580" marR="68580" marT="0" marB="0" anchor="ctr"/>
                </a:tc>
                <a:tc>
                  <a:txBody>
                    <a:bodyPr/>
                    <a:lstStyle/>
                    <a:p>
                      <a:pPr marL="0" marR="0">
                        <a:lnSpc>
                          <a:spcPct val="100000"/>
                        </a:lnSpc>
                        <a:spcBef>
                          <a:spcPts val="0"/>
                        </a:spcBef>
                        <a:spcAft>
                          <a:spcPts val="0"/>
                        </a:spcAft>
                      </a:pPr>
                      <a:r>
                        <a:rPr lang="en-US" sz="1400" b="1" dirty="0">
                          <a:effectLst/>
                          <a:latin typeface="Roboto" panose="02000000000000000000" pitchFamily="2" charset="0"/>
                          <a:ea typeface="Roboto" panose="02000000000000000000" pitchFamily="2" charset="0"/>
                          <a:cs typeface="Roboto" panose="02000000000000000000" pitchFamily="2" charset="0"/>
                        </a:rPr>
                        <a:t>RNA</a:t>
                      </a:r>
                    </a:p>
                  </a:txBody>
                  <a:tcPr marL="68580" marR="68580" marT="0" marB="0" anchor="ctr"/>
                </a:tc>
                <a:extLst>
                  <a:ext uri="{0D108BD9-81ED-4DB2-BD59-A6C34878D82A}">
                    <a16:rowId xmlns:a16="http://schemas.microsoft.com/office/drawing/2014/main" val="3069554296"/>
                  </a:ext>
                </a:extLst>
              </a:tr>
              <a:tr h="664761">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Major cellular location</a:t>
                      </a:r>
                    </a:p>
                  </a:txBody>
                  <a:tcPr marL="68580" marR="68580" marT="0" marB="0" anchor="ctr">
                    <a:solidFill>
                      <a:schemeClr val="accent2"/>
                    </a:solidFill>
                  </a:tcPr>
                </a:tc>
                <a:tc>
                  <a:txBody>
                    <a:bodyPr/>
                    <a:lstStyle/>
                    <a:p>
                      <a:pPr marL="0" marR="0" indent="0" algn="l" defTabSz="685800" rtl="0" eaLnBrk="1" fontAlgn="auto" latinLnBrk="0" hangingPunct="1">
                        <a:lnSpc>
                          <a:spcPct val="100000"/>
                        </a:lnSpc>
                        <a:spcBef>
                          <a:spcPts val="200"/>
                        </a:spcBef>
                        <a:spcAft>
                          <a:spcPts val="200"/>
                        </a:spcAft>
                        <a:buClrTx/>
                        <a:buSzTx/>
                        <a:buFontTx/>
                        <a:buNone/>
                        <a:tabLst/>
                        <a:defRPr/>
                      </a:pPr>
                      <a:r>
                        <a:rPr lang="en-US" sz="1200" b="0" dirty="0">
                          <a:effectLst/>
                          <a:latin typeface="Roboto" panose="02000000000000000000" pitchFamily="2" charset="0"/>
                          <a:ea typeface="Roboto" panose="02000000000000000000" pitchFamily="2" charset="0"/>
                          <a:cs typeface="Roboto" panose="02000000000000000000" pitchFamily="2" charset="0"/>
                        </a:rPr>
                        <a:t>Nucleus</a:t>
                      </a:r>
                    </a:p>
                  </a:txBody>
                  <a:tcPr marL="68580" marR="68580" marT="0" marB="0" anchor="ctr"/>
                </a:tc>
                <a:tc>
                  <a:txBody>
                    <a:bodyPr/>
                    <a:lstStyle/>
                    <a:p>
                      <a:pPr marL="0" marR="0">
                        <a:lnSpc>
                          <a:spcPct val="100000"/>
                        </a:lnSpc>
                        <a:spcBef>
                          <a:spcPts val="200"/>
                        </a:spcBef>
                        <a:spcAft>
                          <a:spcPts val="200"/>
                        </a:spcAft>
                      </a:pPr>
                      <a:r>
                        <a:rPr lang="en-US" sz="1200" b="0" dirty="0">
                          <a:effectLst/>
                          <a:latin typeface="Roboto" panose="02000000000000000000" pitchFamily="2" charset="0"/>
                          <a:ea typeface="Roboto" panose="02000000000000000000" pitchFamily="2" charset="0"/>
                          <a:cs typeface="Roboto" panose="02000000000000000000" pitchFamily="2" charset="0"/>
                        </a:rPr>
                        <a:t>Cytoplasm</a:t>
                      </a:r>
                    </a:p>
                  </a:txBody>
                  <a:tcPr marL="68580" marR="68580" marT="0" marB="0" anchor="ctr"/>
                </a:tc>
                <a:extLst>
                  <a:ext uri="{0D108BD9-81ED-4DB2-BD59-A6C34878D82A}">
                    <a16:rowId xmlns:a16="http://schemas.microsoft.com/office/drawing/2014/main" val="2790610897"/>
                  </a:ext>
                </a:extLst>
              </a:tr>
              <a:tr h="640966">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Major functions</a:t>
                      </a:r>
                    </a:p>
                  </a:txBody>
                  <a:tcPr marL="68580" marR="68580" marT="0" marB="0" anchor="ctr">
                    <a:solidFill>
                      <a:schemeClr val="accent2"/>
                    </a:solidFill>
                  </a:tcPr>
                </a:tc>
                <a:tc>
                  <a:txBody>
                    <a:bodyPr/>
                    <a:lstStyle/>
                    <a:p>
                      <a:pPr marL="0" marR="0" indent="0" algn="l" defTabSz="685800" rtl="0" eaLnBrk="1" fontAlgn="auto" latinLnBrk="0" hangingPunct="1">
                        <a:lnSpc>
                          <a:spcPct val="100000"/>
                        </a:lnSpc>
                        <a:spcBef>
                          <a:spcPts val="200"/>
                        </a:spcBef>
                        <a:spcAft>
                          <a:spcPts val="200"/>
                        </a:spcAft>
                        <a:buClrTx/>
                        <a:buSzTx/>
                        <a:buFontTx/>
                        <a:buNone/>
                        <a:tabLst/>
                        <a:defRPr/>
                      </a:pPr>
                      <a:r>
                        <a:rPr lang="en-US" sz="1200" b="0" dirty="0">
                          <a:effectLst/>
                          <a:latin typeface="Roboto" panose="02000000000000000000" pitchFamily="2" charset="0"/>
                          <a:ea typeface="Roboto" panose="02000000000000000000" pitchFamily="2" charset="0"/>
                          <a:cs typeface="Roboto" panose="02000000000000000000" pitchFamily="2" charset="0"/>
                        </a:rPr>
                        <a:t>Genetic material of the cell; </a:t>
                      </a:r>
                      <a:br>
                        <a:rPr lang="en-US" sz="1200" b="0" dirty="0">
                          <a:effectLst/>
                          <a:latin typeface="Roboto" panose="02000000000000000000" pitchFamily="2" charset="0"/>
                          <a:ea typeface="Roboto" panose="02000000000000000000" pitchFamily="2" charset="0"/>
                          <a:cs typeface="Roboto" panose="02000000000000000000" pitchFamily="2" charset="0"/>
                        </a:rPr>
                      </a:br>
                      <a:r>
                        <a:rPr lang="en-US" sz="1200" b="0" dirty="0">
                          <a:effectLst/>
                          <a:latin typeface="Roboto" panose="02000000000000000000" pitchFamily="2" charset="0"/>
                          <a:ea typeface="Roboto" panose="02000000000000000000" pitchFamily="2" charset="0"/>
                          <a:cs typeface="Roboto" panose="02000000000000000000" pitchFamily="2" charset="0"/>
                        </a:rPr>
                        <a:t>directs protein synthesis and replicates itself before cell division</a:t>
                      </a:r>
                    </a:p>
                  </a:txBody>
                  <a:tcPr marL="68580" marR="68580" marT="0" marB="0" anchor="ctr"/>
                </a:tc>
                <a:tc>
                  <a:txBody>
                    <a:bodyPr/>
                    <a:lstStyle/>
                    <a:p>
                      <a:pPr marL="0" marR="0">
                        <a:lnSpc>
                          <a:spcPct val="100000"/>
                        </a:lnSpc>
                        <a:spcBef>
                          <a:spcPts val="200"/>
                        </a:spcBef>
                        <a:spcAft>
                          <a:spcPts val="200"/>
                        </a:spcAft>
                      </a:pPr>
                      <a:r>
                        <a:rPr lang="en-US" sz="1200" b="0" dirty="0">
                          <a:effectLst/>
                          <a:latin typeface="Roboto" panose="02000000000000000000" pitchFamily="2" charset="0"/>
                          <a:ea typeface="Roboto" panose="02000000000000000000" pitchFamily="2" charset="0"/>
                          <a:cs typeface="Roboto" panose="02000000000000000000" pitchFamily="2" charset="0"/>
                        </a:rPr>
                        <a:t>Carries out the genetic instructions for </a:t>
                      </a:r>
                      <a:br>
                        <a:rPr lang="en-US" sz="1200" b="0" dirty="0">
                          <a:effectLst/>
                          <a:latin typeface="Roboto" panose="02000000000000000000" pitchFamily="2" charset="0"/>
                          <a:ea typeface="Roboto" panose="02000000000000000000" pitchFamily="2" charset="0"/>
                          <a:cs typeface="Roboto" panose="02000000000000000000" pitchFamily="2" charset="0"/>
                        </a:rPr>
                      </a:br>
                      <a:r>
                        <a:rPr lang="en-US" sz="1200" b="0" dirty="0">
                          <a:effectLst/>
                          <a:latin typeface="Roboto" panose="02000000000000000000" pitchFamily="2" charset="0"/>
                          <a:ea typeface="Roboto" panose="02000000000000000000" pitchFamily="2" charset="0"/>
                          <a:cs typeface="Roboto" panose="02000000000000000000" pitchFamily="2" charset="0"/>
                        </a:rPr>
                        <a:t>protein synthesis</a:t>
                      </a:r>
                    </a:p>
                  </a:txBody>
                  <a:tcPr marL="68580" marR="68580" marT="0" marB="0" anchor="ctr"/>
                </a:tc>
                <a:extLst>
                  <a:ext uri="{0D108BD9-81ED-4DB2-BD59-A6C34878D82A}">
                    <a16:rowId xmlns:a16="http://schemas.microsoft.com/office/drawing/2014/main" val="383607058"/>
                  </a:ext>
                </a:extLst>
              </a:tr>
              <a:tr h="457992">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Sugar</a:t>
                      </a:r>
                    </a:p>
                  </a:txBody>
                  <a:tcPr marL="68580" marR="68580" marT="0" marB="0" anchor="ctr">
                    <a:solidFill>
                      <a:schemeClr val="accent2"/>
                    </a:solidFill>
                  </a:tcPr>
                </a:tc>
                <a:tc>
                  <a:txBody>
                    <a:bodyPr/>
                    <a:lstStyle/>
                    <a:p>
                      <a:pPr marL="0" marR="0" indent="0" algn="l" defTabSz="685800" rtl="0" eaLnBrk="1" fontAlgn="auto" latinLnBrk="0" hangingPunct="1">
                        <a:lnSpc>
                          <a:spcPct val="100000"/>
                        </a:lnSpc>
                        <a:spcBef>
                          <a:spcPts val="200"/>
                        </a:spcBef>
                        <a:spcAft>
                          <a:spcPts val="200"/>
                        </a:spcAft>
                        <a:buClrTx/>
                        <a:buSzTx/>
                        <a:buFontTx/>
                        <a:buNone/>
                        <a:tabLst/>
                        <a:defRPr/>
                      </a:pPr>
                      <a:r>
                        <a:rPr lang="en-US" sz="1200" b="0" dirty="0" err="1">
                          <a:effectLst/>
                          <a:latin typeface="Roboto" panose="02000000000000000000" pitchFamily="2" charset="0"/>
                          <a:ea typeface="Roboto" panose="02000000000000000000" pitchFamily="2" charset="0"/>
                          <a:cs typeface="Roboto" panose="02000000000000000000" pitchFamily="2" charset="0"/>
                        </a:rPr>
                        <a:t>Deoxyribose</a:t>
                      </a:r>
                      <a:endParaRPr lang="en-US" sz="1200" b="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0000"/>
                        </a:lnSpc>
                        <a:spcBef>
                          <a:spcPts val="200"/>
                        </a:spcBef>
                        <a:spcAft>
                          <a:spcPts val="200"/>
                        </a:spcAft>
                      </a:pPr>
                      <a:endParaRPr lang="en-US" sz="1200" b="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200"/>
                        </a:spcBef>
                        <a:spcAft>
                          <a:spcPts val="200"/>
                        </a:spcAft>
                      </a:pPr>
                      <a:r>
                        <a:rPr lang="en-US" sz="1200" b="0" dirty="0">
                          <a:effectLst/>
                          <a:latin typeface="Roboto" panose="02000000000000000000" pitchFamily="2" charset="0"/>
                          <a:ea typeface="Roboto" panose="02000000000000000000" pitchFamily="2" charset="0"/>
                          <a:cs typeface="Roboto" panose="02000000000000000000" pitchFamily="2" charset="0"/>
                        </a:rPr>
                        <a:t>Ribose</a:t>
                      </a:r>
                    </a:p>
                  </a:txBody>
                  <a:tcPr marL="68580" marR="68580" marT="0" marB="0" anchor="ctr"/>
                </a:tc>
                <a:extLst>
                  <a:ext uri="{0D108BD9-81ED-4DB2-BD59-A6C34878D82A}">
                    <a16:rowId xmlns:a16="http://schemas.microsoft.com/office/drawing/2014/main" val="34664002"/>
                  </a:ext>
                </a:extLst>
              </a:tr>
              <a:tr h="461395">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Bases</a:t>
                      </a:r>
                    </a:p>
                  </a:txBody>
                  <a:tcPr marL="68580" marR="68580" marT="0" marB="0" anchor="ctr">
                    <a:solidFill>
                      <a:schemeClr val="accent2"/>
                    </a:solidFill>
                  </a:tcPr>
                </a:tc>
                <a:tc>
                  <a:txBody>
                    <a:bodyPr/>
                    <a:lstStyle/>
                    <a:p>
                      <a:pPr marL="0" marR="0" indent="0" algn="l" defTabSz="685800" rtl="0" eaLnBrk="1" fontAlgn="auto" latinLnBrk="0" hangingPunct="1">
                        <a:lnSpc>
                          <a:spcPct val="100000"/>
                        </a:lnSpc>
                        <a:spcBef>
                          <a:spcPts val="200"/>
                        </a:spcBef>
                        <a:spcAft>
                          <a:spcPts val="200"/>
                        </a:spcAft>
                        <a:buClrTx/>
                        <a:buSzTx/>
                        <a:buFontTx/>
                        <a:buNone/>
                        <a:tabLst/>
                        <a:defRPr/>
                      </a:pPr>
                      <a:r>
                        <a:rPr lang="en-US" sz="1200" b="0" dirty="0">
                          <a:effectLst/>
                          <a:latin typeface="Roboto" panose="02000000000000000000" pitchFamily="2" charset="0"/>
                          <a:ea typeface="Roboto" panose="02000000000000000000" pitchFamily="2" charset="0"/>
                          <a:cs typeface="Roboto" panose="02000000000000000000" pitchFamily="2" charset="0"/>
                        </a:rPr>
                        <a:t>Adenine (A), guanine (G), </a:t>
                      </a:r>
                      <a:br>
                        <a:rPr lang="en-US" sz="1200" b="0" dirty="0">
                          <a:effectLst/>
                          <a:latin typeface="Roboto" panose="02000000000000000000" pitchFamily="2" charset="0"/>
                          <a:ea typeface="Roboto" panose="02000000000000000000" pitchFamily="2" charset="0"/>
                          <a:cs typeface="Roboto" panose="02000000000000000000" pitchFamily="2" charset="0"/>
                        </a:rPr>
                      </a:br>
                      <a:r>
                        <a:rPr lang="en-US" sz="1200" b="0" dirty="0">
                          <a:effectLst/>
                          <a:latin typeface="Roboto" panose="02000000000000000000" pitchFamily="2" charset="0"/>
                          <a:ea typeface="Roboto" panose="02000000000000000000" pitchFamily="2" charset="0"/>
                          <a:cs typeface="Roboto" panose="02000000000000000000" pitchFamily="2" charset="0"/>
                        </a:rPr>
                        <a:t>cytosine (C), thymine (T)</a:t>
                      </a:r>
                    </a:p>
                    <a:p>
                      <a:pPr marL="0" marR="0">
                        <a:lnSpc>
                          <a:spcPct val="100000"/>
                        </a:lnSpc>
                        <a:spcBef>
                          <a:spcPts val="200"/>
                        </a:spcBef>
                        <a:spcAft>
                          <a:spcPts val="200"/>
                        </a:spcAft>
                      </a:pPr>
                      <a:endParaRPr lang="en-US" sz="1200" b="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200"/>
                        </a:spcBef>
                        <a:spcAft>
                          <a:spcPts val="200"/>
                        </a:spcAft>
                      </a:pPr>
                      <a:r>
                        <a:rPr lang="en-US" sz="1200" b="0" dirty="0">
                          <a:effectLst/>
                          <a:latin typeface="Roboto" panose="02000000000000000000" pitchFamily="2" charset="0"/>
                          <a:ea typeface="Roboto" panose="02000000000000000000" pitchFamily="2" charset="0"/>
                          <a:cs typeface="Roboto" panose="02000000000000000000" pitchFamily="2" charset="0"/>
                        </a:rPr>
                        <a:t>Adenine (A), guanine (G), cytosine (C), uracil (U)</a:t>
                      </a:r>
                    </a:p>
                  </a:txBody>
                  <a:tcPr marL="68580" marR="68580" marT="0" marB="0" anchor="ctr"/>
                </a:tc>
                <a:extLst>
                  <a:ext uri="{0D108BD9-81ED-4DB2-BD59-A6C34878D82A}">
                    <a16:rowId xmlns:a16="http://schemas.microsoft.com/office/drawing/2014/main" val="3352327141"/>
                  </a:ext>
                </a:extLst>
              </a:tr>
              <a:tr h="370840">
                <a:tc>
                  <a:txBody>
                    <a:bodyPr/>
                    <a:lstStyle/>
                    <a:p>
                      <a:pPr marL="0" marR="0">
                        <a:lnSpc>
                          <a:spcPct val="100000"/>
                        </a:lnSpc>
                        <a:spcBef>
                          <a:spcPts val="200"/>
                        </a:spcBef>
                        <a:spcAft>
                          <a:spcPts val="200"/>
                        </a:spcAft>
                      </a:pPr>
                      <a:r>
                        <a:rPr lang="en-US" sz="1400" b="0" dirty="0">
                          <a:solidFill>
                            <a:schemeClr val="bg1"/>
                          </a:solidFill>
                          <a:effectLst/>
                          <a:latin typeface="Roboto" panose="02000000000000000000" pitchFamily="2" charset="0"/>
                          <a:ea typeface="Roboto" panose="02000000000000000000" pitchFamily="2" charset="0"/>
                          <a:cs typeface="Roboto" panose="02000000000000000000" pitchFamily="2" charset="0"/>
                        </a:rPr>
                        <a:t>Structure</a:t>
                      </a:r>
                    </a:p>
                  </a:txBody>
                  <a:tcPr marL="68580" marR="68580" marT="0" marB="0" anchor="ctr">
                    <a:solidFill>
                      <a:schemeClr val="accent2"/>
                    </a:solidFill>
                  </a:tcPr>
                </a:tc>
                <a:tc>
                  <a:txBody>
                    <a:bodyPr/>
                    <a:lstStyle/>
                    <a:p>
                      <a:pPr marL="0" marR="0" indent="0" algn="l" defTabSz="685800" rtl="0" eaLnBrk="1" fontAlgn="auto" latinLnBrk="0" hangingPunct="1">
                        <a:lnSpc>
                          <a:spcPct val="100000"/>
                        </a:lnSpc>
                        <a:spcBef>
                          <a:spcPts val="200"/>
                        </a:spcBef>
                        <a:spcAft>
                          <a:spcPts val="200"/>
                        </a:spcAft>
                        <a:buClrTx/>
                        <a:buSzTx/>
                        <a:buFontTx/>
                        <a:buNone/>
                        <a:tabLst/>
                        <a:defRPr/>
                      </a:pPr>
                      <a:r>
                        <a:rPr lang="en-US" sz="1200" b="0" dirty="0">
                          <a:effectLst/>
                          <a:latin typeface="Roboto" panose="02000000000000000000" pitchFamily="2" charset="0"/>
                          <a:ea typeface="Roboto" panose="02000000000000000000" pitchFamily="2" charset="0"/>
                          <a:cs typeface="Roboto" panose="02000000000000000000" pitchFamily="2" charset="0"/>
                        </a:rPr>
                        <a:t>Double-stranded helix</a:t>
                      </a:r>
                    </a:p>
                    <a:p>
                      <a:pPr marL="0" marR="0">
                        <a:lnSpc>
                          <a:spcPct val="100000"/>
                        </a:lnSpc>
                        <a:spcBef>
                          <a:spcPts val="200"/>
                        </a:spcBef>
                        <a:spcAft>
                          <a:spcPts val="200"/>
                        </a:spcAft>
                      </a:pPr>
                      <a:endParaRPr lang="en-US" sz="1200" b="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tc>
                <a:tc>
                  <a:txBody>
                    <a:bodyPr/>
                    <a:lstStyle/>
                    <a:p>
                      <a:pPr marL="0" marR="0">
                        <a:lnSpc>
                          <a:spcPct val="100000"/>
                        </a:lnSpc>
                        <a:spcBef>
                          <a:spcPts val="200"/>
                        </a:spcBef>
                        <a:spcAft>
                          <a:spcPts val="200"/>
                        </a:spcAft>
                      </a:pPr>
                      <a:r>
                        <a:rPr lang="en-US" sz="1200" b="0" dirty="0">
                          <a:effectLst/>
                          <a:latin typeface="Roboto" panose="02000000000000000000" pitchFamily="2" charset="0"/>
                          <a:ea typeface="Roboto" panose="02000000000000000000" pitchFamily="2" charset="0"/>
                          <a:cs typeface="Roboto" panose="02000000000000000000" pitchFamily="2" charset="0"/>
                        </a:rPr>
                        <a:t>Single strand</a:t>
                      </a:r>
                    </a:p>
                  </a:txBody>
                  <a:tcPr marL="68580" marR="68580" marT="0" marB="0" anchor="ctr"/>
                </a:tc>
                <a:extLst>
                  <a:ext uri="{0D108BD9-81ED-4DB2-BD59-A6C34878D82A}">
                    <a16:rowId xmlns:a16="http://schemas.microsoft.com/office/drawing/2014/main" val="2429323605"/>
                  </a:ext>
                </a:extLst>
              </a:tr>
            </a:tbl>
          </a:graphicData>
        </a:graphic>
      </p:graphicFrame>
      <p:sp>
        <p:nvSpPr>
          <p:cNvPr id="7" name="Footer Placeholder 6">
            <a:extLst>
              <a:ext uri="{FF2B5EF4-FFF2-40B4-BE49-F238E27FC236}">
                <a16:creationId xmlns:a16="http://schemas.microsoft.com/office/drawing/2014/main" id="{79E91DB0-7884-4145-B219-51AF0412081D}"/>
              </a:ext>
            </a:extLst>
          </p:cNvPr>
          <p:cNvSpPr>
            <a:spLocks noGrp="1"/>
          </p:cNvSpPr>
          <p:nvPr>
            <p:ph type="ftr" sz="quarter" idx="16"/>
          </p:nvPr>
        </p:nvSpPr>
        <p:spPr/>
        <p:txBody>
          <a:bodyPr/>
          <a:lstStyle/>
          <a:p>
            <a:r>
              <a:rPr lang="en-US" noProof="0"/>
              <a:t>FOR INTERNAL TRAINING PURPOSES ONLY. DO NOT DETAIL. DO NOT DISTRIBUTE</a:t>
            </a:r>
            <a:endParaRPr lang="en-US" dirty="0"/>
          </a:p>
        </p:txBody>
      </p:sp>
    </p:spTree>
    <p:extLst>
      <p:ext uri="{BB962C8B-B14F-4D97-AF65-F5344CB8AC3E}">
        <p14:creationId xmlns:p14="http://schemas.microsoft.com/office/powerpoint/2010/main" val="1697523159"/>
      </p:ext>
    </p:extLst>
  </p:cSld>
  <p:clrMapOvr>
    <a:masterClrMapping/>
  </p:clrMapOvr>
</p:sld>
</file>

<file path=ppt/theme/theme1.xml><?xml version="1.0" encoding="utf-8"?>
<a:theme xmlns:a="http://schemas.openxmlformats.org/drawingml/2006/main" name="Content Slide">
  <a:themeElements>
    <a:clrScheme name="Custom 30">
      <a:dk1>
        <a:srgbClr val="404040"/>
      </a:dk1>
      <a:lt1>
        <a:srgbClr val="FFFFFF"/>
      </a:lt1>
      <a:dk2>
        <a:srgbClr val="3B1C51"/>
      </a:dk2>
      <a:lt2>
        <a:srgbClr val="D9D9D9"/>
      </a:lt2>
      <a:accent1>
        <a:srgbClr val="612B5B"/>
      </a:accent1>
      <a:accent2>
        <a:srgbClr val="287969"/>
      </a:accent2>
      <a:accent3>
        <a:srgbClr val="B89366"/>
      </a:accent3>
      <a:accent4>
        <a:srgbClr val="D9D9D9"/>
      </a:accent4>
      <a:accent5>
        <a:srgbClr val="1F6683"/>
      </a:accent5>
      <a:accent6>
        <a:srgbClr val="404040"/>
      </a:accent6>
      <a:hlink>
        <a:srgbClr val="1F6683"/>
      </a:hlink>
      <a:folHlink>
        <a:srgbClr val="612B5B"/>
      </a:folHlink>
    </a:clrScheme>
    <a:fontScheme name="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10789</TotalTime>
  <Words>13428</Words>
  <Application>Microsoft Office PowerPoint</Application>
  <PresentationFormat>On-screen Show (4:3)</PresentationFormat>
  <Paragraphs>856</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Verdana</vt:lpstr>
      <vt:lpstr>Roboto Light</vt:lpstr>
      <vt:lpstr>Calibri</vt:lpstr>
      <vt:lpstr>Wingdings</vt:lpstr>
      <vt:lpstr>Roboto</vt:lpstr>
      <vt:lpstr>Content Slide</vt:lpstr>
      <vt:lpstr>PowerPoint Presentation</vt:lpstr>
      <vt:lpstr>MOLECULAR AND CELLULAR BIOLOGY FUNDAMENTALS</vt:lpstr>
      <vt:lpstr>MOLECULAR AND CELLULAR BIOLOGY FUNDAMENTALS</vt:lpstr>
      <vt:lpstr>MOLECULAR AND CELLULAR BIOLOGY FUNDAMENTALS</vt:lpstr>
      <vt:lpstr>MOLECULAR AND CELLULAR BIOLOGY FUNDAMENTALS</vt:lpstr>
      <vt:lpstr>CHAPTER 1: NUCLEIC ACIDS</vt:lpstr>
      <vt:lpstr>CHAPTER 1: NUCLEIC ACIDS</vt:lpstr>
      <vt:lpstr>CHAPTER 1: NUCLEIC ACIDS</vt:lpstr>
      <vt:lpstr>CHAPTER 1: NUCLEIC ACIDS</vt:lpstr>
      <vt:lpstr>CHAPTER 1: NUCLEIC ACIDS</vt:lpstr>
      <vt:lpstr>CHAPTER 1: NUCLEIC ACIDS</vt:lpstr>
      <vt:lpstr>CHAPTER 1: NUCLEIC ACIDS</vt:lpstr>
      <vt:lpstr>CHAPTER 1: NUCLEIC ACIDS</vt:lpstr>
      <vt:lpstr>CHAPTER 1: NUCLEIC ACIDS</vt:lpstr>
      <vt:lpstr>CHAPTER 1: NUCLEIC ACIDS</vt:lpstr>
      <vt:lpstr>CHAPTER 2: THE CENTRAL DOGMA OF MOLECULAR BIOLOGY</vt:lpstr>
      <vt:lpstr>CHAPTER 2: THE CENTRAL DOGMA OF MOLECULAR BIOLOGY</vt:lpstr>
      <vt:lpstr>CHAPTER 2: THE CENTRAL DOGMA OF MOLECULAR BIOLOGY</vt:lpstr>
      <vt:lpstr>CHAPTER 2: THE CENTRAL DOGMA OF MOLECULAR BIOLOGY</vt:lpstr>
      <vt:lpstr>CHAPTER 2: THE CENTRAL DOGMA OF MOLECULAR BIOLOGY</vt:lpstr>
      <vt:lpstr>CHAPTER 2: THE CENTRAL DOGMA OF MOLECULAR BIOLOGY</vt:lpstr>
      <vt:lpstr>CHAPTER 2: THE CENTRAL DOGMA OF MOLECULAR BIOLOGY</vt:lpstr>
      <vt:lpstr>CHAPTER 2: THE CENTRAL DOGMA OF MOLECULAR BIOLOGY</vt:lpstr>
      <vt:lpstr>CHAPTER 2: THE CENTRAL DOGMA OF MOLECULAR BIOLOGY</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3: EPIGENETIC REGULATION OF GENE EXPRESSION</vt:lpstr>
      <vt:lpstr>CHAPTER 4: THE LANGUAGE OF DNA ALTERATIONS</vt:lpstr>
      <vt:lpstr>CHAPTER 4: THE LANGUAGE OF DNA ALTERATIONS</vt:lpstr>
      <vt:lpstr>CHAPTER 4: THE LANGUAGE OF DNA ALTERATIONS</vt:lpstr>
      <vt:lpstr>CHAPTER 4: THE LANGUAGE OF DNA ALTERATIONS</vt:lpstr>
      <vt:lpstr>CHAPTER 4: THE LANGUAGE OF DNA ALTERATIONS</vt:lpstr>
      <vt:lpstr>CHAPTER 4: THE LANGUAGE OF DNA ALTERATIONS</vt:lpstr>
      <vt:lpstr>CHAPTER 4: THE LANGUAGE OF DNA ALTERATIONS</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CHAPTER 5: INTERROGATING THE GENOME</vt:lpstr>
      <vt:lpstr>MOLECULAR AND CELLULAR BIOLOGY FUNDAMENTALS</vt:lpstr>
      <vt:lpstr>MOLECULAR AND CELLULAR BIOLOGY FUNDAMENTALS</vt:lpstr>
      <vt:lpstr>MOLECULAR AND CELLULAR BIOLOGY FUNDAMENTALS</vt:lpstr>
      <vt:lpstr>MOLECULAR AND CELLULAR BIOLOGY FUNDAMENTALS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Weilheimer</dc:creator>
  <cp:lastModifiedBy>Toni Voltolina</cp:lastModifiedBy>
  <cp:revision>1161</cp:revision>
  <dcterms:created xsi:type="dcterms:W3CDTF">2020-07-24T16:54:38Z</dcterms:created>
  <dcterms:modified xsi:type="dcterms:W3CDTF">2021-03-15T11:23:28Z</dcterms:modified>
</cp:coreProperties>
</file>