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49"/>
  </p:notesMasterIdLst>
  <p:handoutMasterIdLst>
    <p:handoutMasterId r:id="rId50"/>
  </p:handoutMasterIdLst>
  <p:sldIdLst>
    <p:sldId id="256" r:id="rId2"/>
    <p:sldId id="258" r:id="rId3"/>
    <p:sldId id="260" r:id="rId4"/>
    <p:sldId id="281" r:id="rId5"/>
    <p:sldId id="261" r:id="rId6"/>
    <p:sldId id="282" r:id="rId7"/>
    <p:sldId id="283" r:id="rId8"/>
    <p:sldId id="262" r:id="rId9"/>
    <p:sldId id="284" r:id="rId10"/>
    <p:sldId id="272" r:id="rId11"/>
    <p:sldId id="263" r:id="rId12"/>
    <p:sldId id="285" r:id="rId13"/>
    <p:sldId id="286" r:id="rId14"/>
    <p:sldId id="287" r:id="rId15"/>
    <p:sldId id="264" r:id="rId16"/>
    <p:sldId id="288" r:id="rId17"/>
    <p:sldId id="270" r:id="rId18"/>
    <p:sldId id="4393" r:id="rId19"/>
    <p:sldId id="4394" r:id="rId20"/>
    <p:sldId id="265" r:id="rId21"/>
    <p:sldId id="267" r:id="rId22"/>
    <p:sldId id="289" r:id="rId23"/>
    <p:sldId id="290" r:id="rId24"/>
    <p:sldId id="291" r:id="rId25"/>
    <p:sldId id="273" r:id="rId26"/>
    <p:sldId id="271" r:id="rId27"/>
    <p:sldId id="292" r:id="rId28"/>
    <p:sldId id="274" r:id="rId29"/>
    <p:sldId id="275" r:id="rId30"/>
    <p:sldId id="293" r:id="rId31"/>
    <p:sldId id="294" r:id="rId32"/>
    <p:sldId id="277" r:id="rId33"/>
    <p:sldId id="295" r:id="rId34"/>
    <p:sldId id="296" r:id="rId35"/>
    <p:sldId id="278" r:id="rId36"/>
    <p:sldId id="279" r:id="rId37"/>
    <p:sldId id="298" r:id="rId38"/>
    <p:sldId id="299" r:id="rId39"/>
    <p:sldId id="301" r:id="rId40"/>
    <p:sldId id="300" r:id="rId41"/>
    <p:sldId id="280" r:id="rId42"/>
    <p:sldId id="302" r:id="rId43"/>
    <p:sldId id="297" r:id="rId44"/>
    <p:sldId id="4395" r:id="rId45"/>
    <p:sldId id="4396" r:id="rId46"/>
    <p:sldId id="4397" r:id="rId47"/>
    <p:sldId id="4392" r:id="rId48"/>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4272" userDrawn="1">
          <p15:clr>
            <a:srgbClr val="A4A3A4"/>
          </p15:clr>
        </p15:guide>
      </p15:sldGuideLst>
    </p:ext>
    <p:ext uri="{2D200454-40CA-4A62-9FC3-DE9A4176ACB9}">
      <p15:notesGuideLst xmlns:p15="http://schemas.microsoft.com/office/powerpoint/2012/main">
        <p15:guide id="1" orient="horz" pos="2496" userDrawn="1">
          <p15:clr>
            <a:srgbClr val="A4A3A4"/>
          </p15:clr>
        </p15:guide>
        <p15:guide id="2" pos="456" userDrawn="1">
          <p15:clr>
            <a:srgbClr val="A4A3A4"/>
          </p15:clr>
        </p15:guide>
        <p15:guide id="3" orient="horz" pos="4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en Ward" initials="KW" lastIdx="17" clrIdx="6">
    <p:extLst>
      <p:ext uri="{19B8F6BF-5375-455C-9EA6-DF929625EA0E}">
        <p15:presenceInfo xmlns:p15="http://schemas.microsoft.com/office/powerpoint/2012/main" userId="Karen Ward" providerId="None"/>
      </p:ext>
    </p:extLst>
  </p:cmAuthor>
  <p:cmAuthor id="1" name="Toni Voltolina" initials="TV" lastIdx="34" clrIdx="0">
    <p:extLst>
      <p:ext uri="{19B8F6BF-5375-455C-9EA6-DF929625EA0E}">
        <p15:presenceInfo xmlns:p15="http://schemas.microsoft.com/office/powerpoint/2012/main" userId="S::tvoltolina@educationalresource.com::e2930bf7-d7f6-434c-bb45-7cb0e36f6ee0" providerId="AD"/>
      </p:ext>
    </p:extLst>
  </p:cmAuthor>
  <p:cmAuthor id="2" name="Tara Pintar" initials="TP" lastIdx="12" clrIdx="1">
    <p:extLst>
      <p:ext uri="{19B8F6BF-5375-455C-9EA6-DF929625EA0E}">
        <p15:presenceInfo xmlns:p15="http://schemas.microsoft.com/office/powerpoint/2012/main" userId="S::tpintar@educationalresource.com::df4172e6-5847-48b8-ab89-2f32b14f90c7" providerId="AD"/>
      </p:ext>
    </p:extLst>
  </p:cmAuthor>
  <p:cmAuthor id="3" name="Leslie Nicholson" initials="LN" lastIdx="20" clrIdx="2">
    <p:extLst>
      <p:ext uri="{19B8F6BF-5375-455C-9EA6-DF929625EA0E}">
        <p15:presenceInfo xmlns:p15="http://schemas.microsoft.com/office/powerpoint/2012/main" userId="S::lnicholson@educationalresource.com::2f30969a-174d-4e34-b04a-e3b00dc13bf3" providerId="AD"/>
      </p:ext>
    </p:extLst>
  </p:cmAuthor>
  <p:cmAuthor id="4" name="Andrea Zelanko" initials="AZ" lastIdx="2" clrIdx="3">
    <p:extLst>
      <p:ext uri="{19B8F6BF-5375-455C-9EA6-DF929625EA0E}">
        <p15:presenceInfo xmlns:p15="http://schemas.microsoft.com/office/powerpoint/2012/main" userId="S::azelanko@educationalresource.com::0160dc6d-44be-4aa0-8e92-0215f9607bf6" providerId="AD"/>
      </p:ext>
    </p:extLst>
  </p:cmAuthor>
  <p:cmAuthor id="5" name="Timothy Neff" initials="TN" lastIdx="1" clrIdx="4">
    <p:extLst>
      <p:ext uri="{19B8F6BF-5375-455C-9EA6-DF929625EA0E}">
        <p15:presenceInfo xmlns:p15="http://schemas.microsoft.com/office/powerpoint/2012/main" userId="9fb3803bbd643dcc" providerId="Windows Live"/>
      </p:ext>
    </p:extLst>
  </p:cmAuthor>
  <p:cmAuthor id="6" name="Dana Cullen" initials="DC" lastIdx="5" clrIdx="5">
    <p:extLst>
      <p:ext uri="{19B8F6BF-5375-455C-9EA6-DF929625EA0E}">
        <p15:presenceInfo xmlns:p15="http://schemas.microsoft.com/office/powerpoint/2012/main" userId="S::dcullen@educationalresource.com::5ded6347-ee79-413e-8057-91246bc027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5" autoAdjust="0"/>
    <p:restoredTop sz="82870" autoAdjust="0"/>
  </p:normalViewPr>
  <p:slideViewPr>
    <p:cSldViewPr snapToGrid="0" showGuides="1">
      <p:cViewPr>
        <p:scale>
          <a:sx n="89" d="100"/>
          <a:sy n="89" d="100"/>
        </p:scale>
        <p:origin x="588" y="-222"/>
      </p:cViewPr>
      <p:guideLst>
        <p:guide orient="horz" pos="2832"/>
        <p:guide pos="4272"/>
      </p:guideLst>
    </p:cSldViewPr>
  </p:slideViewPr>
  <p:notesTextViewPr>
    <p:cViewPr>
      <p:scale>
        <a:sx n="1" d="1"/>
        <a:sy n="1" d="1"/>
      </p:scale>
      <p:origin x="0" y="0"/>
    </p:cViewPr>
  </p:notesTextViewPr>
  <p:notesViewPr>
    <p:cSldViewPr snapToGrid="0" showGuides="1">
      <p:cViewPr varScale="1">
        <p:scale>
          <a:sx n="75" d="100"/>
          <a:sy n="75" d="100"/>
        </p:scale>
        <p:origin x="2190" y="66"/>
      </p:cViewPr>
      <p:guideLst>
        <p:guide orient="horz" pos="2496"/>
        <p:guide pos="456"/>
        <p:guide orient="horz" pos="4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BC01CE-7717-5946-AE85-CE02C182182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2E4CF2-3D2D-6A4C-9C6B-0F5A62332CB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34D3828-0D97-4548-AAB9-BA4C0866E6C2}" type="datetimeFigureOut">
              <a:rPr lang="en-US" smtClean="0"/>
              <a:t>8/7/2020</a:t>
            </a:fld>
            <a:endParaRPr lang="en-US" dirty="0"/>
          </a:p>
        </p:txBody>
      </p:sp>
      <p:sp>
        <p:nvSpPr>
          <p:cNvPr id="4" name="Footer Placeholder 3">
            <a:extLst>
              <a:ext uri="{FF2B5EF4-FFF2-40B4-BE49-F238E27FC236}">
                <a16:creationId xmlns:a16="http://schemas.microsoft.com/office/drawing/2014/main" id="{60D66BA1-5047-B148-BA53-9153DD4FC6F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261C73-B7B3-EF4A-B3EF-D05CBB6331C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0D57533-4664-F641-8B7C-E96D2CE169C4}" type="slidenum">
              <a:rPr lang="en-US" smtClean="0"/>
              <a:t>‹#›</a:t>
            </a:fld>
            <a:endParaRPr lang="en-US" dirty="0"/>
          </a:p>
        </p:txBody>
      </p:sp>
    </p:spTree>
    <p:extLst>
      <p:ext uri="{BB962C8B-B14F-4D97-AF65-F5344CB8AC3E}">
        <p14:creationId xmlns:p14="http://schemas.microsoft.com/office/powerpoint/2010/main" val="464861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0700" y="64770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5475" y="3965575"/>
            <a:ext cx="5607050" cy="505429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316000" y="8829675"/>
            <a:ext cx="692813" cy="466725"/>
          </a:xfrm>
          <a:prstGeom prst="rect">
            <a:avLst/>
          </a:prstGeom>
        </p:spPr>
        <p:txBody>
          <a:bodyPr vert="horz" lIns="91440" tIns="45720" rIns="91440" bIns="45720" rtlCol="0" anchor="b"/>
          <a:lstStyle>
            <a:lvl1pPr algn="r">
              <a:defRPr sz="900" b="0" i="0">
                <a:latin typeface="Arial" panose="020B0604020202020204" pitchFamily="34" charset="0"/>
                <a:cs typeface="Arial" panose="020B0604020202020204" pitchFamily="34" charset="0"/>
              </a:defRPr>
            </a:lvl1pPr>
          </a:lstStyle>
          <a:p>
            <a:fld id="{DF9377A5-F992-4B39-812E-52568AB03F2B}" type="slidenum">
              <a:rPr lang="en-US" smtClean="0"/>
              <a:pPr/>
              <a:t>‹#›</a:t>
            </a:fld>
            <a:endParaRPr lang="en-US" dirty="0"/>
          </a:p>
        </p:txBody>
      </p:sp>
      <p:sp>
        <p:nvSpPr>
          <p:cNvPr id="8" name="Rectangle 7">
            <a:extLst>
              <a:ext uri="{FF2B5EF4-FFF2-40B4-BE49-F238E27FC236}">
                <a16:creationId xmlns:a16="http://schemas.microsoft.com/office/drawing/2014/main" id="{581C5896-F134-CE4B-BA14-8B8AC8B882F5}"/>
              </a:ext>
            </a:extLst>
          </p:cNvPr>
          <p:cNvSpPr/>
          <p:nvPr/>
        </p:nvSpPr>
        <p:spPr>
          <a:xfrm>
            <a:off x="81425" y="9042717"/>
            <a:ext cx="6261100" cy="230832"/>
          </a:xfrm>
          <a:prstGeom prst="rect">
            <a:avLst/>
          </a:prstGeom>
        </p:spPr>
        <p:txBody>
          <a:bodyPr wrap="square">
            <a:spAutoFit/>
          </a:bodyPr>
          <a:lstStyle/>
          <a:p>
            <a:r>
              <a:rPr lang="en-US" sz="900" b="0" i="0" u="none" strike="noStrike" dirty="0">
                <a:solidFill>
                  <a:srgbClr val="000000"/>
                </a:solidFill>
                <a:effectLst/>
                <a:latin typeface="Arial" panose="020B0604020202020204" pitchFamily="34" charset="0"/>
                <a:cs typeface="Arial" panose="020B0604020202020204" pitchFamily="34" charset="0"/>
              </a:rPr>
              <a:t>FOR INTERNAL TRAINING PURPOSES ONLY. DO NOT DETAIL. DO NOT DISTRIBUTE.       US-LG-3414-1</a:t>
            </a:r>
            <a:endParaRPr lang="en-US" sz="9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815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b="0" i="0" kern="1200">
        <a:solidFill>
          <a:schemeClr val="tx1"/>
        </a:solidFill>
        <a:latin typeface="Arial" panose="020B0604020202020204" pitchFamily="34" charset="0"/>
        <a:ea typeface="+mn-ea"/>
        <a:cs typeface="Arial" panose="020B0604020202020204" pitchFamily="34" charset="0"/>
      </a:defRPr>
    </a:lvl1pPr>
    <a:lvl2pPr marL="165100" indent="-165100" algn="l" defTabSz="914400" rtl="0" eaLnBrk="1" latinLnBrk="0" hangingPunct="1">
      <a:spcAft>
        <a:spcPts val="600"/>
      </a:spcAft>
      <a:buFont typeface="Arial" panose="020B0604020202020204" pitchFamily="34" charset="0"/>
      <a:buChar char="•"/>
      <a:tabLst/>
      <a:defRPr sz="1100" b="0" i="0" kern="1200">
        <a:solidFill>
          <a:schemeClr val="tx1"/>
        </a:solidFill>
        <a:latin typeface="Arial" panose="020B0604020202020204" pitchFamily="34" charset="0"/>
        <a:ea typeface="+mn-ea"/>
        <a:cs typeface="Arial" panose="020B0604020202020204" pitchFamily="34" charset="0"/>
      </a:defRPr>
    </a:lvl2pPr>
    <a:lvl3pPr marL="342900" indent="-177800" algn="l" defTabSz="914400" rtl="0" eaLnBrk="1" latinLnBrk="0" hangingPunct="1">
      <a:spcAft>
        <a:spcPts val="600"/>
      </a:spcAft>
      <a:buFont typeface="System Font Regular"/>
      <a:buChar char="–"/>
      <a:tabLst/>
      <a:defRPr sz="1100" b="0" i="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Aft>
        <a:spcPts val="600"/>
      </a:spcAft>
      <a:defRPr sz="1100" b="0" i="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Aft>
        <a:spcPts val="600"/>
      </a:spcAft>
      <a:defRPr sz="1100" b="0" i="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408" userDrawn="1">
          <p15:clr>
            <a:srgbClr val="F26B43"/>
          </p15:clr>
        </p15:guide>
        <p15:guide id="2" pos="456" userDrawn="1">
          <p15:clr>
            <a:srgbClr val="F26B43"/>
          </p15:clr>
        </p15:guide>
        <p15:guide id="3" orient="horz" pos="425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571500"/>
            <a:ext cx="5575300" cy="3136900"/>
          </a:xfrm>
        </p:spPr>
      </p:sp>
      <p:sp>
        <p:nvSpPr>
          <p:cNvPr id="3" name="Notes Placeholder 2"/>
          <p:cNvSpPr>
            <a:spLocks noGrp="1"/>
          </p:cNvSpPr>
          <p:nvPr>
            <p:ph type="body" idx="1"/>
          </p:nvPr>
        </p:nvSpPr>
        <p:spPr>
          <a:xfrm>
            <a:off x="733425" y="3899647"/>
            <a:ext cx="5607050" cy="4419600"/>
          </a:xfrm>
        </p:spPr>
        <p:txBody>
          <a:bodyPr/>
          <a:lstStyle/>
          <a:p>
            <a:r>
              <a:rPr lang="en-US" b="1" dirty="0"/>
              <a:t>TIME: </a:t>
            </a:r>
            <a:r>
              <a:rPr lang="en-US" dirty="0"/>
              <a:t>2 min</a:t>
            </a:r>
          </a:p>
          <a:p>
            <a:r>
              <a:rPr lang="en-US" dirty="0"/>
              <a:t>Welcome participants. </a:t>
            </a:r>
          </a:p>
          <a:p>
            <a:r>
              <a:rPr lang="en-US" dirty="0"/>
              <a:t>Make introductions as appropriate. </a:t>
            </a:r>
          </a:p>
          <a:p>
            <a:r>
              <a:rPr lang="en-US" b="1" dirty="0"/>
              <a:t>NOTE: </a:t>
            </a:r>
          </a:p>
          <a:p>
            <a:pPr marL="171450" indent="-171450">
              <a:buFont typeface="Arial" panose="020B0604020202020204" pitchFamily="34" charset="0"/>
              <a:buChar char="•"/>
            </a:pPr>
            <a:r>
              <a:rPr lang="en-US" dirty="0"/>
              <a:t>This virtual learning experience (VLE) is based on the Exact Sciences Module 1: Hepatocellular Carcinoma. </a:t>
            </a:r>
          </a:p>
          <a:p>
            <a:pPr marL="171450" indent="-171450">
              <a:buFont typeface="Arial" panose="020B0604020202020204" pitchFamily="34" charset="0"/>
              <a:buChar char="•"/>
            </a:pPr>
            <a:r>
              <a:rPr lang="en-US" dirty="0"/>
              <a:t>This interactive virtual workshop is designed to provide foundational knowledge about HCC to help you during conversations with healthcare providers.</a:t>
            </a:r>
          </a:p>
          <a:p>
            <a:pPr marL="171450" indent="-171450">
              <a:buFont typeface="Arial" panose="020B0604020202020204" pitchFamily="34" charset="0"/>
              <a:buChar char="•"/>
            </a:pPr>
            <a:r>
              <a:rPr lang="en-US" dirty="0"/>
              <a:t>There are several opportunities to apply your knowledge through exercises and engagement.</a:t>
            </a:r>
          </a:p>
          <a:p>
            <a:r>
              <a:rPr lang="en-US" b="1" dirty="0"/>
              <a:t>HOUSEKEEPING: </a:t>
            </a:r>
          </a:p>
          <a:p>
            <a:pPr marL="171450" lvl="1" indent="-171450" algn="l" defTabSz="914400" rtl="0" eaLnBrk="1" latinLnBrk="0" hangingPunct="1">
              <a:buFont typeface="Arial" panose="020B0604020202020204" pitchFamily="34" charset="0"/>
              <a:buChar char="•"/>
            </a:pPr>
            <a:r>
              <a:rPr lang="en-US" kern="1200" dirty="0">
                <a:solidFill>
                  <a:schemeClr val="tx1"/>
                </a:solidFill>
              </a:rPr>
              <a:t>You should be able to see my screen, which shows the title slide.</a:t>
            </a:r>
          </a:p>
          <a:p>
            <a:pPr marL="171450" lvl="1" indent="-171450" algn="l" defTabSz="914400" rtl="0" eaLnBrk="1" latinLnBrk="0" hangingPunct="1">
              <a:buFont typeface="Arial" panose="020B0604020202020204" pitchFamily="34" charset="0"/>
              <a:buChar char="•"/>
            </a:pPr>
            <a:r>
              <a:rPr lang="en-US" kern="1200" dirty="0">
                <a:solidFill>
                  <a:schemeClr val="tx1"/>
                </a:solidFill>
              </a:rPr>
              <a:t>You should also have dialed into the conference line.</a:t>
            </a:r>
          </a:p>
          <a:p>
            <a:pPr marL="171450" lvl="1" indent="-171450" algn="l" defTabSz="914400" rtl="0" eaLnBrk="1" latinLnBrk="0" hangingPunct="1">
              <a:buFont typeface="Arial" panose="020B0604020202020204" pitchFamily="34" charset="0"/>
              <a:buChar char="•"/>
            </a:pPr>
            <a:r>
              <a:rPr lang="en-US" kern="1200" dirty="0">
                <a:solidFill>
                  <a:schemeClr val="tx1"/>
                </a:solidFill>
              </a:rPr>
              <a:t>As a general rule, use the chat to communicate during the VLE.</a:t>
            </a:r>
          </a:p>
          <a:p>
            <a:pPr marL="171450" lvl="1" indent="-171450" algn="l" defTabSz="914400" rtl="0" eaLnBrk="1" latinLnBrk="0" hangingPunct="1">
              <a:buFont typeface="Arial" panose="020B0604020202020204" pitchFamily="34" charset="0"/>
              <a:buChar char="•"/>
            </a:pPr>
            <a:r>
              <a:rPr lang="en-US" kern="1200" dirty="0">
                <a:solidFill>
                  <a:schemeClr val="tx1"/>
                </a:solidFill>
              </a:rPr>
              <a:t>Mute your phone to prevent background noise from disrupting the VLE.</a:t>
            </a:r>
          </a:p>
          <a:p>
            <a:pPr marL="171450" lvl="1" indent="-171450" algn="l" defTabSz="914400" rtl="0" eaLnBrk="1" latinLnBrk="0" hangingPunct="1">
              <a:buFont typeface="Arial" panose="020B0604020202020204" pitchFamily="34" charset="0"/>
              <a:buChar char="•"/>
            </a:pPr>
            <a:r>
              <a:rPr lang="en-US" kern="1200" dirty="0">
                <a:solidFill>
                  <a:schemeClr val="tx1"/>
                </a:solidFill>
              </a:rPr>
              <a:t>Unmute your phone if called on to verbalize your response.</a:t>
            </a:r>
          </a:p>
          <a:p>
            <a:r>
              <a:rPr lang="en-US" b="1" dirty="0"/>
              <a:t>TRANSITION</a:t>
            </a:r>
            <a:r>
              <a:rPr lang="en-US" dirty="0"/>
              <a:t> to the next slide.</a:t>
            </a:r>
          </a:p>
          <a:p>
            <a:endParaRPr lang="en-US" dirty="0"/>
          </a:p>
          <a:p>
            <a:endParaRPr lang="en-US" dirty="0"/>
          </a:p>
        </p:txBody>
      </p:sp>
      <p:sp>
        <p:nvSpPr>
          <p:cNvPr id="5" name="Slide Number Placeholder 4">
            <a:extLst>
              <a:ext uri="{FF2B5EF4-FFF2-40B4-BE49-F238E27FC236}">
                <a16:creationId xmlns:a16="http://schemas.microsoft.com/office/drawing/2014/main" id="{9F976433-4DF9-2343-992B-49D3707988E0}"/>
              </a:ext>
            </a:extLst>
          </p:cNvPr>
          <p:cNvSpPr>
            <a:spLocks noGrp="1"/>
          </p:cNvSpPr>
          <p:nvPr>
            <p:ph type="sldNum" sz="quarter" idx="5"/>
          </p:nvPr>
        </p:nvSpPr>
        <p:spPr/>
        <p:txBody>
          <a:bodyPr/>
          <a:lstStyle/>
          <a:p>
            <a:fld id="{DF9377A5-F992-4B39-812E-52568AB03F2B}" type="slidenum">
              <a:rPr lang="en-US" smtClean="0"/>
              <a:pPr/>
              <a:t>1</a:t>
            </a:fld>
            <a:endParaRPr lang="en-US" dirty="0"/>
          </a:p>
        </p:txBody>
      </p:sp>
    </p:spTree>
    <p:extLst>
      <p:ext uri="{BB962C8B-B14F-4D97-AF65-F5344CB8AC3E}">
        <p14:creationId xmlns:p14="http://schemas.microsoft.com/office/powerpoint/2010/main" val="189479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60736E3-6A9B-5A42-8309-4C313555E347}"/>
              </a:ext>
            </a:extLst>
          </p:cNvPr>
          <p:cNvSpPr>
            <a:spLocks noGrp="1"/>
          </p:cNvSpPr>
          <p:nvPr>
            <p:ph type="sldNum" sz="quarter" idx="5"/>
          </p:nvPr>
        </p:nvSpPr>
        <p:spPr/>
        <p:txBody>
          <a:bodyPr/>
          <a:lstStyle/>
          <a:p>
            <a:fld id="{DF9377A5-F992-4B39-812E-52568AB03F2B}" type="slidenum">
              <a:rPr lang="en-US" smtClean="0"/>
              <a:pPr/>
              <a:t>10</a:t>
            </a:fld>
            <a:endParaRPr lang="en-US" dirty="0"/>
          </a:p>
        </p:txBody>
      </p:sp>
    </p:spTree>
    <p:extLst>
      <p:ext uri="{BB962C8B-B14F-4D97-AF65-F5344CB8AC3E}">
        <p14:creationId xmlns:p14="http://schemas.microsoft.com/office/powerpoint/2010/main" val="126505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4"/>
            <a:ext cx="5607050" cy="5114815"/>
          </a:xfrm>
        </p:spPr>
        <p:txBody>
          <a:bodyPr/>
          <a:lstStyle/>
          <a:p>
            <a:r>
              <a:rPr lang="en-US" b="1" dirty="0"/>
              <a:t>TIME: </a:t>
            </a:r>
            <a:r>
              <a:rPr lang="en-US" dirty="0"/>
              <a:t>3–5 min</a:t>
            </a:r>
          </a:p>
          <a:p>
            <a:pPr marL="0" marR="0" lvl="0" indent="0" algn="l" defTabSz="914400" rtl="0" eaLnBrk="1" fontAlgn="auto" latinLnBrk="0" hangingPunct="1">
              <a:lnSpc>
                <a:spcPct val="100000"/>
              </a:lnSpc>
              <a:buClrTx/>
              <a:buSzTx/>
              <a:buFontTx/>
              <a:buNone/>
              <a:tabLst/>
              <a:defRPr/>
            </a:pPr>
            <a:r>
              <a:rPr lang="en-US" sz="1100" u="none" strike="noStrike" kern="1200" baseline="0" dirty="0">
                <a:solidFill>
                  <a:schemeClr val="tx1"/>
                </a:solidFill>
              </a:rPr>
              <a:t>Cirrhosis is the most common precursor to </a:t>
            </a:r>
            <a:r>
              <a:rPr lang="en-US" sz="1100" u="none" strike="noStrike" kern="1200" baseline="0" dirty="0" err="1">
                <a:solidFill>
                  <a:schemeClr val="tx1"/>
                </a:solidFill>
              </a:rPr>
              <a:t>HCC.</a:t>
            </a:r>
            <a:r>
              <a:rPr lang="en-US" sz="1100" u="none" strike="noStrike" kern="1200" baseline="30000" dirty="0" err="1">
                <a:solidFill>
                  <a:schemeClr val="tx1"/>
                </a:solidFill>
              </a:rPr>
              <a:t>9</a:t>
            </a:r>
            <a:r>
              <a:rPr lang="en-US" sz="1100"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Schuppan</a:t>
            </a:r>
            <a:r>
              <a:rPr lang="en-US" sz="1100" b="0" i="0" kern="1200" dirty="0">
                <a:solidFill>
                  <a:srgbClr val="FF0000"/>
                </a:solidFill>
                <a:effectLst/>
                <a:latin typeface="Arial" panose="020B0604020202020204" pitchFamily="34" charset="0"/>
                <a:ea typeface="+mn-ea"/>
                <a:cs typeface="Arial" panose="020B0604020202020204" pitchFamily="34" charset="0"/>
              </a:rPr>
              <a:t>: p6A]</a:t>
            </a:r>
          </a:p>
          <a:p>
            <a:pPr marL="0" marR="0" lvl="0" indent="0" algn="l" defTabSz="914400" rtl="0" eaLnBrk="1" fontAlgn="auto" latinLnBrk="0" hangingPunct="1">
              <a:lnSpc>
                <a:spcPct val="100000"/>
              </a:lnSpc>
              <a:buClrTx/>
              <a:buSzTx/>
              <a:buFontTx/>
              <a:buNone/>
              <a:tabLst/>
              <a:defRPr/>
            </a:pPr>
            <a:r>
              <a:rPr lang="en-US" sz="1100" u="none" strike="noStrike" kern="1200" baseline="0" dirty="0">
                <a:solidFill>
                  <a:schemeClr val="tx1"/>
                </a:solidFill>
              </a:rPr>
              <a:t>But what are the main contributors leading to cirrhosis, or that cause HCC without causing cirrhosis?</a:t>
            </a:r>
          </a:p>
          <a:p>
            <a:r>
              <a:rPr lang="en-US" b="1" dirty="0"/>
              <a:t>Facilitator: </a:t>
            </a:r>
            <a:r>
              <a:rPr lang="en-US" dirty="0"/>
              <a:t>There are 2 parts to this exercise. </a:t>
            </a:r>
          </a:p>
          <a:p>
            <a:pPr marL="171450" indent="-171450">
              <a:buFont typeface="Arial" panose="020B0604020202020204" pitchFamily="34" charset="0"/>
              <a:buChar char="•"/>
            </a:pPr>
            <a:r>
              <a:rPr lang="en-US" dirty="0"/>
              <a:t>First, ask the group to use the chat to suggest the main contributors (causes) of HCC. Once you have received input, click to reveal the top causes.</a:t>
            </a:r>
          </a:p>
          <a:p>
            <a:pPr marL="171450" indent="-171450">
              <a:buFont typeface="Arial" panose="020B0604020202020204" pitchFamily="34" charset="0"/>
              <a:buChar char="•"/>
            </a:pPr>
            <a:r>
              <a:rPr lang="en-US" dirty="0"/>
              <a:t>Second, prompt the group to place these causes in order of importance (which ones are known to be associated with the most cases?). Once you have received input, reveal the order according to a study covered in the module. Then, reveal the population attributable fraction. </a:t>
            </a:r>
          </a:p>
          <a:p>
            <a:pPr marL="171450" indent="-171450">
              <a:buFont typeface="Arial" panose="020B0604020202020204" pitchFamily="34" charset="0"/>
              <a:buChar char="•"/>
            </a:pPr>
            <a:r>
              <a:rPr lang="en-US" dirty="0"/>
              <a:t>Note: The participants should be able to approximate the order but should not be expected to know the attributable fraction.</a:t>
            </a:r>
          </a:p>
          <a:p>
            <a:r>
              <a:rPr lang="en-US" b="1" dirty="0"/>
              <a:t>Exercise: ASK: </a:t>
            </a:r>
            <a:r>
              <a:rPr lang="en-US" dirty="0"/>
              <a:t>What are the main contributors in HCC?</a:t>
            </a:r>
          </a:p>
          <a:p>
            <a:r>
              <a:rPr lang="en-US" b="1" dirty="0"/>
              <a:t>Listen for</a:t>
            </a:r>
            <a:r>
              <a:rPr lang="en-US" b="1" baseline="30000" dirty="0"/>
              <a:t> 8</a:t>
            </a:r>
            <a:r>
              <a:rPr lang="en-US" b="1" dirty="0"/>
              <a:t>: </a:t>
            </a:r>
            <a:r>
              <a:rPr lang="en-US" sz="1100" b="0" i="0" kern="1200" dirty="0">
                <a:solidFill>
                  <a:srgbClr val="FF0000"/>
                </a:solidFill>
                <a:effectLst/>
              </a:rPr>
              <a:t>[Makarova-Rusher 2016, p 16A]</a:t>
            </a:r>
            <a:endParaRPr lang="en-US" b="0" dirty="0">
              <a:solidFill>
                <a:srgbClr val="FF0000"/>
              </a:solidFill>
            </a:endParaRPr>
          </a:p>
          <a:p>
            <a:pPr marL="171450" indent="-171450">
              <a:buFont typeface="Arial" panose="020B0604020202020204" pitchFamily="34" charset="0"/>
              <a:buChar char="•"/>
            </a:pPr>
            <a:r>
              <a:rPr lang="en-US" dirty="0"/>
              <a:t>Hepatitis B virus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Hepatitis C virus</a:t>
            </a:r>
          </a:p>
          <a:p>
            <a:pPr marL="171450" indent="-171450">
              <a:buFont typeface="Arial" panose="020B0604020202020204" pitchFamily="34" charset="0"/>
              <a:buChar char="•"/>
            </a:pPr>
            <a:r>
              <a:rPr lang="en-US" dirty="0"/>
              <a:t>Metabolic disorders</a:t>
            </a:r>
          </a:p>
          <a:p>
            <a:pPr marL="171450" indent="-171450">
              <a:buFont typeface="Arial" panose="020B0604020202020204" pitchFamily="34" charset="0"/>
              <a:buChar char="•"/>
            </a:pPr>
            <a:r>
              <a:rPr lang="en-US" dirty="0"/>
              <a:t>Alcohol</a:t>
            </a:r>
          </a:p>
          <a:p>
            <a:pPr marL="171450" indent="-171450">
              <a:buFont typeface="Arial" panose="020B0604020202020204" pitchFamily="34" charset="0"/>
              <a:buChar char="•"/>
            </a:pPr>
            <a:r>
              <a:rPr lang="en-US" dirty="0"/>
              <a:t>Smoking</a:t>
            </a:r>
          </a:p>
          <a:p>
            <a:pPr marL="171450" indent="-171450">
              <a:buFont typeface="Arial" panose="020B0604020202020204" pitchFamily="34" charset="0"/>
              <a:buChar char="•"/>
            </a:pPr>
            <a:r>
              <a:rPr lang="en-US" dirty="0"/>
              <a:t>Genetic disorders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1" dirty="0"/>
              <a:t>TRANSITION</a:t>
            </a:r>
            <a:r>
              <a:rPr lang="en-US" dirty="0"/>
              <a:t> to the next slide.</a:t>
            </a:r>
            <a:br>
              <a:rPr lang="en-US" dirty="0"/>
            </a:br>
            <a:endParaRPr lang="en-US" dirty="0">
              <a:solidFill>
                <a:srgbClr val="FF0000"/>
              </a:solidFill>
            </a:endParaRPr>
          </a:p>
        </p:txBody>
      </p:sp>
      <p:sp>
        <p:nvSpPr>
          <p:cNvPr id="5" name="Slide Number Placeholder 4">
            <a:extLst>
              <a:ext uri="{FF2B5EF4-FFF2-40B4-BE49-F238E27FC236}">
                <a16:creationId xmlns:a16="http://schemas.microsoft.com/office/drawing/2014/main" id="{52103175-D11B-0E40-8603-1CED46591E41}"/>
              </a:ext>
            </a:extLst>
          </p:cNvPr>
          <p:cNvSpPr>
            <a:spLocks noGrp="1"/>
          </p:cNvSpPr>
          <p:nvPr>
            <p:ph type="sldNum" sz="quarter" idx="5"/>
          </p:nvPr>
        </p:nvSpPr>
        <p:spPr/>
        <p:txBody>
          <a:bodyPr/>
          <a:lstStyle/>
          <a:p>
            <a:fld id="{DF9377A5-F992-4B39-812E-52568AB03F2B}" type="slidenum">
              <a:rPr lang="en-US" smtClean="0"/>
              <a:pPr/>
              <a:t>11</a:t>
            </a:fld>
            <a:endParaRPr lang="en-US" dirty="0"/>
          </a:p>
        </p:txBody>
      </p:sp>
    </p:spTree>
    <p:extLst>
      <p:ext uri="{BB962C8B-B14F-4D97-AF65-F5344CB8AC3E}">
        <p14:creationId xmlns:p14="http://schemas.microsoft.com/office/powerpoint/2010/main" val="4539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607050" cy="5127626"/>
          </a:xfrm>
        </p:spPr>
        <p:txBody>
          <a:bodyPr/>
          <a:lstStyle/>
          <a:p>
            <a:r>
              <a:rPr lang="en-US" sz="1000" b="1" dirty="0"/>
              <a:t>TIME: </a:t>
            </a:r>
            <a:r>
              <a:rPr lang="en-US" sz="1000" dirty="0"/>
              <a:t>3–5 min (cont)</a:t>
            </a:r>
          </a:p>
          <a:p>
            <a:pPr marL="0" marR="0" lvl="0" indent="0" algn="l" defTabSz="914400" rtl="0" eaLnBrk="1" fontAlgn="auto" latinLnBrk="0" hangingPunct="1">
              <a:lnSpc>
                <a:spcPct val="100000"/>
              </a:lnSpc>
              <a:buClrTx/>
              <a:buSzTx/>
              <a:buFontTx/>
              <a:buNone/>
              <a:tabLst/>
              <a:defRPr/>
            </a:pPr>
            <a:r>
              <a:rPr lang="en-US" sz="1000" u="none" strike="noStrike" kern="1200" baseline="0" dirty="0">
                <a:solidFill>
                  <a:schemeClr val="tx1"/>
                </a:solidFill>
              </a:rPr>
              <a:t>Cirrhosis is the most common precursor to </a:t>
            </a:r>
            <a:r>
              <a:rPr lang="en-US" sz="1000" u="none" strike="noStrike" kern="1200" baseline="0" dirty="0" err="1">
                <a:solidFill>
                  <a:schemeClr val="tx1"/>
                </a:solidFill>
              </a:rPr>
              <a:t>HCC.</a:t>
            </a:r>
            <a:r>
              <a:rPr lang="en-US" sz="1000" u="none" strike="noStrike" kern="1200" baseline="30000" dirty="0" err="1">
                <a:solidFill>
                  <a:schemeClr val="tx1"/>
                </a:solidFill>
              </a:rPr>
              <a:t>9</a:t>
            </a:r>
            <a:r>
              <a:rPr lang="en-US" sz="1000"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Schuppan</a:t>
            </a:r>
            <a:r>
              <a:rPr lang="en-US" sz="1100" b="0" i="0" kern="1200" dirty="0">
                <a:solidFill>
                  <a:srgbClr val="FF0000"/>
                </a:solidFill>
                <a:effectLst/>
                <a:latin typeface="Arial" panose="020B0604020202020204" pitchFamily="34" charset="0"/>
                <a:ea typeface="+mn-ea"/>
                <a:cs typeface="Arial" panose="020B0604020202020204" pitchFamily="34" charset="0"/>
              </a:rPr>
              <a:t>: p6A]</a:t>
            </a:r>
          </a:p>
          <a:p>
            <a:pPr marL="0" marR="0" lvl="0" indent="0" algn="l" defTabSz="914400" rtl="0" eaLnBrk="1" fontAlgn="auto" latinLnBrk="0" hangingPunct="1">
              <a:lnSpc>
                <a:spcPct val="100000"/>
              </a:lnSpc>
              <a:buClrTx/>
              <a:buSzTx/>
              <a:buFontTx/>
              <a:buNone/>
              <a:tabLst/>
              <a:defRPr/>
            </a:pPr>
            <a:r>
              <a:rPr lang="en-US" sz="1000" u="none" strike="noStrike" kern="1200" baseline="0" dirty="0">
                <a:solidFill>
                  <a:schemeClr val="tx1"/>
                </a:solidFill>
              </a:rPr>
              <a:t>But what are the main contributors leading to cirrhosis, or that cause HCC without causing cirrhosis?</a:t>
            </a:r>
          </a:p>
          <a:p>
            <a:pPr marL="0" marR="0" lvl="0" indent="0" algn="l" defTabSz="914400" rtl="0" eaLnBrk="1" fontAlgn="auto" latinLnBrk="0" hangingPunct="1">
              <a:lnSpc>
                <a:spcPct val="100000"/>
              </a:lnSpc>
              <a:buClrTx/>
              <a:buSzTx/>
              <a:buFontTx/>
              <a:buNone/>
              <a:tabLst/>
              <a:defRPr/>
            </a:pPr>
            <a:r>
              <a:rPr lang="en-US" sz="1000" b="1" dirty="0"/>
              <a:t>Facilitator: </a:t>
            </a:r>
            <a:r>
              <a:rPr lang="en-US" sz="1000" dirty="0"/>
              <a:t>There are 2 parts to this exercise. </a:t>
            </a:r>
          </a:p>
          <a:p>
            <a:pPr marL="171450" indent="-171450">
              <a:buFont typeface="Arial" panose="020B0604020202020204" pitchFamily="34" charset="0"/>
              <a:buChar char="•"/>
            </a:pPr>
            <a:r>
              <a:rPr lang="en-US" sz="1000" dirty="0"/>
              <a:t>Part 1: Ask the group to use the chat to suggest the main contributors (causes) of cirrhosis that then lead to HCC or drivers that lead to non-cirrhotic HCC. Once you have received input, click to reveal the top causes.</a:t>
            </a:r>
          </a:p>
          <a:p>
            <a:pPr marL="171450" indent="-171450">
              <a:buFont typeface="Arial" panose="020B0604020202020204" pitchFamily="34" charset="0"/>
              <a:buChar char="•"/>
            </a:pPr>
            <a:r>
              <a:rPr lang="en-US" sz="1000" dirty="0"/>
              <a:t>Part 2: Prompt the group to place these causes in order of importance from greatest contribution to least (ie, which ones are known to be associated with the most cases?). </a:t>
            </a:r>
            <a:br>
              <a:rPr lang="en-US" sz="1000" dirty="0"/>
            </a:br>
            <a:r>
              <a:rPr lang="en-US" sz="1000" dirty="0"/>
              <a:t>Once you have received input, reveal the order. </a:t>
            </a:r>
          </a:p>
          <a:p>
            <a:r>
              <a:rPr lang="en-US" sz="1000" b="1" dirty="0"/>
              <a:t>Exercise: REVIEW</a:t>
            </a:r>
            <a:r>
              <a:rPr lang="en-US" sz="1000" dirty="0"/>
              <a:t> the answers to part 1.</a:t>
            </a:r>
          </a:p>
          <a:p>
            <a:r>
              <a:rPr lang="en-US" sz="1000" dirty="0"/>
              <a:t>Other acceptable answers include NASH, fatty liver disease, </a:t>
            </a:r>
            <a:r>
              <a:rPr lang="en-US" sz="1000" dirty="0" err="1"/>
              <a:t>NAFLD</a:t>
            </a:r>
            <a:r>
              <a:rPr lang="en-US" sz="1000" dirty="0"/>
              <a:t>, and obesity—which are related to metabolic disorders—as well as </a:t>
            </a:r>
            <a:r>
              <a:rPr lang="en-US" sz="1000" dirty="0" err="1"/>
              <a:t>CHC</a:t>
            </a:r>
            <a:r>
              <a:rPr lang="en-US" sz="1000" dirty="0"/>
              <a:t>, CHB, and </a:t>
            </a:r>
            <a:r>
              <a:rPr lang="en-US" sz="1000" dirty="0" err="1"/>
              <a:t>ALD.</a:t>
            </a:r>
            <a:r>
              <a:rPr lang="en-US" sz="1000" baseline="30000" dirty="0" err="1"/>
              <a:t>10</a:t>
            </a:r>
            <a:r>
              <a:rPr lang="en-US" sz="1000" baseline="30000" dirty="0"/>
              <a:t> </a:t>
            </a:r>
            <a:r>
              <a:rPr lang="en-US" sz="1000" b="0" i="0" kern="1200" dirty="0">
                <a:solidFill>
                  <a:srgbClr val="FF0000"/>
                </a:solidFill>
                <a:effectLst/>
                <a:latin typeface="Arial" panose="020B0604020202020204" pitchFamily="34" charset="0"/>
                <a:ea typeface="+mn-ea"/>
                <a:cs typeface="Arial" panose="020B0604020202020204" pitchFamily="34" charset="0"/>
              </a:rPr>
              <a:t>[</a:t>
            </a:r>
            <a:r>
              <a:rPr lang="en-US" sz="1000" b="0" i="0" kern="1200" dirty="0" err="1">
                <a:solidFill>
                  <a:srgbClr val="FF0000"/>
                </a:solidFill>
                <a:effectLst/>
                <a:latin typeface="Arial" panose="020B0604020202020204" pitchFamily="34" charset="0"/>
                <a:ea typeface="+mn-ea"/>
                <a:cs typeface="Arial" panose="020B0604020202020204" pitchFamily="34" charset="0"/>
              </a:rPr>
              <a:t>Younossi</a:t>
            </a:r>
            <a:r>
              <a:rPr lang="en-US" sz="1000" b="0" i="0" kern="1200" dirty="0">
                <a:solidFill>
                  <a:srgbClr val="FF0000"/>
                </a:solidFill>
                <a:effectLst/>
                <a:latin typeface="Arial" panose="020B0604020202020204" pitchFamily="34" charset="0"/>
                <a:ea typeface="+mn-ea"/>
                <a:cs typeface="Arial" panose="020B0604020202020204" pitchFamily="34" charset="0"/>
              </a:rPr>
              <a:t> 2019, p </a:t>
            </a:r>
            <a:r>
              <a:rPr lang="en-US" sz="1000" b="0" i="0" kern="1200" dirty="0" err="1">
                <a:solidFill>
                  <a:srgbClr val="FF0000"/>
                </a:solidFill>
                <a:effectLst/>
                <a:latin typeface="Arial" panose="020B0604020202020204" pitchFamily="34" charset="0"/>
                <a:ea typeface="+mn-ea"/>
                <a:cs typeface="Arial" panose="020B0604020202020204" pitchFamily="34" charset="0"/>
              </a:rPr>
              <a:t>748A</a:t>
            </a:r>
            <a:r>
              <a:rPr lang="en-US" sz="1000" b="0" i="0" kern="1200" dirty="0">
                <a:solidFill>
                  <a:srgbClr val="FF0000"/>
                </a:solidFill>
                <a:effectLst/>
              </a:rPr>
              <a:t>] </a:t>
            </a:r>
            <a:endParaRPr lang="en-US" sz="1000" baseline="30000" dirty="0">
              <a:solidFill>
                <a:srgbClr val="FF0000"/>
              </a:solidFill>
            </a:endParaRPr>
          </a:p>
          <a:p>
            <a:pPr marL="0" indent="0">
              <a:buFont typeface="Arial" panose="020B0604020202020204" pitchFamily="34" charset="0"/>
              <a:buNone/>
            </a:pPr>
            <a:r>
              <a:rPr lang="en-US" sz="1000" b="1" dirty="0"/>
              <a:t>ASK: </a:t>
            </a:r>
            <a:r>
              <a:rPr lang="en-US" sz="1000" dirty="0"/>
              <a:t>In what order would you place these in terms of how much each contributes to HCC—from most to least significant?</a:t>
            </a:r>
          </a:p>
          <a:p>
            <a:pPr marL="0" indent="0">
              <a:buFont typeface="Arial" panose="020B0604020202020204" pitchFamily="34" charset="0"/>
              <a:buNone/>
            </a:pPr>
            <a:r>
              <a:rPr lang="en-US" sz="1000" b="1" dirty="0"/>
              <a:t>Listen for</a:t>
            </a:r>
            <a:r>
              <a:rPr lang="en-US" sz="1000" b="1" baseline="30000" dirty="0"/>
              <a:t> 8</a:t>
            </a:r>
            <a:r>
              <a:rPr lang="en-US" sz="1000" b="1" dirty="0"/>
              <a:t>:</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1000" dirty="0"/>
              <a:t>Metabolic disorders</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1000" dirty="0"/>
              <a:t>Hepatitis C virus (HCV)</a:t>
            </a:r>
          </a:p>
          <a:p>
            <a:pPr marL="171450" indent="-171450">
              <a:buFont typeface="Arial" panose="020B0604020202020204" pitchFamily="34" charset="0"/>
              <a:buChar char="•"/>
            </a:pPr>
            <a:r>
              <a:rPr lang="en-US" sz="1000" dirty="0"/>
              <a:t>Alcohol</a:t>
            </a:r>
          </a:p>
          <a:p>
            <a:pPr marL="171450" indent="-171450">
              <a:buFont typeface="Arial" panose="020B0604020202020204" pitchFamily="34" charset="0"/>
              <a:buChar char="•"/>
            </a:pPr>
            <a:r>
              <a:rPr lang="en-US" sz="1000" dirty="0"/>
              <a:t>Smoking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sz="1000" dirty="0"/>
              <a:t>Hepatitis B virus (HBV)</a:t>
            </a:r>
          </a:p>
          <a:p>
            <a:pPr marL="171450" marR="0" lvl="0" indent="-1714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000" dirty="0"/>
              <a:t>Genetic disorders                               </a:t>
            </a:r>
            <a:r>
              <a:rPr lang="en-US" sz="1000" dirty="0">
                <a:solidFill>
                  <a:srgbClr val="FF0000"/>
                </a:solidFill>
                <a:latin typeface="Arial" panose="020B0604020202020204" pitchFamily="34" charset="0"/>
                <a:ea typeface="Calibri" panose="020F0502020204030204" pitchFamily="34" charset="0"/>
                <a:cs typeface="Times New Roman" panose="02020603050405020304" pitchFamily="18" charset="0"/>
              </a:rPr>
              <a:t>[Makarova-Rusher 2016, p </a:t>
            </a:r>
            <a:r>
              <a:rPr lang="en-US" sz="1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16A</a:t>
            </a:r>
            <a:r>
              <a:rPr lang="en-US" sz="1000" dirty="0">
                <a:solidFill>
                  <a:srgbClr val="FF0000"/>
                </a:solidFill>
                <a:ea typeface="Calibri" panose="020F0502020204030204" pitchFamily="34" charset="0"/>
                <a:cs typeface="Times New Roman" panose="02020603050405020304" pitchFamily="18" charset="0"/>
              </a:rPr>
              <a:t>]</a:t>
            </a:r>
            <a:endParaRPr lang="en-US" sz="1000" dirty="0">
              <a:solidFill>
                <a:srgbClr val="FF0000"/>
              </a:solidFill>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dirty="0"/>
              <a:t>TRANSITION</a:t>
            </a:r>
            <a:r>
              <a:rPr lang="en-US" sz="1000" dirty="0"/>
              <a:t> to the next slide.</a:t>
            </a:r>
            <a:br>
              <a:rPr lang="en-US" sz="1000" dirty="0"/>
            </a:br>
            <a:endParaRPr lang="en-US" sz="1000" dirty="0">
              <a:solidFill>
                <a:srgbClr val="FF0000"/>
              </a:solidFill>
            </a:endParaRPr>
          </a:p>
        </p:txBody>
      </p:sp>
      <p:sp>
        <p:nvSpPr>
          <p:cNvPr id="5" name="Slide Number Placeholder 4">
            <a:extLst>
              <a:ext uri="{FF2B5EF4-FFF2-40B4-BE49-F238E27FC236}">
                <a16:creationId xmlns:a16="http://schemas.microsoft.com/office/drawing/2014/main" id="{653DCC9D-90F5-114D-B929-F820430A519D}"/>
              </a:ext>
            </a:extLst>
          </p:cNvPr>
          <p:cNvSpPr>
            <a:spLocks noGrp="1"/>
          </p:cNvSpPr>
          <p:nvPr>
            <p:ph type="sldNum" sz="quarter" idx="5"/>
          </p:nvPr>
        </p:nvSpPr>
        <p:spPr/>
        <p:txBody>
          <a:bodyPr/>
          <a:lstStyle/>
          <a:p>
            <a:fld id="{DF9377A5-F992-4B39-812E-52568AB03F2B}" type="slidenum">
              <a:rPr lang="en-US" smtClean="0"/>
              <a:pPr/>
              <a:t>12</a:t>
            </a:fld>
            <a:endParaRPr lang="en-US" dirty="0"/>
          </a:p>
        </p:txBody>
      </p:sp>
      <p:sp>
        <p:nvSpPr>
          <p:cNvPr id="4" name="Rectangle 3">
            <a:extLst>
              <a:ext uri="{FF2B5EF4-FFF2-40B4-BE49-F238E27FC236}">
                <a16:creationId xmlns:a16="http://schemas.microsoft.com/office/drawing/2014/main" id="{758807FD-964D-47C8-B174-DACD6D88D349}"/>
              </a:ext>
            </a:extLst>
          </p:cNvPr>
          <p:cNvSpPr/>
          <p:nvPr/>
        </p:nvSpPr>
        <p:spPr>
          <a:xfrm>
            <a:off x="0" y="1962234"/>
            <a:ext cx="781050"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[Makarova-Rusher 2016, p 16A]</a:t>
            </a:r>
            <a:endParaRPr lang="en-US" sz="900" dirty="0">
              <a:solidFill>
                <a:srgbClr val="FF0000"/>
              </a:solidFill>
            </a:endParaRPr>
          </a:p>
        </p:txBody>
      </p:sp>
    </p:spTree>
    <p:extLst>
      <p:ext uri="{BB962C8B-B14F-4D97-AF65-F5344CB8AC3E}">
        <p14:creationId xmlns:p14="http://schemas.microsoft.com/office/powerpoint/2010/main" val="175409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3–5 min (cont)</a:t>
            </a:r>
          </a:p>
          <a:p>
            <a:r>
              <a:rPr lang="en-US" b="1" dirty="0"/>
              <a:t>Facilitator: </a:t>
            </a:r>
            <a:r>
              <a:rPr lang="en-US" dirty="0"/>
              <a:t>There are 2 parts to this exercise. </a:t>
            </a:r>
          </a:p>
          <a:p>
            <a:pPr marL="171450" indent="-171450">
              <a:buFont typeface="Arial" panose="020B0604020202020204" pitchFamily="34" charset="0"/>
              <a:buChar char="•"/>
            </a:pPr>
            <a:r>
              <a:rPr lang="en-US" dirty="0"/>
              <a:t>Part 1: Ask the group to use the chat to suggest the main drivers (causes) of cirrhosis that then lead to HCC or drivers that lead to non-cirrhotic HCC. Once you have received input, click to reveal the top causes.</a:t>
            </a:r>
          </a:p>
          <a:p>
            <a:pPr marL="171450" indent="-171450">
              <a:buFont typeface="Arial" panose="020B0604020202020204" pitchFamily="34" charset="0"/>
              <a:buChar char="•"/>
            </a:pPr>
            <a:r>
              <a:rPr lang="en-US" dirty="0"/>
              <a:t>Part 2: Prompt the group to place these causes in order of importance (which ones are known to be associated with the most cases?). Once you have received input, reveal the order. </a:t>
            </a:r>
          </a:p>
          <a:p>
            <a:r>
              <a:rPr lang="en-US" b="1" dirty="0"/>
              <a:t>REVIEW</a:t>
            </a:r>
            <a:r>
              <a:rPr lang="en-US" dirty="0"/>
              <a:t> the order in the table (Part 2 answers).</a:t>
            </a:r>
          </a:p>
          <a:p>
            <a:pPr marL="0" indent="0">
              <a:buFont typeface="Arial" panose="020B0604020202020204" pitchFamily="34" charset="0"/>
              <a:buNone/>
            </a:pPr>
            <a:r>
              <a:rPr lang="en-US" b="1" dirty="0"/>
              <a:t>SAY: </a:t>
            </a:r>
            <a:r>
              <a:rPr lang="en-US" dirty="0"/>
              <a:t>How much does each of these contribute (participants are not expected to know these numbers)?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[Makarova-Rusher 2016, p </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16A</a:t>
            </a:r>
            <a:r>
              <a:rPr lang="en-US" dirty="0">
                <a:solidFill>
                  <a:srgbClr val="FF0000"/>
                </a:solidFill>
                <a:ea typeface="Calibri" panose="020F0502020204030204" pitchFamily="34" charset="0"/>
                <a:cs typeface="Times New Roman" panose="02020603050405020304" pitchFamily="18" charset="0"/>
              </a:rPr>
              <a:t>]</a:t>
            </a:r>
            <a:endParaRPr lang="en-US" dirty="0">
              <a:solidFill>
                <a:srgbClr val="FF0000"/>
              </a:solidFill>
            </a:endParaRPr>
          </a:p>
          <a:p>
            <a:pPr marL="0" marR="0" lvl="0" indent="0" algn="l" defTabSz="914400" rtl="0" eaLnBrk="1" fontAlgn="auto" latinLnBrk="0" hangingPunct="1">
              <a:lnSpc>
                <a:spcPct val="100000"/>
              </a:lnSpc>
              <a:buClrTx/>
              <a:buSzTx/>
              <a:buFont typeface="Arial" panose="020B0604020202020204" pitchFamily="34" charset="0"/>
              <a:buNone/>
              <a:tabLst/>
              <a:defRPr/>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E89636E8-E727-B148-B93D-61E2CAE34E9B}"/>
              </a:ext>
            </a:extLst>
          </p:cNvPr>
          <p:cNvSpPr>
            <a:spLocks noGrp="1"/>
          </p:cNvSpPr>
          <p:nvPr>
            <p:ph type="sldNum" sz="quarter" idx="5"/>
          </p:nvPr>
        </p:nvSpPr>
        <p:spPr/>
        <p:txBody>
          <a:bodyPr/>
          <a:lstStyle/>
          <a:p>
            <a:fld id="{DF9377A5-F992-4B39-812E-52568AB03F2B}" type="slidenum">
              <a:rPr lang="en-US" smtClean="0"/>
              <a:pPr/>
              <a:t>13</a:t>
            </a:fld>
            <a:endParaRPr lang="en-US" dirty="0"/>
          </a:p>
        </p:txBody>
      </p:sp>
      <p:sp>
        <p:nvSpPr>
          <p:cNvPr id="4" name="Rectangle 3">
            <a:extLst>
              <a:ext uri="{FF2B5EF4-FFF2-40B4-BE49-F238E27FC236}">
                <a16:creationId xmlns:a16="http://schemas.microsoft.com/office/drawing/2014/main" id="{422A9AAD-B158-41E7-990F-DD1B8239A98A}"/>
              </a:ext>
            </a:extLst>
          </p:cNvPr>
          <p:cNvSpPr/>
          <p:nvPr/>
        </p:nvSpPr>
        <p:spPr>
          <a:xfrm>
            <a:off x="0" y="1797134"/>
            <a:ext cx="781050"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[Makarova-Rusher 2016, p 16A]</a:t>
            </a:r>
            <a:endParaRPr lang="en-US" sz="900" dirty="0">
              <a:solidFill>
                <a:srgbClr val="FF0000"/>
              </a:solidFill>
            </a:endParaRPr>
          </a:p>
        </p:txBody>
      </p:sp>
    </p:spTree>
    <p:extLst>
      <p:ext uri="{BB962C8B-B14F-4D97-AF65-F5344CB8AC3E}">
        <p14:creationId xmlns:p14="http://schemas.microsoft.com/office/powerpoint/2010/main" val="17724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4" y="3965575"/>
            <a:ext cx="5716125" cy="5054291"/>
          </a:xfrm>
        </p:spPr>
        <p:txBody>
          <a:bodyPr/>
          <a:lstStyle/>
          <a:p>
            <a:r>
              <a:rPr lang="en-US" b="1" dirty="0"/>
              <a:t>TIME: </a:t>
            </a:r>
            <a:r>
              <a:rPr lang="en-US" dirty="0"/>
              <a:t>3–5 min (cont)</a:t>
            </a:r>
          </a:p>
          <a:p>
            <a:pPr marL="0" marR="0" lvl="0" indent="0" algn="l" defTabSz="914400" rtl="0" eaLnBrk="1" fontAlgn="auto" latinLnBrk="0" hangingPunct="1">
              <a:lnSpc>
                <a:spcPct val="100000"/>
              </a:lnSpc>
              <a:buClrTx/>
              <a:buSzTx/>
              <a:buFont typeface="Arial" panose="020B0604020202020204" pitchFamily="34" charset="0"/>
              <a:buNone/>
              <a:tabLst/>
              <a:defRPr/>
            </a:pPr>
            <a:r>
              <a:rPr lang="en-US" b="1" dirty="0"/>
              <a:t>NOTE: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One study looked at the population attributable fraction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[Makarova-Rusher 2016, p 2A]</a:t>
            </a:r>
            <a:r>
              <a:rPr lang="en-US" dirty="0"/>
              <a:t>,</a:t>
            </a:r>
            <a:r>
              <a:rPr lang="en-US" dirty="0">
                <a:solidFill>
                  <a:srgbClr val="FF0000"/>
                </a:solidFill>
              </a:rPr>
              <a:t> </a:t>
            </a:r>
            <a:r>
              <a:rPr lang="en-US" dirty="0"/>
              <a:t>defined </a:t>
            </a:r>
            <a:r>
              <a:rPr lang="en-US" u="none" strike="noStrike" kern="1200" baseline="0" dirty="0">
                <a:solidFill>
                  <a:schemeClr val="tx1"/>
                </a:solidFill>
              </a:rPr>
              <a:t>as the reduction in a population’s disease burden that would occur if the risk factor were reduced to an alternative ideal exposure scenario (for example, no tobacco use).</a:t>
            </a:r>
            <a:r>
              <a:rPr lang="en-US" u="none" strike="noStrike" kern="1200" baseline="30000" dirty="0">
                <a:solidFill>
                  <a:schemeClr val="tx1"/>
                </a:solidFill>
              </a:rPr>
              <a:t>8,11</a:t>
            </a:r>
            <a:r>
              <a:rPr lang="en-US" u="none" strike="noStrike" kern="1200" baseline="0" dirty="0">
                <a:solidFill>
                  <a:schemeClr val="tx1"/>
                </a:solidFill>
              </a:rPr>
              <a:t> </a:t>
            </a:r>
            <a:r>
              <a:rPr lang="en-US" u="none" strike="noStrike" kern="1200" baseline="0" dirty="0">
                <a:solidFill>
                  <a:srgbClr val="FF0000"/>
                </a:solidFill>
              </a:rPr>
              <a:t>[WHO (for definition): p1A]</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u="none" strike="noStrike" kern="1200" baseline="0" dirty="0">
                <a:solidFill>
                  <a:schemeClr val="tx1"/>
                </a:solidFill>
              </a:rPr>
              <a:t>The study found metabolic disorders were responsible for the largest population attributable fraction of </a:t>
            </a:r>
            <a:r>
              <a:rPr lang="en-US" u="none" strike="noStrike" kern="1200" baseline="0" dirty="0" err="1">
                <a:solidFill>
                  <a:schemeClr val="tx1"/>
                </a:solidFill>
              </a:rPr>
              <a:t>risk.</a:t>
            </a:r>
            <a:r>
              <a:rPr lang="en-US" u="none" strike="noStrike" kern="1200" baseline="30000" dirty="0" err="1">
                <a:solidFill>
                  <a:schemeClr val="tx1"/>
                </a:solidFill>
              </a:rPr>
              <a:t>8</a:t>
            </a:r>
            <a:r>
              <a:rPr lang="en-US" u="none" strike="noStrike" kern="1200" baseline="0" dirty="0">
                <a:solidFill>
                  <a:schemeClr val="tx1"/>
                </a:solidFill>
              </a:rPr>
              <a:t> 	</a:t>
            </a:r>
            <a:endParaRPr lang="en-US"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solidFill>
                  <a:srgbClr val="FF0000"/>
                </a:solidFill>
                <a:ea typeface="Calibri" panose="020F0502020204030204" pitchFamily="34" charset="0"/>
                <a:cs typeface="Times New Roman" panose="02020603050405020304" pitchFamily="18" charset="0"/>
              </a:rPr>
              <a:t>[Makarova-Rusher 2016, p 16A]</a:t>
            </a:r>
            <a:endParaRPr lang="en-US" dirty="0">
              <a:solidFill>
                <a:srgbClr val="FF0000"/>
              </a:solidFill>
            </a:endParaRPr>
          </a:p>
          <a:p>
            <a:pPr marL="0" marR="0" lvl="0" indent="0" algn="l" defTabSz="914400" rtl="0" eaLnBrk="1" fontAlgn="auto" latinLnBrk="0" hangingPunct="1">
              <a:lnSpc>
                <a:spcPct val="100000"/>
              </a:lnSpc>
              <a:buClrTx/>
              <a:buSzTx/>
              <a:buFont typeface="Arial" panose="020B0604020202020204" pitchFamily="34" charset="0"/>
              <a:buNone/>
              <a:tabLst/>
              <a:defRPr/>
            </a:pPr>
            <a:r>
              <a:rPr lang="en-US" b="1" dirty="0"/>
              <a:t>TRANSITION</a:t>
            </a:r>
            <a:r>
              <a:rPr lang="en-US" dirty="0"/>
              <a:t> to the next slide.</a:t>
            </a:r>
          </a:p>
          <a:p>
            <a:pPr marL="0" marR="0" lvl="0" indent="0" algn="l" defTabSz="914400" rtl="0" eaLnBrk="1" fontAlgn="auto" latinLnBrk="0" hangingPunct="1">
              <a:lnSpc>
                <a:spcPct val="100000"/>
              </a:lnSpc>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AC0382F-4299-0143-B45F-42591244289B}"/>
              </a:ext>
            </a:extLst>
          </p:cNvPr>
          <p:cNvSpPr>
            <a:spLocks noGrp="1"/>
          </p:cNvSpPr>
          <p:nvPr>
            <p:ph type="sldNum" sz="quarter" idx="5"/>
          </p:nvPr>
        </p:nvSpPr>
        <p:spPr/>
        <p:txBody>
          <a:bodyPr/>
          <a:lstStyle/>
          <a:p>
            <a:fld id="{DF9377A5-F992-4B39-812E-52568AB03F2B}" type="slidenum">
              <a:rPr lang="en-US" smtClean="0"/>
              <a:pPr/>
              <a:t>14</a:t>
            </a:fld>
            <a:endParaRPr lang="en-US" dirty="0"/>
          </a:p>
        </p:txBody>
      </p:sp>
      <p:sp>
        <p:nvSpPr>
          <p:cNvPr id="4" name="Rectangle 3">
            <a:extLst>
              <a:ext uri="{FF2B5EF4-FFF2-40B4-BE49-F238E27FC236}">
                <a16:creationId xmlns:a16="http://schemas.microsoft.com/office/drawing/2014/main" id="{27292779-4FEC-452C-822B-298011F70F30}"/>
              </a:ext>
            </a:extLst>
          </p:cNvPr>
          <p:cNvSpPr/>
          <p:nvPr/>
        </p:nvSpPr>
        <p:spPr>
          <a:xfrm>
            <a:off x="0" y="1962234"/>
            <a:ext cx="781050"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[Makarova-Rusher 2016, p 16A]</a:t>
            </a:r>
            <a:endParaRPr lang="en-US" sz="900" dirty="0">
              <a:solidFill>
                <a:srgbClr val="FF0000"/>
              </a:solidFill>
            </a:endParaRPr>
          </a:p>
        </p:txBody>
      </p:sp>
    </p:spTree>
    <p:extLst>
      <p:ext uri="{BB962C8B-B14F-4D97-AF65-F5344CB8AC3E}">
        <p14:creationId xmlns:p14="http://schemas.microsoft.com/office/powerpoint/2010/main" val="402558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3 minutes</a:t>
            </a:r>
          </a:p>
          <a:p>
            <a:pPr marL="0" marR="0" lvl="0" indent="0" algn="l" defTabSz="914400" rtl="0" eaLnBrk="1" fontAlgn="auto" latinLnBrk="0" hangingPunct="1">
              <a:lnSpc>
                <a:spcPct val="100000"/>
              </a:lnSpc>
              <a:buClrTx/>
              <a:buSzTx/>
              <a:buFontTx/>
              <a:buNone/>
              <a:tabLst/>
              <a:defRPr/>
            </a:pPr>
            <a:r>
              <a:rPr lang="en-US" b="1" u="none" strike="noStrike" kern="1200" baseline="0" dirty="0">
                <a:solidFill>
                  <a:schemeClr val="tx1"/>
                </a:solidFill>
              </a:rPr>
              <a:t>SAY: </a:t>
            </a:r>
            <a:r>
              <a:rPr lang="en-US" u="none" strike="noStrike" kern="1200" baseline="0" dirty="0">
                <a:solidFill>
                  <a:schemeClr val="tx1"/>
                </a:solidFill>
              </a:rPr>
              <a:t>In the US, cirrhosis caused by viral hepatitis C conventionally has been considered the main contributor in HCC. However, recent data suggest that the patterns of HCC etiology are changing </a:t>
            </a:r>
            <a:r>
              <a:rPr lang="en-US" u="none" strike="noStrike" kern="1200" baseline="0" dirty="0" err="1">
                <a:solidFill>
                  <a:schemeClr val="tx1"/>
                </a:solidFill>
              </a:rPr>
              <a:t>rapidly.</a:t>
            </a:r>
            <a:r>
              <a:rPr lang="en-US" u="none" strike="noStrike" kern="1200" baseline="30000" dirty="0" err="1">
                <a:solidFill>
                  <a:schemeClr val="tx1"/>
                </a:solidFill>
              </a:rPr>
              <a:t>10</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Younossi</a:t>
            </a:r>
            <a:r>
              <a:rPr lang="en-US" sz="1100" b="0" i="0" kern="1200" dirty="0">
                <a:solidFill>
                  <a:srgbClr val="FF0000"/>
                </a:solidFill>
                <a:effectLst/>
                <a:latin typeface="Arial" panose="020B0604020202020204" pitchFamily="34" charset="0"/>
                <a:ea typeface="+mn-ea"/>
                <a:cs typeface="Arial" panose="020B0604020202020204" pitchFamily="34" charset="0"/>
              </a:rPr>
              <a:t> 2019, p 748A]</a:t>
            </a:r>
            <a:r>
              <a:rPr lang="en-US" u="none" strike="noStrike" kern="1200" baseline="0" dirty="0">
                <a:solidFill>
                  <a:schemeClr val="tx1"/>
                </a:solidFill>
              </a:rPr>
              <a:t>	</a:t>
            </a: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kern="1200" dirty="0">
                <a:solidFill>
                  <a:schemeClr val="tx1"/>
                </a:solidFill>
              </a:rPr>
              <a:t>This line graph shows the trends for the prevalence of chronic hepatitis C in patients with HCC from 2002 to 2016.</a:t>
            </a:r>
            <a:r>
              <a:rPr lang="en-US" u="none" strike="noStrike" kern="1200" baseline="30000" dirty="0">
                <a:solidFill>
                  <a:schemeClr val="tx1"/>
                </a:solidFill>
              </a:rPr>
              <a:t>10</a:t>
            </a:r>
            <a:r>
              <a:rPr lang="en-US" kern="1200" dirty="0">
                <a:solidFill>
                  <a:schemeClr val="tx1"/>
                </a:solidFill>
              </a:rPr>
              <a:t> </a:t>
            </a:r>
            <a:r>
              <a:rPr lang="en-US" dirty="0">
                <a:solidFill>
                  <a:srgbClr val="FF0000"/>
                </a:solidFill>
                <a:highlight>
                  <a:srgbClr val="FFFF00"/>
                </a:highlight>
              </a:rPr>
              <a:t>[</a:t>
            </a:r>
            <a:r>
              <a:rPr lang="en-US" dirty="0" err="1">
                <a:solidFill>
                  <a:srgbClr val="FF0000"/>
                </a:solidFill>
              </a:rPr>
              <a:t>Younossi</a:t>
            </a:r>
            <a:r>
              <a:rPr lang="en-US" dirty="0">
                <a:solidFill>
                  <a:srgbClr val="FF0000"/>
                </a:solidFill>
              </a:rPr>
              <a:t> 2019, p 748A,752A]</a:t>
            </a:r>
          </a:p>
          <a:p>
            <a:pPr marL="171450" indent="-171450">
              <a:buFont typeface="Arial" panose="020B0604020202020204" pitchFamily="34" charset="0"/>
              <a:buChar char="•"/>
            </a:pPr>
            <a:r>
              <a:rPr lang="en-US" b="0" kern="1200" dirty="0">
                <a:solidFill>
                  <a:schemeClr val="tx1"/>
                </a:solidFill>
              </a:rPr>
              <a:t>Although it is still the largest contributor, notice the recent downward </a:t>
            </a:r>
            <a:r>
              <a:rPr lang="en-US" b="0" kern="1200" dirty="0" err="1">
                <a:solidFill>
                  <a:schemeClr val="tx1"/>
                </a:solidFill>
              </a:rPr>
              <a:t>trend.</a:t>
            </a:r>
            <a:r>
              <a:rPr lang="en-US" u="none" strike="noStrike" kern="1200" baseline="30000" dirty="0" err="1">
                <a:solidFill>
                  <a:schemeClr val="tx1"/>
                </a:solidFill>
              </a:rPr>
              <a:t>10</a:t>
            </a:r>
            <a:r>
              <a:rPr lang="en-US" b="0" kern="1200" dirty="0">
                <a:solidFill>
                  <a:schemeClr val="tx1"/>
                </a:solidFill>
              </a:rPr>
              <a:t> </a:t>
            </a:r>
            <a:r>
              <a:rPr lang="en-US" dirty="0">
                <a:solidFill>
                  <a:srgbClr val="FF0000"/>
                </a:solidFill>
              </a:rPr>
              <a:t>[</a:t>
            </a:r>
            <a:r>
              <a:rPr lang="en-US" dirty="0" err="1">
                <a:solidFill>
                  <a:srgbClr val="FF0000"/>
                </a:solidFill>
              </a:rPr>
              <a:t>Younossi</a:t>
            </a:r>
            <a:r>
              <a:rPr lang="en-US" dirty="0">
                <a:solidFill>
                  <a:srgbClr val="FF0000"/>
                </a:solidFill>
              </a:rPr>
              <a:t> 2019, p </a:t>
            </a:r>
            <a:r>
              <a:rPr lang="en-US" dirty="0" err="1">
                <a:solidFill>
                  <a:srgbClr val="FF0000"/>
                </a:solidFill>
              </a:rPr>
              <a:t>748A,752A</a:t>
            </a:r>
            <a:r>
              <a:rPr lang="en-US" dirty="0">
                <a:solidFill>
                  <a:srgbClr val="FF0000"/>
                </a:solidFill>
              </a:rPr>
              <a:t>]</a:t>
            </a:r>
            <a:endParaRPr lang="en-US" b="0" kern="1200" dirty="0">
              <a:solidFill>
                <a:srgbClr val="FF0000"/>
              </a:solidFill>
            </a:endParaRPr>
          </a:p>
          <a:p>
            <a:pPr marL="171450" indent="-171450">
              <a:buFont typeface="Arial" panose="020B0604020202020204" pitchFamily="34" charset="0"/>
              <a:buChar char="•"/>
            </a:pPr>
            <a:r>
              <a:rPr lang="en-US" kern="1200" dirty="0">
                <a:solidFill>
                  <a:schemeClr val="tx1"/>
                </a:solidFill>
              </a:rPr>
              <a:t>Now, let's look at chronic hepatitis B over that same period.</a:t>
            </a:r>
          </a:p>
          <a:p>
            <a:r>
              <a:rPr lang="en-US" b="1" kern="1200" dirty="0">
                <a:solidFill>
                  <a:schemeClr val="tx1"/>
                </a:solidFill>
              </a:rPr>
              <a:t>CLICK</a:t>
            </a:r>
            <a:r>
              <a:rPr lang="en-US" kern="1200" dirty="0">
                <a:solidFill>
                  <a:schemeClr val="tx1"/>
                </a:solidFill>
              </a:rPr>
              <a:t> and </a:t>
            </a:r>
            <a:r>
              <a:rPr lang="en-US" b="1" kern="1200" dirty="0">
                <a:solidFill>
                  <a:schemeClr val="tx1"/>
                </a:solidFill>
              </a:rPr>
              <a:t>NOTE: </a:t>
            </a:r>
            <a:r>
              <a:rPr lang="en-US" b="0" kern="1200" dirty="0">
                <a:solidFill>
                  <a:schemeClr val="tx1"/>
                </a:solidFill>
              </a:rPr>
              <a:t>It is also trending downward.</a:t>
            </a:r>
          </a:p>
          <a:p>
            <a:r>
              <a:rPr lang="en-US" kern="1200" dirty="0">
                <a:solidFill>
                  <a:schemeClr val="tx1"/>
                </a:solidFill>
              </a:rPr>
              <a:t>What about alcohol?</a:t>
            </a:r>
          </a:p>
          <a:p>
            <a:r>
              <a:rPr lang="en-US" b="1" kern="1200" dirty="0">
                <a:solidFill>
                  <a:schemeClr val="tx1"/>
                </a:solidFill>
              </a:rPr>
              <a:t>CLICK</a:t>
            </a:r>
            <a:r>
              <a:rPr lang="en-US" kern="1200" dirty="0">
                <a:solidFill>
                  <a:schemeClr val="tx1"/>
                </a:solidFill>
              </a:rPr>
              <a:t> and </a:t>
            </a:r>
            <a:r>
              <a:rPr lang="en-US" b="1" kern="1200" dirty="0">
                <a:solidFill>
                  <a:schemeClr val="tx1"/>
                </a:solidFill>
              </a:rPr>
              <a:t>NOTE: </a:t>
            </a:r>
            <a:r>
              <a:rPr lang="en-US" kern="1200" dirty="0">
                <a:solidFill>
                  <a:schemeClr val="tx1"/>
                </a:solidFill>
              </a:rPr>
              <a:t>Alcohol and chronic hepatitis C combined?</a:t>
            </a:r>
          </a:p>
          <a:p>
            <a:r>
              <a:rPr lang="en-US" b="1" kern="1200" dirty="0">
                <a:solidFill>
                  <a:schemeClr val="tx1"/>
                </a:solidFill>
              </a:rPr>
              <a:t>CLICK</a:t>
            </a:r>
            <a:r>
              <a:rPr lang="en-US" kern="1200" dirty="0">
                <a:solidFill>
                  <a:schemeClr val="tx1"/>
                </a:solidFill>
              </a:rPr>
              <a:t> and </a:t>
            </a:r>
            <a:r>
              <a:rPr lang="en-US" b="1" kern="1200" dirty="0">
                <a:solidFill>
                  <a:schemeClr val="tx1"/>
                </a:solidFill>
              </a:rPr>
              <a:t>NOTE: </a:t>
            </a:r>
            <a:r>
              <a:rPr lang="en-US" kern="1200" dirty="0">
                <a:solidFill>
                  <a:schemeClr val="tx1"/>
                </a:solidFill>
              </a:rPr>
              <a:t>And finally, the prevalence of nonalcoholic steatohepatitis (NASH). </a:t>
            </a:r>
          </a:p>
          <a:p>
            <a:r>
              <a:rPr lang="en-US" b="1" kern="1200" dirty="0">
                <a:solidFill>
                  <a:schemeClr val="tx1"/>
                </a:solidFill>
              </a:rPr>
              <a:t>CLICK</a:t>
            </a:r>
            <a:r>
              <a:rPr lang="en-US" kern="1200" dirty="0">
                <a:solidFill>
                  <a:schemeClr val="tx1"/>
                </a:solidFill>
              </a:rPr>
              <a:t> and </a:t>
            </a:r>
            <a:r>
              <a:rPr lang="en-US" b="1" kern="1200" dirty="0">
                <a:solidFill>
                  <a:schemeClr val="tx1"/>
                </a:solidFill>
              </a:rPr>
              <a:t>NOTE: </a:t>
            </a:r>
            <a:r>
              <a:rPr lang="en-US" kern="1200" dirty="0">
                <a:solidFill>
                  <a:schemeClr val="tx1"/>
                </a:solidFill>
              </a:rPr>
              <a:t>NASH has shown a nearly 12-fold increase in prevalence in patients with HCC from 2002 to 2016.</a:t>
            </a:r>
          </a:p>
          <a:p>
            <a:r>
              <a:rPr lang="en-US" kern="1200" dirty="0">
                <a:solidFill>
                  <a:schemeClr val="tx1"/>
                </a:solidFill>
              </a:rPr>
              <a:t>NASH now accounts for the second-most </a:t>
            </a:r>
            <a:r>
              <a:rPr lang="en-US" u="none" strike="noStrike" kern="1200" baseline="0" dirty="0">
                <a:solidFill>
                  <a:schemeClr val="tx1"/>
                </a:solidFill>
              </a:rPr>
              <a:t>common underlying etiology of hepatocellular carcinoma, exceeded only by chronic hepatitis </a:t>
            </a:r>
            <a:r>
              <a:rPr lang="en-US" u="none" strike="noStrike" kern="1200" baseline="0" dirty="0" err="1">
                <a:solidFill>
                  <a:schemeClr val="tx1"/>
                </a:solidFill>
              </a:rPr>
              <a:t>C.</a:t>
            </a:r>
            <a:r>
              <a:rPr lang="en-US" u="none" strike="noStrike" kern="1200" baseline="30000" dirty="0" err="1">
                <a:solidFill>
                  <a:schemeClr val="tx1"/>
                </a:solidFill>
              </a:rPr>
              <a:t>10</a:t>
            </a:r>
            <a:endParaRPr lang="en-US" dirty="0"/>
          </a:p>
          <a:p>
            <a:r>
              <a:rPr lang="en-US" dirty="0">
                <a:solidFill>
                  <a:srgbClr val="FF0000"/>
                </a:solidFill>
              </a:rPr>
              <a:t>[</a:t>
            </a:r>
            <a:r>
              <a:rPr lang="en-US" dirty="0" err="1">
                <a:solidFill>
                  <a:srgbClr val="FF0000"/>
                </a:solidFill>
              </a:rPr>
              <a:t>Younossi</a:t>
            </a:r>
            <a:r>
              <a:rPr lang="en-US" dirty="0">
                <a:solidFill>
                  <a:srgbClr val="FF0000"/>
                </a:solidFill>
              </a:rPr>
              <a:t> 2019, p 748A,752A]</a:t>
            </a:r>
          </a:p>
          <a:p>
            <a:r>
              <a:rPr lang="en-US" b="1" dirty="0"/>
              <a:t>ASK: </a:t>
            </a:r>
            <a:r>
              <a:rPr lang="en-US" dirty="0"/>
              <a:t>Why is this happening? In other words, what is behind this trend in NASH prevalence?</a:t>
            </a:r>
            <a:endParaRPr lang="en-US" dirty="0">
              <a:solidFill>
                <a:srgbClr val="FF0000"/>
              </a:solidFill>
            </a:endParaRPr>
          </a:p>
          <a:p>
            <a:pPr marL="0" marR="0" lvl="0" indent="0" algn="l" defTabSz="914400" rtl="0" eaLnBrk="1" fontAlgn="auto" latinLnBrk="0" hangingPunct="1">
              <a:lnSpc>
                <a:spcPct val="100000"/>
              </a:lnSpc>
              <a:buClrTx/>
              <a:buSzTx/>
              <a:buFontTx/>
              <a:buNone/>
              <a:tabLst/>
              <a:defRPr/>
            </a:pPr>
            <a:r>
              <a:rPr lang="en-US" b="1" dirty="0"/>
              <a:t>TRANSITION</a:t>
            </a:r>
            <a:r>
              <a:rPr lang="en-US" dirty="0"/>
              <a:t> to the next slide.</a:t>
            </a:r>
          </a:p>
          <a:p>
            <a:endParaRPr lang="en-US" dirty="0"/>
          </a:p>
          <a:p>
            <a:endParaRPr lang="en-US" dirty="0"/>
          </a:p>
        </p:txBody>
      </p:sp>
      <p:sp>
        <p:nvSpPr>
          <p:cNvPr id="5" name="Slide Number Placeholder 4">
            <a:extLst>
              <a:ext uri="{FF2B5EF4-FFF2-40B4-BE49-F238E27FC236}">
                <a16:creationId xmlns:a16="http://schemas.microsoft.com/office/drawing/2014/main" id="{D0A5E88A-72EC-F542-A30E-B83985221810}"/>
              </a:ext>
            </a:extLst>
          </p:cNvPr>
          <p:cNvSpPr>
            <a:spLocks noGrp="1"/>
          </p:cNvSpPr>
          <p:nvPr>
            <p:ph type="sldNum" sz="quarter" idx="5"/>
          </p:nvPr>
        </p:nvSpPr>
        <p:spPr/>
        <p:txBody>
          <a:bodyPr/>
          <a:lstStyle/>
          <a:p>
            <a:fld id="{DF9377A5-F992-4B39-812E-52568AB03F2B}" type="slidenum">
              <a:rPr lang="en-US" smtClean="0"/>
              <a:pPr/>
              <a:t>15</a:t>
            </a:fld>
            <a:endParaRPr lang="en-US" dirty="0"/>
          </a:p>
        </p:txBody>
      </p:sp>
      <p:sp>
        <p:nvSpPr>
          <p:cNvPr id="4" name="TextBox 3">
            <a:extLst>
              <a:ext uri="{FF2B5EF4-FFF2-40B4-BE49-F238E27FC236}">
                <a16:creationId xmlns:a16="http://schemas.microsoft.com/office/drawing/2014/main" id="{D22B4F96-57E6-4415-BE3D-0C22E573EE00}"/>
              </a:ext>
            </a:extLst>
          </p:cNvPr>
          <p:cNvSpPr txBox="1"/>
          <p:nvPr/>
        </p:nvSpPr>
        <p:spPr>
          <a:xfrm>
            <a:off x="30331" y="1930400"/>
            <a:ext cx="705144" cy="415498"/>
          </a:xfrm>
          <a:prstGeom prst="rect">
            <a:avLst/>
          </a:prstGeom>
          <a:noFill/>
        </p:spPr>
        <p:txBody>
          <a:bodyPr wrap="square" lIns="0" tIns="0" rIns="0" bIns="0" rtlCol="0">
            <a:spAutoFit/>
          </a:bodyPr>
          <a:lstStyle/>
          <a:p>
            <a:r>
              <a:rPr lang="en-US" sz="900" dirty="0">
                <a:solidFill>
                  <a:srgbClr val="FF0000"/>
                </a:solidFill>
              </a:rPr>
              <a:t>[</a:t>
            </a:r>
            <a:r>
              <a:rPr lang="en-US" sz="900" dirty="0" err="1">
                <a:solidFill>
                  <a:srgbClr val="FF0000"/>
                </a:solidFill>
              </a:rPr>
              <a:t>Younossi</a:t>
            </a:r>
            <a:r>
              <a:rPr lang="en-US" sz="900" dirty="0">
                <a:solidFill>
                  <a:srgbClr val="FF0000"/>
                </a:solidFill>
              </a:rPr>
              <a:t> 2019, p 752A]</a:t>
            </a:r>
          </a:p>
          <a:p>
            <a:pPr algn="l"/>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4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607050" cy="4683125"/>
          </a:xfrm>
        </p:spPr>
        <p:txBody>
          <a:bodyPr/>
          <a:lstStyle/>
          <a:p>
            <a:r>
              <a:rPr lang="en-US" b="1" dirty="0"/>
              <a:t>TIME: </a:t>
            </a:r>
            <a:r>
              <a:rPr lang="en-US" dirty="0"/>
              <a:t>3 min</a:t>
            </a:r>
          </a:p>
          <a:p>
            <a:pPr marL="0" indent="0">
              <a:buFont typeface="Arial" panose="020B0604020202020204" pitchFamily="34" charset="0"/>
              <a:buNone/>
            </a:pPr>
            <a:r>
              <a:rPr lang="en-US" b="1" u="none" strike="noStrike" kern="1200" baseline="0" dirty="0">
                <a:solidFill>
                  <a:schemeClr val="tx1"/>
                </a:solidFill>
              </a:rPr>
              <a:t>SAY: </a:t>
            </a:r>
            <a:r>
              <a:rPr lang="en-US" b="0" u="none" strike="noStrike" kern="1200" baseline="0" dirty="0">
                <a:solidFill>
                  <a:schemeClr val="tx1"/>
                </a:solidFill>
              </a:rPr>
              <a:t>To answer this question, it is helpful to consider the relationship between body mass index and the risk for liver cancer.</a:t>
            </a:r>
          </a:p>
          <a:p>
            <a:pPr marL="0" marR="0" lvl="0" indent="0" algn="l" defTabSz="914400" rtl="0" eaLnBrk="1" fontAlgn="auto" latinLnBrk="0" hangingPunct="1">
              <a:lnSpc>
                <a:spcPct val="100000"/>
              </a:lnSpc>
              <a:buClrTx/>
              <a:buSzTx/>
              <a:buFontTx/>
              <a:buNone/>
              <a:tabLst/>
              <a:defRPr/>
            </a:pPr>
            <a:r>
              <a:rPr lang="en-US" u="none" strike="noStrike" kern="1200" baseline="0" dirty="0">
                <a:solidFill>
                  <a:schemeClr val="tx1"/>
                </a:solidFill>
              </a:rPr>
              <a:t>Nonalcoholic fatty liver disease (NAFLD) is a spectrum of chronic liver disease that ranges from simple steatosis—a condition that is defined as liver fat composing at least 5% of liver weight </a:t>
            </a:r>
            <a:r>
              <a:rPr lang="en-US" sz="1100" b="0" i="0" kern="1200" dirty="0">
                <a:solidFill>
                  <a:srgbClr val="FF0000"/>
                </a:solidFill>
                <a:effectLst/>
                <a:latin typeface="Arial" panose="020B0604020202020204" pitchFamily="34" charset="0"/>
                <a:ea typeface="+mn-ea"/>
                <a:cs typeface="Arial" panose="020B0604020202020204" pitchFamily="34" charset="0"/>
              </a:rPr>
              <a:t>[Nassir 2015, p </a:t>
            </a:r>
            <a:r>
              <a:rPr lang="en-US" sz="1100" b="0" i="0" kern="1200" dirty="0" err="1">
                <a:solidFill>
                  <a:srgbClr val="FF0000"/>
                </a:solidFill>
                <a:effectLst/>
                <a:latin typeface="Arial" panose="020B0604020202020204" pitchFamily="34" charset="0"/>
                <a:ea typeface="+mn-ea"/>
                <a:cs typeface="Arial" panose="020B0604020202020204" pitchFamily="34" charset="0"/>
              </a:rPr>
              <a:t>167A</a:t>
            </a:r>
            <a:r>
              <a:rPr lang="en-US" sz="1100" b="0" i="0" kern="1200" dirty="0">
                <a:solidFill>
                  <a:srgbClr val="FF0000"/>
                </a:solidFill>
                <a:effectLst/>
                <a:latin typeface="Arial" panose="020B0604020202020204" pitchFamily="34" charset="0"/>
                <a:ea typeface="+mn-ea"/>
                <a:cs typeface="Arial" panose="020B0604020202020204" pitchFamily="34" charset="0"/>
              </a:rPr>
              <a:t>] </a:t>
            </a:r>
            <a:r>
              <a:rPr lang="en-US" u="none" strike="noStrike" kern="1200" baseline="0" dirty="0">
                <a:solidFill>
                  <a:schemeClr val="tx1"/>
                </a:solidFill>
              </a:rPr>
              <a:t>—to NASH, which is characterized by inflammation of the liver (hepatitis) and hepatocyte necrosis. </a:t>
            </a:r>
            <a:r>
              <a:rPr lang="en-US" sz="1100" b="0" i="0" kern="1200" dirty="0">
                <a:solidFill>
                  <a:srgbClr val="FF00FF"/>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a:t>
            </a:r>
            <a:r>
              <a:rPr lang="en-US" sz="1100" b="0" i="0" kern="1200" dirty="0" err="1">
                <a:solidFill>
                  <a:srgbClr val="FF0000"/>
                </a:solidFill>
                <a:effectLst/>
                <a:latin typeface="Arial" panose="020B0604020202020204" pitchFamily="34" charset="0"/>
                <a:ea typeface="+mn-ea"/>
                <a:cs typeface="Arial" panose="020B0604020202020204" pitchFamily="34" charset="0"/>
              </a:rPr>
              <a:t>413B</a:t>
            </a:r>
            <a:r>
              <a:rPr lang="en-US" sz="1100" b="0" i="0" kern="1200" dirty="0">
                <a:solidFill>
                  <a:srgbClr val="FF00FF"/>
                </a:solidFill>
                <a:effectLst/>
                <a:latin typeface="Arial" panose="020B0604020202020204" pitchFamily="34" charset="0"/>
                <a:ea typeface="+mn-ea"/>
                <a:cs typeface="Arial" panose="020B0604020202020204" pitchFamily="34" charset="0"/>
              </a:rPr>
              <a:t>] </a:t>
            </a:r>
            <a:r>
              <a:rPr lang="en-US" u="none" strike="noStrike" kern="1200" baseline="0" dirty="0" err="1">
                <a:solidFill>
                  <a:schemeClr val="tx1"/>
                </a:solidFill>
              </a:rPr>
              <a:t>NAFLD</a:t>
            </a:r>
            <a:r>
              <a:rPr lang="en-US" u="none" strike="noStrike" kern="1200" baseline="0" dirty="0">
                <a:solidFill>
                  <a:schemeClr val="tx1"/>
                </a:solidFill>
              </a:rPr>
              <a:t> is primarily a complication of </a:t>
            </a:r>
            <a:r>
              <a:rPr lang="en-US" u="none" strike="noStrike" kern="1200" baseline="0" dirty="0" err="1">
                <a:solidFill>
                  <a:schemeClr val="tx1"/>
                </a:solidFill>
              </a:rPr>
              <a:t>obesity.</a:t>
            </a:r>
            <a:r>
              <a:rPr lang="en-US" u="none" strike="noStrike" kern="1200" baseline="30000" dirty="0" err="1">
                <a:solidFill>
                  <a:schemeClr val="tx1"/>
                </a:solidFill>
              </a:rPr>
              <a:t>13,14</a:t>
            </a:r>
            <a:r>
              <a:rPr lang="en-US" u="none" strike="noStrike" kern="1200" baseline="0" dirty="0">
                <a:solidFill>
                  <a:schemeClr val="tx1"/>
                </a:solidFill>
              </a:rPr>
              <a:t> </a:t>
            </a:r>
            <a:r>
              <a:rPr lang="en-US" sz="1100" b="0" i="0" kern="1200" dirty="0">
                <a:solidFill>
                  <a:srgbClr val="FF00FF"/>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411A] </a:t>
            </a:r>
            <a:endParaRPr lang="en-US" u="none" strike="noStrike" kern="1200" baseline="0" dirty="0">
              <a:solidFill>
                <a:srgbClr val="FF0000"/>
              </a:solidFill>
            </a:endParaRP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u="none" strike="noStrike" kern="1200" baseline="0" dirty="0">
                <a:solidFill>
                  <a:schemeClr val="tx1"/>
                </a:solidFill>
              </a:rPr>
              <a:t>The study shown here, which was conducted using data from 5.24 million adults in the United Kingdom, found that the risk for liver cancer increased by about 19% for each incremental increase in body mass index (BMI) of 5 kg/</a:t>
            </a:r>
            <a:r>
              <a:rPr lang="en-US" u="none" strike="noStrike" kern="1200" baseline="0" dirty="0" err="1">
                <a:solidFill>
                  <a:schemeClr val="tx1"/>
                </a:solidFill>
              </a:rPr>
              <a:t>m</a:t>
            </a:r>
            <a:r>
              <a:rPr lang="en-US" u="none" strike="noStrike" kern="1200" baseline="30000" dirty="0" err="1">
                <a:solidFill>
                  <a:schemeClr val="tx1"/>
                </a:solidFill>
              </a:rPr>
              <a:t>2</a:t>
            </a:r>
            <a:r>
              <a:rPr lang="en-US" u="none" strike="noStrike" kern="1200" baseline="0" dirty="0" err="1">
                <a:solidFill>
                  <a:schemeClr val="tx1"/>
                </a:solidFill>
              </a:rPr>
              <a:t>.</a:t>
            </a:r>
            <a:r>
              <a:rPr lang="en-US" u="none" strike="noStrike" kern="1200" baseline="30000" dirty="0" err="1">
                <a:solidFill>
                  <a:schemeClr val="tx1"/>
                </a:solidFill>
              </a:rPr>
              <a:t>12</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Bhaskaran</a:t>
            </a:r>
            <a:r>
              <a:rPr lang="en-US" sz="1100" b="0" i="0" kern="1200" dirty="0">
                <a:solidFill>
                  <a:srgbClr val="FF0000"/>
                </a:solidFill>
                <a:effectLst/>
                <a:latin typeface="Arial" panose="020B0604020202020204" pitchFamily="34" charset="0"/>
                <a:ea typeface="+mn-ea"/>
                <a:cs typeface="Arial" panose="020B0604020202020204" pitchFamily="34" charset="0"/>
              </a:rPr>
              <a:t> 2014, p 755B, C]</a:t>
            </a:r>
            <a:r>
              <a:rPr lang="en-US" sz="1100" b="0" i="0" kern="1200" dirty="0">
                <a:solidFill>
                  <a:srgbClr val="FF0000"/>
                </a:solidFill>
                <a:effectLst/>
              </a:rPr>
              <a:t> </a:t>
            </a:r>
            <a:endParaRPr lang="en-US" u="none" strike="noStrike" kern="1200" baseline="0" dirty="0">
              <a:solidFill>
                <a:srgbClr val="FF0000"/>
              </a:solidFill>
            </a:endParaRPr>
          </a:p>
          <a:p>
            <a:pPr marL="0" marR="0" lvl="0" indent="0" algn="l" defTabSz="914400" rtl="0" eaLnBrk="1" fontAlgn="auto" latinLnBrk="0" hangingPunct="1">
              <a:lnSpc>
                <a:spcPct val="100000"/>
              </a:lnSpc>
              <a:buClrTx/>
              <a:buSzTx/>
              <a:buFontTx/>
              <a:buNone/>
              <a:tabLst/>
              <a:defRPr/>
            </a:pPr>
            <a:r>
              <a:rPr lang="en-US" b="1" dirty="0"/>
              <a:t>TRANSITION</a:t>
            </a:r>
            <a:r>
              <a:rPr lang="en-US" dirty="0"/>
              <a:t> to the next slide.</a:t>
            </a:r>
          </a:p>
          <a:p>
            <a:pPr marL="0" marR="0" lvl="0" indent="0" algn="l" defTabSz="914400" rtl="0" eaLnBrk="1" fontAlgn="auto" latinLnBrk="0" hangingPunct="1">
              <a:lnSpc>
                <a:spcPct val="100000"/>
              </a:lnSpc>
              <a:buClrTx/>
              <a:buSzTx/>
              <a:buFontTx/>
              <a:buNone/>
              <a:tabLst/>
              <a:defRPr/>
            </a:pPr>
            <a:endParaRPr lang="en-US" u="none" strike="noStrike" kern="1200" baseline="0"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A90398DA-B1B2-124B-B119-0EFBFB682151}"/>
              </a:ext>
            </a:extLst>
          </p:cNvPr>
          <p:cNvSpPr>
            <a:spLocks noGrp="1"/>
          </p:cNvSpPr>
          <p:nvPr>
            <p:ph type="sldNum" sz="quarter" idx="5"/>
          </p:nvPr>
        </p:nvSpPr>
        <p:spPr/>
        <p:txBody>
          <a:bodyPr/>
          <a:lstStyle/>
          <a:p>
            <a:fld id="{DF9377A5-F992-4B39-812E-52568AB03F2B}" type="slidenum">
              <a:rPr lang="en-US" smtClean="0"/>
              <a:pPr/>
              <a:t>16</a:t>
            </a:fld>
            <a:endParaRPr lang="en-US" dirty="0"/>
          </a:p>
        </p:txBody>
      </p:sp>
      <p:sp>
        <p:nvSpPr>
          <p:cNvPr id="4" name="TextBox 3">
            <a:extLst>
              <a:ext uri="{FF2B5EF4-FFF2-40B4-BE49-F238E27FC236}">
                <a16:creationId xmlns:a16="http://schemas.microsoft.com/office/drawing/2014/main" id="{3F4E42FF-95A9-43D3-A9C5-970040A83CE3}"/>
              </a:ext>
            </a:extLst>
          </p:cNvPr>
          <p:cNvSpPr txBox="1"/>
          <p:nvPr/>
        </p:nvSpPr>
        <p:spPr>
          <a:xfrm>
            <a:off x="55731" y="2019106"/>
            <a:ext cx="679744" cy="415498"/>
          </a:xfrm>
          <a:prstGeom prst="rect">
            <a:avLst/>
          </a:prstGeom>
          <a:noFill/>
        </p:spPr>
        <p:txBody>
          <a:bodyPr wrap="square" lIns="0" tIns="0" rIns="0" bIns="0" rtlCol="0">
            <a:spAutoFit/>
          </a:bodyPr>
          <a:lstStyle/>
          <a:p>
            <a:r>
              <a:rPr lang="en-US" sz="900" dirty="0">
                <a:solidFill>
                  <a:srgbClr val="FF0000"/>
                </a:solidFill>
              </a:rPr>
              <a:t>[</a:t>
            </a:r>
            <a:r>
              <a:rPr lang="en-US" sz="900" dirty="0" err="1">
                <a:solidFill>
                  <a:srgbClr val="FF0000"/>
                </a:solidFill>
              </a:rPr>
              <a:t>Younossi</a:t>
            </a:r>
            <a:r>
              <a:rPr lang="en-US" sz="900" dirty="0">
                <a:solidFill>
                  <a:srgbClr val="FF0000"/>
                </a:solidFill>
              </a:rPr>
              <a:t> 2019, p 752A]</a:t>
            </a:r>
          </a:p>
          <a:p>
            <a:pPr algn="l"/>
            <a:endParaRPr lang="en-US" sz="900" dirty="0">
              <a:solidFill>
                <a:srgbClr val="FF0000"/>
              </a:solidFill>
              <a:cs typeface="Arial" panose="020B0604020202020204" pitchFamily="34" charset="0"/>
            </a:endParaRPr>
          </a:p>
        </p:txBody>
      </p:sp>
      <p:sp>
        <p:nvSpPr>
          <p:cNvPr id="8" name="Rectangle 7">
            <a:extLst>
              <a:ext uri="{FF2B5EF4-FFF2-40B4-BE49-F238E27FC236}">
                <a16:creationId xmlns:a16="http://schemas.microsoft.com/office/drawing/2014/main" id="{CEC10DF6-8195-488A-8271-F1CCBEACDB96}"/>
              </a:ext>
            </a:extLst>
          </p:cNvPr>
          <p:cNvSpPr/>
          <p:nvPr/>
        </p:nvSpPr>
        <p:spPr>
          <a:xfrm>
            <a:off x="6269037" y="1926773"/>
            <a:ext cx="799036"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Bhaskaran</a:t>
            </a:r>
            <a:r>
              <a:rPr lang="en-US" sz="900" dirty="0">
                <a:solidFill>
                  <a:srgbClr val="FF0000"/>
                </a:solidFill>
                <a:ea typeface="Calibri" panose="020F0502020204030204" pitchFamily="34" charset="0"/>
                <a:cs typeface="Times New Roman" panose="02020603050405020304" pitchFamily="18" charset="0"/>
              </a:rPr>
              <a:t> 2014, p 759A]</a:t>
            </a:r>
            <a:endParaRPr lang="en-US" sz="900" dirty="0">
              <a:solidFill>
                <a:srgbClr val="FF0000"/>
              </a:solidFill>
            </a:endParaRPr>
          </a:p>
        </p:txBody>
      </p:sp>
    </p:spTree>
    <p:extLst>
      <p:ext uri="{BB962C8B-B14F-4D97-AF65-F5344CB8AC3E}">
        <p14:creationId xmlns:p14="http://schemas.microsoft.com/office/powerpoint/2010/main" val="2174396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pPr>
              <a:spcBef>
                <a:spcPts val="600"/>
              </a:spcBef>
              <a:spcAft>
                <a:spcPts val="0"/>
              </a:spcAft>
            </a:pPr>
            <a:r>
              <a:rPr lang="en-US" b="1" dirty="0"/>
              <a:t>TIME: </a:t>
            </a:r>
            <a:r>
              <a:rPr lang="en-US" dirty="0"/>
              <a:t>5 min </a:t>
            </a:r>
          </a:p>
          <a:p>
            <a:pPr marL="0" marR="0" lvl="0" indent="0" algn="l" defTabSz="914400" rtl="0" eaLnBrk="1" fontAlgn="auto" latinLnBrk="0" hangingPunct="1">
              <a:spcBef>
                <a:spcPts val="600"/>
              </a:spcBef>
              <a:spcAft>
                <a:spcPts val="0"/>
              </a:spcAft>
              <a:buClrTx/>
              <a:buSzTx/>
              <a:buFont typeface="Arial" panose="020B0604020202020204" pitchFamily="34" charset="0"/>
              <a:buNone/>
              <a:tabLst/>
              <a:defRPr/>
            </a:pPr>
            <a:r>
              <a:rPr lang="en-US" b="1" dirty="0"/>
              <a:t>Facilitator: </a:t>
            </a:r>
            <a:r>
              <a:rPr lang="en-US" dirty="0"/>
              <a:t>For this exercise, participants are asked to help fill in the blanks to complete sentences regarding the main drivers in HCC. Select a participant from the participant list to fill in the blanks</a:t>
            </a:r>
            <a:r>
              <a:rPr lang="en-US" dirty="0">
                <a:solidFill>
                  <a:srgbClr val="00B050"/>
                </a:solidFill>
              </a:rPr>
              <a:t> in the first sentence</a:t>
            </a:r>
            <a:r>
              <a:rPr lang="en-US" dirty="0"/>
              <a:t>. Once the answers have been provided, reveal the answers </a:t>
            </a:r>
            <a:r>
              <a:rPr lang="en-US" dirty="0">
                <a:solidFill>
                  <a:srgbClr val="00B050"/>
                </a:solidFill>
              </a:rPr>
              <a:t>for all the </a:t>
            </a:r>
            <a:r>
              <a:rPr lang="en-US" dirty="0"/>
              <a:t>blanks </a:t>
            </a:r>
            <a:r>
              <a:rPr lang="en-US" dirty="0">
                <a:solidFill>
                  <a:srgbClr val="00B050"/>
                </a:solidFill>
              </a:rPr>
              <a:t>in that statement at the same time.</a:t>
            </a:r>
            <a:r>
              <a:rPr lang="en-US" dirty="0"/>
              <a:t> The participant answering may call on other participants to assist using the chat. Once the </a:t>
            </a:r>
            <a:r>
              <a:rPr lang="en-US" dirty="0">
                <a:solidFill>
                  <a:srgbClr val="00B050"/>
                </a:solidFill>
              </a:rPr>
              <a:t>answers</a:t>
            </a:r>
            <a:r>
              <a:rPr lang="en-US" dirty="0"/>
              <a:t> are revealed, the participant chooses a participant to </a:t>
            </a:r>
            <a:r>
              <a:rPr lang="en-US" dirty="0">
                <a:solidFill>
                  <a:srgbClr val="00B050"/>
                </a:solidFill>
              </a:rPr>
              <a:t>fill in the blank(s) in the next statement</a:t>
            </a:r>
            <a:r>
              <a:rPr lang="en-US" dirty="0"/>
              <a:t>. </a:t>
            </a:r>
          </a:p>
          <a:p>
            <a:pPr marL="0" marR="0" lvl="0" indent="0" algn="l" defTabSz="914400" rtl="0" eaLnBrk="1" fontAlgn="auto" latinLnBrk="0" hangingPunct="1">
              <a:spcBef>
                <a:spcPts val="600"/>
              </a:spcBef>
              <a:spcAft>
                <a:spcPts val="0"/>
              </a:spcAft>
              <a:buClrTx/>
              <a:buSzTx/>
              <a:buFont typeface="Arial" panose="020B0604020202020204" pitchFamily="34" charset="0"/>
              <a:buNone/>
              <a:tabLst/>
              <a:defRPr/>
            </a:pPr>
            <a:r>
              <a:rPr lang="en-US" b="1" dirty="0"/>
              <a:t>SAY:</a:t>
            </a:r>
            <a:br>
              <a:rPr lang="en-US" dirty="0"/>
            </a:br>
            <a:r>
              <a:rPr lang="en-US" dirty="0"/>
              <a:t>For this exercise, I will select a participant at random to </a:t>
            </a:r>
            <a:r>
              <a:rPr lang="en-US" dirty="0">
                <a:solidFill>
                  <a:srgbClr val="00B050"/>
                </a:solidFill>
              </a:rPr>
              <a:t>fill in the blanks in the first sentence</a:t>
            </a:r>
            <a:r>
              <a:rPr lang="en-US" dirty="0"/>
              <a:t>. Once the answers are provided, I will reveal the correct answers, and that participant can select another participant to help me complete the next sentence. If you are selected, you may ask for help from the group. Other participants may then type their suggestions in the chat.</a:t>
            </a:r>
            <a:endParaRPr lang="en-US" b="1" dirty="0"/>
          </a:p>
          <a:p>
            <a:pPr marL="0" marR="0" lvl="0" indent="0" algn="l" defTabSz="914400" rtl="0" eaLnBrk="1" fontAlgn="auto" latinLnBrk="0" hangingPunct="1">
              <a:spcBef>
                <a:spcPts val="600"/>
              </a:spcBef>
              <a:spcAft>
                <a:spcPts val="0"/>
              </a:spcAft>
              <a:buClrTx/>
              <a:buSzTx/>
              <a:buFont typeface="Arial" panose="020B0604020202020204" pitchFamily="34" charset="0"/>
              <a:buNone/>
              <a:tabLst/>
              <a:defRPr/>
            </a:pPr>
            <a:r>
              <a:rPr lang="en-US" b="1" dirty="0"/>
              <a:t>ANSWERS: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dirty="0" err="1"/>
              <a:t>HCV</a:t>
            </a:r>
            <a:r>
              <a:rPr lang="en-US" b="0" baseline="30000" dirty="0" err="1"/>
              <a:t>15</a:t>
            </a:r>
            <a:r>
              <a:rPr lang="en-US" b="0" dirty="0"/>
              <a:t> </a:t>
            </a:r>
            <a:r>
              <a:rPr lang="en-US" dirty="0">
                <a:solidFill>
                  <a:srgbClr val="FF00FF"/>
                </a:solidFill>
              </a:rPr>
              <a:t>[</a:t>
            </a:r>
            <a:r>
              <a:rPr lang="en-US" dirty="0">
                <a:solidFill>
                  <a:srgbClr val="FF0000"/>
                </a:solidFill>
              </a:rPr>
              <a:t>Smith 2012, p 2B] </a:t>
            </a:r>
            <a:endParaRPr lang="en-US" sz="900" dirty="0">
              <a:solidFill>
                <a:srgbClr val="FF0000"/>
              </a:solidFil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dirty="0"/>
              <a:t>Alcohol, </a:t>
            </a:r>
            <a:r>
              <a:rPr lang="en-US" b="0" dirty="0" err="1"/>
              <a:t>cirrhosis</a:t>
            </a:r>
            <a:r>
              <a:rPr lang="en-US" b="0" baseline="30000" dirty="0" err="1"/>
              <a:t>16</a:t>
            </a:r>
            <a:r>
              <a:rPr lang="en-US" b="0"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[Matsushita 2019, p </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2A</a:t>
            </a:r>
            <a:r>
              <a:rPr lang="en-US" dirty="0">
                <a:solidFill>
                  <a:srgbClr val="FF0000"/>
                </a:solidFill>
                <a:ea typeface="Calibri" panose="020F0502020204030204" pitchFamily="34" charset="0"/>
                <a:cs typeface="Times New Roman" panose="02020603050405020304" pitchFamily="18" charset="0"/>
              </a:rPr>
              <a:t>]</a:t>
            </a:r>
            <a:endParaRPr lang="en-US" dirty="0">
              <a:solidFill>
                <a:srgbClr val="FF0000"/>
              </a:solidFil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dirty="0"/>
              <a:t>Metabolic, type 2 </a:t>
            </a:r>
            <a:r>
              <a:rPr lang="en-US" b="0" dirty="0" err="1"/>
              <a:t>diabetes</a:t>
            </a:r>
            <a:r>
              <a:rPr lang="en-US" b="0" baseline="30000" dirty="0" err="1"/>
              <a:t>14</a:t>
            </a:r>
            <a:r>
              <a:rPr lang="en-US" b="0"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Anstee</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 2019, p </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411B</a:t>
            </a:r>
            <a:r>
              <a:rPr lang="en-US" dirty="0">
                <a:solidFill>
                  <a:srgbClr val="FF0000"/>
                </a:solidFill>
                <a:ea typeface="Calibri" panose="020F0502020204030204" pitchFamily="34" charset="0"/>
                <a:cs typeface="Times New Roman" panose="02020603050405020304" pitchFamily="18" charset="0"/>
              </a:rPr>
              <a:t>] </a:t>
            </a:r>
            <a:endParaRPr lang="en-US" dirty="0">
              <a:solidFill>
                <a:srgbClr val="FF0000"/>
              </a:solidFil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dirty="0"/>
              <a:t>75%-85%, 10%-20%</a:t>
            </a:r>
            <a:r>
              <a:rPr lang="en-US" b="0" baseline="30000" dirty="0"/>
              <a:t>17</a:t>
            </a:r>
            <a:r>
              <a:rPr lang="en-US" b="0" dirty="0"/>
              <a:t> </a:t>
            </a:r>
            <a:r>
              <a:rPr lang="en-US" dirty="0">
                <a:solidFill>
                  <a:srgbClr val="FF0000"/>
                </a:solidFill>
                <a:ea typeface="Calibri" panose="020F0502020204030204" pitchFamily="34" charset="0"/>
                <a:cs typeface="Times New Roman" panose="02020603050405020304" pitchFamily="18" charset="0"/>
              </a:rPr>
              <a:t>[CDC (HCV) 2020, p 2A] </a:t>
            </a:r>
            <a:endParaRPr lang="en-US" dirty="0">
              <a:solidFill>
                <a:srgbClr val="FF0000"/>
              </a:solidFil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b="0" dirty="0" err="1"/>
              <a:t>HCV</a:t>
            </a:r>
            <a:r>
              <a:rPr lang="en-US" b="0" baseline="30000" dirty="0" err="1"/>
              <a:t>18</a:t>
            </a:r>
            <a:r>
              <a:rPr lang="en-US" b="0"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Kanwal</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 2017, p </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996A</a:t>
            </a:r>
            <a:r>
              <a:rPr lang="en-US" dirty="0">
                <a:solidFill>
                  <a:srgbClr val="FF0000"/>
                </a:solidFill>
                <a:ea typeface="Calibri" panose="020F0502020204030204" pitchFamily="34" charset="0"/>
                <a:cs typeface="Times New Roman" panose="02020603050405020304" pitchFamily="18" charset="0"/>
              </a:rPr>
              <a:t>]</a:t>
            </a:r>
            <a:endParaRPr lang="en-US" b="0" dirty="0">
              <a:solidFill>
                <a:srgbClr val="FF0000"/>
              </a:solidFill>
            </a:endParaRPr>
          </a:p>
          <a:p>
            <a:pPr marL="0" marR="0" lvl="0" indent="0" algn="l" defTabSz="914400" rtl="0" eaLnBrk="1" fontAlgn="auto" latinLnBrk="0" hangingPunct="1">
              <a:spcBef>
                <a:spcPts val="600"/>
              </a:spcBef>
              <a:spcAft>
                <a:spcPts val="0"/>
              </a:spcAft>
              <a:buClrTx/>
              <a:buSzTx/>
              <a:buFont typeface="Arial" panose="020B0604020202020204" pitchFamily="34" charset="0"/>
              <a:buNone/>
              <a:tabLst/>
              <a:defRPr/>
            </a:pPr>
            <a:r>
              <a:rPr lang="en-US" b="1" dirty="0"/>
              <a:t>TRANSITION</a:t>
            </a:r>
            <a:r>
              <a:rPr lang="en-US" dirty="0"/>
              <a:t> to the next slide.</a:t>
            </a:r>
          </a:p>
          <a:p>
            <a:pPr marL="171450" indent="-171450">
              <a:spcBef>
                <a:spcPts val="600"/>
              </a:spcBef>
              <a:spcAft>
                <a:spcPts val="0"/>
              </a:spcAft>
              <a:buFont typeface="Arial" panose="020B0604020202020204" pitchFamily="34" charset="0"/>
              <a:buChar char="•"/>
            </a:pPr>
            <a:endParaRPr lang="en-US" dirty="0"/>
          </a:p>
          <a:p>
            <a:pPr marL="171450" indent="-171450">
              <a:spcBef>
                <a:spcPts val="600"/>
              </a:spcBef>
              <a:spcAft>
                <a:spcPts val="0"/>
              </a:spcAft>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F526DC55-952A-B945-AFF7-B9F977F23B46}"/>
              </a:ext>
            </a:extLst>
          </p:cNvPr>
          <p:cNvSpPr>
            <a:spLocks noGrp="1"/>
          </p:cNvSpPr>
          <p:nvPr>
            <p:ph type="sldNum" sz="quarter" idx="5"/>
          </p:nvPr>
        </p:nvSpPr>
        <p:spPr/>
        <p:txBody>
          <a:bodyPr/>
          <a:lstStyle/>
          <a:p>
            <a:fld id="{DF9377A5-F992-4B39-812E-52568AB03F2B}" type="slidenum">
              <a:rPr lang="en-US" smtClean="0"/>
              <a:pPr/>
              <a:t>17</a:t>
            </a:fld>
            <a:endParaRPr lang="en-US" dirty="0"/>
          </a:p>
        </p:txBody>
      </p:sp>
      <p:sp>
        <p:nvSpPr>
          <p:cNvPr id="4" name="TextBox 3">
            <a:extLst>
              <a:ext uri="{FF2B5EF4-FFF2-40B4-BE49-F238E27FC236}">
                <a16:creationId xmlns:a16="http://schemas.microsoft.com/office/drawing/2014/main" id="{38489368-F114-495C-9E7E-ADD25871316D}"/>
              </a:ext>
            </a:extLst>
          </p:cNvPr>
          <p:cNvSpPr txBox="1"/>
          <p:nvPr/>
        </p:nvSpPr>
        <p:spPr>
          <a:xfrm>
            <a:off x="133350" y="1207486"/>
            <a:ext cx="590550" cy="276999"/>
          </a:xfrm>
          <a:prstGeom prst="rect">
            <a:avLst/>
          </a:prstGeom>
          <a:noFill/>
        </p:spPr>
        <p:txBody>
          <a:bodyPr wrap="square" lIns="0" tIns="0" rIns="0" bIns="0" rtlCol="0">
            <a:spAutoFit/>
          </a:bodyPr>
          <a:lstStyle/>
          <a:p>
            <a:r>
              <a:rPr lang="en-US" sz="900" dirty="0">
                <a:solidFill>
                  <a:srgbClr val="FF0000"/>
                </a:solidFill>
              </a:rPr>
              <a:t>[Smith 2012, p 2B] </a:t>
            </a:r>
            <a:endParaRPr lang="en-US" sz="900" dirty="0">
              <a:solidFill>
                <a:srgbClr val="FF0000"/>
              </a:solidFill>
              <a:cs typeface="Arial" panose="020B0604020202020204" pitchFamily="34" charset="0"/>
            </a:endParaRPr>
          </a:p>
        </p:txBody>
      </p:sp>
      <p:sp>
        <p:nvSpPr>
          <p:cNvPr id="8" name="Rectangle 7">
            <a:extLst>
              <a:ext uri="{FF2B5EF4-FFF2-40B4-BE49-F238E27FC236}">
                <a16:creationId xmlns:a16="http://schemas.microsoft.com/office/drawing/2014/main" id="{9D30FF37-7F75-4925-BF33-741C1B2FDD07}"/>
              </a:ext>
            </a:extLst>
          </p:cNvPr>
          <p:cNvSpPr/>
          <p:nvPr/>
        </p:nvSpPr>
        <p:spPr>
          <a:xfrm>
            <a:off x="6269037" y="1416952"/>
            <a:ext cx="986805" cy="369332"/>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[Matsushita 2019, p 2A]</a:t>
            </a:r>
            <a:endParaRPr lang="en-US" sz="900" dirty="0">
              <a:solidFill>
                <a:srgbClr val="FF0000"/>
              </a:solidFill>
            </a:endParaRPr>
          </a:p>
        </p:txBody>
      </p:sp>
      <p:sp>
        <p:nvSpPr>
          <p:cNvPr id="10" name="Rectangle 9">
            <a:extLst>
              <a:ext uri="{FF2B5EF4-FFF2-40B4-BE49-F238E27FC236}">
                <a16:creationId xmlns:a16="http://schemas.microsoft.com/office/drawing/2014/main" id="{C9D50901-C6FD-4A1D-94CE-90D8E5BE08EA}"/>
              </a:ext>
            </a:extLst>
          </p:cNvPr>
          <p:cNvSpPr/>
          <p:nvPr/>
        </p:nvSpPr>
        <p:spPr>
          <a:xfrm>
            <a:off x="-3" y="1864819"/>
            <a:ext cx="893477" cy="369332"/>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Anstee</a:t>
            </a:r>
            <a:r>
              <a:rPr lang="en-US" sz="900" dirty="0">
                <a:solidFill>
                  <a:srgbClr val="FF0000"/>
                </a:solidFill>
                <a:ea typeface="Calibri" panose="020F0502020204030204" pitchFamily="34" charset="0"/>
                <a:cs typeface="Times New Roman" panose="02020603050405020304" pitchFamily="18" charset="0"/>
              </a:rPr>
              <a:t> 2019, p 411B] </a:t>
            </a:r>
            <a:endParaRPr lang="en-US" sz="900" dirty="0">
              <a:solidFill>
                <a:srgbClr val="FF0000"/>
              </a:solidFill>
            </a:endParaRPr>
          </a:p>
        </p:txBody>
      </p:sp>
      <p:sp>
        <p:nvSpPr>
          <p:cNvPr id="12" name="Rectangle 11">
            <a:extLst>
              <a:ext uri="{FF2B5EF4-FFF2-40B4-BE49-F238E27FC236}">
                <a16:creationId xmlns:a16="http://schemas.microsoft.com/office/drawing/2014/main" id="{8A5389D4-BEB4-4D8F-A7B9-AEA8AA1B76D2}"/>
              </a:ext>
            </a:extLst>
          </p:cNvPr>
          <p:cNvSpPr/>
          <p:nvPr/>
        </p:nvSpPr>
        <p:spPr>
          <a:xfrm>
            <a:off x="6269037" y="2444877"/>
            <a:ext cx="739775" cy="369332"/>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[CDC (HCV) 2020, p 2A] </a:t>
            </a:r>
            <a:endParaRPr lang="en-US" sz="900" dirty="0">
              <a:solidFill>
                <a:srgbClr val="FF0000"/>
              </a:solidFill>
            </a:endParaRPr>
          </a:p>
        </p:txBody>
      </p:sp>
      <p:sp>
        <p:nvSpPr>
          <p:cNvPr id="14" name="Rectangle 13">
            <a:extLst>
              <a:ext uri="{FF2B5EF4-FFF2-40B4-BE49-F238E27FC236}">
                <a16:creationId xmlns:a16="http://schemas.microsoft.com/office/drawing/2014/main" id="{ABA2C05F-D2AC-4336-A9E7-E302F59806A4}"/>
              </a:ext>
            </a:extLst>
          </p:cNvPr>
          <p:cNvSpPr/>
          <p:nvPr/>
        </p:nvSpPr>
        <p:spPr>
          <a:xfrm>
            <a:off x="-46665" y="2752984"/>
            <a:ext cx="884866" cy="369332"/>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Kanwal</a:t>
            </a:r>
            <a:r>
              <a:rPr lang="en-US" sz="900" dirty="0">
                <a:solidFill>
                  <a:srgbClr val="FF0000"/>
                </a:solidFill>
                <a:ea typeface="Calibri" panose="020F0502020204030204" pitchFamily="34" charset="0"/>
                <a:cs typeface="Times New Roman" panose="02020603050405020304" pitchFamily="18" charset="0"/>
              </a:rPr>
              <a:t> 2017, p 996A]</a:t>
            </a:r>
            <a:endParaRPr lang="en-US" sz="900" dirty="0">
              <a:solidFill>
                <a:srgbClr val="FF0000"/>
              </a:solidFill>
            </a:endParaRPr>
          </a:p>
        </p:txBody>
      </p:sp>
    </p:spTree>
    <p:extLst>
      <p:ext uri="{BB962C8B-B14F-4D97-AF65-F5344CB8AC3E}">
        <p14:creationId xmlns:p14="http://schemas.microsoft.com/office/powerpoint/2010/main" val="125873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575300" cy="4416425"/>
          </a:xfrm>
        </p:spPr>
        <p:txBody>
          <a:bodyPr/>
          <a:lstStyle/>
          <a:p>
            <a:r>
              <a:rPr lang="en-US" dirty="0"/>
              <a:t>Poll Questions (answers are bolded):</a:t>
            </a:r>
          </a:p>
          <a:p>
            <a:r>
              <a:rPr lang="en-US" dirty="0"/>
              <a:t>Question 1: What age group is associated with the highest incidence of liver and intrahepatic bile duct cancer?</a:t>
            </a:r>
          </a:p>
          <a:p>
            <a:pPr marL="228600" indent="-228600">
              <a:buAutoNum type="alphaUcPeriod"/>
            </a:pPr>
            <a:r>
              <a:rPr lang="en-US" dirty="0"/>
              <a:t>35-44</a:t>
            </a:r>
          </a:p>
          <a:p>
            <a:pPr marL="228600" indent="-228600">
              <a:buAutoNum type="alphaUcPeriod"/>
            </a:pPr>
            <a:r>
              <a:rPr lang="en-US" dirty="0"/>
              <a:t>35-44</a:t>
            </a:r>
          </a:p>
          <a:p>
            <a:pPr marL="228600" indent="-228600">
              <a:buAutoNum type="alphaUcPeriod"/>
            </a:pPr>
            <a:r>
              <a:rPr lang="en-US" dirty="0"/>
              <a:t>45-54</a:t>
            </a:r>
          </a:p>
          <a:p>
            <a:pPr marL="228600" indent="-228600">
              <a:buAutoNum type="alphaUcPeriod"/>
            </a:pPr>
            <a:r>
              <a:rPr lang="en-US" b="1" dirty="0"/>
              <a:t>55-64</a:t>
            </a:r>
            <a:r>
              <a:rPr lang="en-US" b="1" baseline="30000" dirty="0"/>
              <a:t>5</a:t>
            </a:r>
            <a:r>
              <a:rPr lang="en-US" b="1" dirty="0">
                <a:solidFill>
                  <a:srgbClr val="FF0000"/>
                </a:solidFill>
              </a:rPr>
              <a:t> </a:t>
            </a:r>
            <a:r>
              <a:rPr lang="en-US" sz="1100" b="0" i="0" kern="1200" dirty="0">
                <a:solidFill>
                  <a:srgbClr val="FF0000"/>
                </a:solidFill>
                <a:effectLst/>
              </a:rPr>
              <a:t>[NCI SEER (Liver) 2020, p 7B] </a:t>
            </a:r>
            <a:endParaRPr lang="en-US" b="1" dirty="0">
              <a:solidFill>
                <a:srgbClr val="FF0000"/>
              </a:solidFill>
            </a:endParaRPr>
          </a:p>
          <a:p>
            <a:pPr marL="0" indent="0">
              <a:buNone/>
            </a:pPr>
            <a:r>
              <a:rPr lang="en-US" b="1" dirty="0"/>
              <a:t>NOTE: </a:t>
            </a:r>
            <a:r>
              <a:rPr lang="en-US" dirty="0"/>
              <a:t>The peak is observed in the Baby Boom generation, which may be due to the very high prevalence of HCV infection in this age group. The median age at diagnosis is 65 </a:t>
            </a:r>
            <a:r>
              <a:rPr lang="en-US" dirty="0" err="1"/>
              <a:t>years.</a:t>
            </a:r>
            <a:r>
              <a:rPr lang="en-US" baseline="30000" dirty="0" err="1"/>
              <a:t>5,15</a:t>
            </a:r>
            <a:r>
              <a:rPr lang="en-US" dirty="0">
                <a:solidFill>
                  <a:srgbClr val="FF0000"/>
                </a:solidFill>
              </a:rPr>
              <a:t> </a:t>
            </a:r>
            <a:r>
              <a:rPr lang="en-US" sz="1100" b="0" i="0" kern="1200" dirty="0">
                <a:solidFill>
                  <a:srgbClr val="FF0000"/>
                </a:solidFill>
                <a:effectLst/>
              </a:rPr>
              <a:t>[Smith 2012, p 2A] [NCI SEER (Liver) 2020, p 7A,B] </a:t>
            </a:r>
            <a:endParaRPr lang="en-US" dirty="0">
              <a:solidFill>
                <a:srgbClr val="FF0000"/>
              </a:solidFill>
            </a:endParaRPr>
          </a:p>
          <a:p>
            <a:pPr marL="0" marR="0" lvl="0" indent="0" algn="l" defTabSz="914400" rtl="0" eaLnBrk="1" fontAlgn="auto" latinLnBrk="0" hangingPunct="1">
              <a:spcAft>
                <a:spcPts val="600"/>
              </a:spcAft>
              <a:buClrTx/>
              <a:buSzTx/>
              <a:buFontTx/>
              <a:buNone/>
              <a:tabLst/>
              <a:defRPr/>
            </a:pPr>
            <a:endParaRPr lang="en-US" sz="11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560736E3-6A9B-5A42-8309-4C313555E347}"/>
              </a:ext>
            </a:extLst>
          </p:cNvPr>
          <p:cNvSpPr>
            <a:spLocks noGrp="1"/>
          </p:cNvSpPr>
          <p:nvPr>
            <p:ph type="sldNum" sz="quarter" idx="5"/>
          </p:nvPr>
        </p:nvSpPr>
        <p:spPr/>
        <p:txBody>
          <a:bodyPr/>
          <a:lstStyle/>
          <a:p>
            <a:fld id="{DF9377A5-F992-4B39-812E-52568AB03F2B}" type="slidenum">
              <a:rPr lang="en-US" smtClean="0"/>
              <a:pPr/>
              <a:t>18</a:t>
            </a:fld>
            <a:endParaRPr lang="en-US" dirty="0"/>
          </a:p>
        </p:txBody>
      </p:sp>
    </p:spTree>
    <p:extLst>
      <p:ext uri="{BB962C8B-B14F-4D97-AF65-F5344CB8AC3E}">
        <p14:creationId xmlns:p14="http://schemas.microsoft.com/office/powerpoint/2010/main" val="419309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575300" cy="4416425"/>
          </a:xfrm>
        </p:spPr>
        <p:txBody>
          <a:bodyPr/>
          <a:lstStyle/>
          <a:p>
            <a:r>
              <a:rPr lang="en-US" dirty="0"/>
              <a:t>Poll Questions (answers are bolded):</a:t>
            </a:r>
            <a:endParaRPr lang="en-US" dirty="0">
              <a:solidFill>
                <a:srgbClr val="FF0000"/>
              </a:solidFill>
            </a:endParaRPr>
          </a:p>
          <a:p>
            <a:pPr marL="0" indent="0">
              <a:buNone/>
            </a:pPr>
            <a:r>
              <a:rPr lang="en-US" dirty="0"/>
              <a:t>Question 2. Which of the following is true about NASH?</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A. It is characterized by inflammation of the </a:t>
            </a:r>
            <a:r>
              <a:rPr lang="en-US" dirty="0" err="1"/>
              <a:t>liver.</a:t>
            </a:r>
            <a:r>
              <a:rPr lang="en-US" b="0" baseline="30000" dirty="0" err="1"/>
              <a:t>14</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a:t>
            </a:r>
            <a:r>
              <a:rPr lang="en-US" sz="1100" b="0" i="0" kern="1200" dirty="0" err="1">
                <a:solidFill>
                  <a:srgbClr val="FF0000"/>
                </a:solidFill>
                <a:effectLst/>
                <a:latin typeface="Arial" panose="020B0604020202020204" pitchFamily="34" charset="0"/>
                <a:ea typeface="+mn-ea"/>
                <a:cs typeface="Arial" panose="020B0604020202020204" pitchFamily="34" charset="0"/>
              </a:rPr>
              <a:t>413B</a:t>
            </a:r>
            <a:r>
              <a:rPr lang="en-US" sz="1100" b="0" i="0" kern="1200" dirty="0">
                <a:solidFill>
                  <a:srgbClr val="FF00FF"/>
                </a:solidFill>
                <a:effectLst/>
                <a:highlight>
                  <a:srgbClr val="FFFF00"/>
                </a:highlight>
                <a:latin typeface="Arial" panose="020B0604020202020204" pitchFamily="34" charset="0"/>
                <a:ea typeface="+mn-ea"/>
                <a:cs typeface="Arial" panose="020B0604020202020204" pitchFamily="34" charset="0"/>
              </a:rPr>
              <a:t>]</a:t>
            </a:r>
            <a:endParaRPr lang="en-US" sz="1100" b="0" i="0" u="none" strike="noStrike" kern="1200" baseline="0" dirty="0">
              <a:solidFill>
                <a:srgbClr val="FF00FF"/>
              </a:solidFill>
              <a:highlight>
                <a:srgbClr val="FFFF00"/>
              </a:highligh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B. It is associated with metabolic </a:t>
            </a:r>
            <a:r>
              <a:rPr lang="en-US" dirty="0" err="1"/>
              <a:t>syndrome.</a:t>
            </a:r>
            <a:r>
              <a:rPr lang="en-US" b="0" baseline="30000" dirty="0" err="1"/>
              <a:t>14</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a:t>
            </a:r>
            <a:r>
              <a:rPr lang="en-US" sz="1100" b="0" i="0" kern="1200" dirty="0" err="1">
                <a:solidFill>
                  <a:srgbClr val="FF0000"/>
                </a:solidFill>
                <a:effectLst/>
                <a:latin typeface="Arial" panose="020B0604020202020204" pitchFamily="34" charset="0"/>
                <a:ea typeface="+mn-ea"/>
                <a:cs typeface="Arial" panose="020B0604020202020204" pitchFamily="34" charset="0"/>
              </a:rPr>
              <a:t>411B</a:t>
            </a:r>
            <a:r>
              <a:rPr lang="en-US" sz="1100" b="0" i="0" kern="1200" dirty="0">
                <a:solidFill>
                  <a:srgbClr val="FF0000"/>
                </a:solidFill>
                <a:effectLst/>
                <a:latin typeface="Arial" panose="020B0604020202020204" pitchFamily="34" charset="0"/>
                <a:ea typeface="+mn-ea"/>
                <a:cs typeface="Arial" panose="020B0604020202020204" pitchFamily="34" charset="0"/>
              </a:rPr>
              <a:t>]</a:t>
            </a:r>
            <a:endParaRPr lang="en-US" sz="1100" b="0" i="0" u="none" strike="noStrike" kern="1200" baseline="0" dirty="0">
              <a:solidFill>
                <a:srgbClr val="FF0000"/>
              </a:solidFill>
              <a:latin typeface="Arial" panose="020B0604020202020204" pitchFamily="34" charset="0"/>
              <a:ea typeface="+mn-ea"/>
              <a:cs typeface="Arial" panose="020B0604020202020204" pitchFamily="34" charset="0"/>
            </a:endParaRPr>
          </a:p>
          <a:p>
            <a:pPr marL="0" indent="0">
              <a:buNone/>
            </a:pPr>
            <a:r>
              <a:rPr lang="en-US" dirty="0"/>
              <a:t>C. It is associated with alcoholism.</a:t>
            </a:r>
          </a:p>
          <a:p>
            <a:pPr marL="0" indent="0">
              <a:buNone/>
            </a:pPr>
            <a:r>
              <a:rPr lang="en-US" b="1" dirty="0"/>
              <a:t>D. A and B only</a:t>
            </a:r>
          </a:p>
          <a:p>
            <a:pPr marL="0" indent="0">
              <a:buNone/>
            </a:pPr>
            <a:r>
              <a:rPr lang="en-US" dirty="0"/>
              <a:t>E. A, B &amp; C</a:t>
            </a:r>
          </a:p>
          <a:p>
            <a:pPr marL="0" marR="0" lvl="0" indent="0" algn="l" defTabSz="914400" rtl="0" eaLnBrk="1" fontAlgn="auto" latinLnBrk="0" hangingPunct="1">
              <a:spcAft>
                <a:spcPts val="600"/>
              </a:spcAft>
              <a:buClrTx/>
              <a:buSzTx/>
              <a:buFontTx/>
              <a:buNone/>
              <a:tabLst/>
              <a:defRPr/>
            </a:pPr>
            <a:r>
              <a:rPr lang="en-US" b="1" dirty="0">
                <a:solidFill>
                  <a:schemeClr val="tx1"/>
                </a:solidFill>
              </a:rPr>
              <a:t>NOTE: </a:t>
            </a:r>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NASH is a type of nonalcoholic fatty liver disease, or </a:t>
            </a:r>
            <a:r>
              <a:rPr lang="en-US" sz="1100" b="0" i="0" u="none" strike="noStrike" kern="1200" baseline="0" dirty="0" err="1">
                <a:solidFill>
                  <a:schemeClr val="tx1"/>
                </a:solidFill>
                <a:latin typeface="Arial" panose="020B0604020202020204" pitchFamily="34" charset="0"/>
                <a:ea typeface="+mn-ea"/>
                <a:cs typeface="Arial" panose="020B0604020202020204" pitchFamily="34" charset="0"/>
              </a:rPr>
              <a:t>NAFLD.</a:t>
            </a:r>
            <a:r>
              <a:rPr lang="en-US" b="0" baseline="30000" dirty="0" err="1"/>
              <a:t>14</a:t>
            </a: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413B]</a:t>
            </a:r>
            <a:endParaRPr lang="en-US" sz="1100" b="0" i="0" u="none" strike="noStrike" kern="1200" baseline="0" dirty="0">
              <a:solidFill>
                <a:srgbClr val="FF0000"/>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NASH is characterized by inflammation of the liver (hepatitis) and is associated with metabolic syndrome (eg, obesity).</a:t>
            </a:r>
            <a:r>
              <a:rPr lang="en-US" b="0" baseline="30000" dirty="0"/>
              <a:t>14</a:t>
            </a: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411B,413B]</a:t>
            </a:r>
            <a:endParaRPr lang="en-US" sz="1100" b="0" i="0" u="none" strike="noStrike" kern="1200" baseline="0" dirty="0">
              <a:solidFill>
                <a:srgbClr val="FF0000"/>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In the population of patients with the metabolic syndrome, the prevalence of NAFLD is more than three-fold higher than for those without metabolic syndrome, and data suggest that the likelihood of NASH increases with the number of metabolic risk factors an individual </a:t>
            </a:r>
            <a:r>
              <a:rPr lang="en-US" sz="1100" b="0" i="0" u="none" strike="noStrike" kern="1200" baseline="0" dirty="0" err="1">
                <a:solidFill>
                  <a:schemeClr val="tx1"/>
                </a:solidFill>
                <a:latin typeface="Arial" panose="020B0604020202020204" pitchFamily="34" charset="0"/>
                <a:ea typeface="+mn-ea"/>
                <a:cs typeface="Arial" panose="020B0604020202020204" pitchFamily="34" charset="0"/>
              </a:rPr>
              <a:t>exhibits.</a:t>
            </a:r>
            <a:r>
              <a:rPr lang="en-US" b="0" baseline="30000" dirty="0" err="1"/>
              <a:t>14</a:t>
            </a: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latin typeface="Arial" panose="020B0604020202020204" pitchFamily="34" charset="0"/>
                <a:ea typeface="+mn-ea"/>
                <a:cs typeface="Arial" panose="020B0604020202020204" pitchFamily="34" charset="0"/>
              </a:rPr>
              <a:t> 2019, p </a:t>
            </a:r>
            <a:r>
              <a:rPr lang="en-US" sz="1100" b="0" i="0" kern="1200" dirty="0" err="1">
                <a:solidFill>
                  <a:srgbClr val="FF0000"/>
                </a:solidFill>
                <a:effectLst/>
                <a:latin typeface="Arial" panose="020B0604020202020204" pitchFamily="34" charset="0"/>
                <a:ea typeface="+mn-ea"/>
                <a:cs typeface="Arial" panose="020B0604020202020204" pitchFamily="34" charset="0"/>
              </a:rPr>
              <a:t>411B</a:t>
            </a:r>
            <a:r>
              <a:rPr lang="en-US" sz="1100" b="0" i="0" kern="1200" dirty="0">
                <a:solidFill>
                  <a:srgbClr val="FF0000"/>
                </a:solidFill>
                <a:effectLst/>
                <a:latin typeface="Arial" panose="020B0604020202020204" pitchFamily="34" charset="0"/>
                <a:ea typeface="+mn-ea"/>
                <a:cs typeface="Arial" panose="020B0604020202020204" pitchFamily="34" charset="0"/>
              </a:rPr>
              <a:t>] </a:t>
            </a: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spcAft>
                <a:spcPts val="60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spcAft>
                <a:spcPts val="60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indent="0">
              <a:buNone/>
            </a:pPr>
            <a:endParaRPr lang="en-US" dirty="0"/>
          </a:p>
        </p:txBody>
      </p:sp>
      <p:sp>
        <p:nvSpPr>
          <p:cNvPr id="5" name="Slide Number Placeholder 4">
            <a:extLst>
              <a:ext uri="{FF2B5EF4-FFF2-40B4-BE49-F238E27FC236}">
                <a16:creationId xmlns:a16="http://schemas.microsoft.com/office/drawing/2014/main" id="{560736E3-6A9B-5A42-8309-4C313555E347}"/>
              </a:ext>
            </a:extLst>
          </p:cNvPr>
          <p:cNvSpPr>
            <a:spLocks noGrp="1"/>
          </p:cNvSpPr>
          <p:nvPr>
            <p:ph type="sldNum" sz="quarter" idx="5"/>
          </p:nvPr>
        </p:nvSpPr>
        <p:spPr/>
        <p:txBody>
          <a:bodyPr/>
          <a:lstStyle/>
          <a:p>
            <a:fld id="{DF9377A5-F992-4B39-812E-52568AB03F2B}" type="slidenum">
              <a:rPr lang="en-US" smtClean="0"/>
              <a:pPr/>
              <a:t>19</a:t>
            </a:fld>
            <a:endParaRPr lang="en-US" dirty="0"/>
          </a:p>
        </p:txBody>
      </p:sp>
    </p:spTree>
    <p:extLst>
      <p:ext uri="{BB962C8B-B14F-4D97-AF65-F5344CB8AC3E}">
        <p14:creationId xmlns:p14="http://schemas.microsoft.com/office/powerpoint/2010/main" val="336930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571500"/>
            <a:ext cx="5575300" cy="3136900"/>
          </a:xfrm>
        </p:spPr>
      </p:sp>
      <p:sp>
        <p:nvSpPr>
          <p:cNvPr id="3" name="Notes Placeholder 2"/>
          <p:cNvSpPr>
            <a:spLocks noGrp="1"/>
          </p:cNvSpPr>
          <p:nvPr>
            <p:ph type="body" idx="1"/>
          </p:nvPr>
        </p:nvSpPr>
        <p:spPr>
          <a:xfrm>
            <a:off x="735475" y="3897775"/>
            <a:ext cx="5607050" cy="3660775"/>
          </a:xfrm>
        </p:spPr>
        <p:txBody>
          <a:bodyPr/>
          <a:lstStyle/>
          <a:p>
            <a:r>
              <a:rPr lang="en-US" b="1" dirty="0"/>
              <a:t>TIME: </a:t>
            </a:r>
            <a:r>
              <a:rPr lang="en-US" dirty="0"/>
              <a:t>1 min</a:t>
            </a:r>
          </a:p>
          <a:p>
            <a:r>
              <a:rPr lang="en-US" b="1" dirty="0"/>
              <a:t>REVIEW</a:t>
            </a:r>
            <a:r>
              <a:rPr lang="en-US" dirty="0"/>
              <a:t> the agenda.</a:t>
            </a:r>
          </a:p>
          <a:p>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A23B081C-1D3E-B244-B5C1-1752E193048A}"/>
              </a:ext>
            </a:extLst>
          </p:cNvPr>
          <p:cNvSpPr>
            <a:spLocks noGrp="1"/>
          </p:cNvSpPr>
          <p:nvPr>
            <p:ph type="sldNum" sz="quarter" idx="5"/>
          </p:nvPr>
        </p:nvSpPr>
        <p:spPr/>
        <p:txBody>
          <a:bodyPr/>
          <a:lstStyle/>
          <a:p>
            <a:fld id="{DF9377A5-F992-4B39-812E-52568AB03F2B}" type="slidenum">
              <a:rPr lang="en-US" smtClean="0"/>
              <a:pPr/>
              <a:t>2</a:t>
            </a:fld>
            <a:endParaRPr lang="en-US" dirty="0"/>
          </a:p>
        </p:txBody>
      </p:sp>
    </p:spTree>
    <p:extLst>
      <p:ext uri="{BB962C8B-B14F-4D97-AF65-F5344CB8AC3E}">
        <p14:creationId xmlns:p14="http://schemas.microsoft.com/office/powerpoint/2010/main" val="32317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1CB5757-A3F0-BC4A-BC8B-D745A5D28BA8}"/>
              </a:ext>
            </a:extLst>
          </p:cNvPr>
          <p:cNvSpPr>
            <a:spLocks noGrp="1"/>
          </p:cNvSpPr>
          <p:nvPr>
            <p:ph type="sldNum" sz="quarter" idx="5"/>
          </p:nvPr>
        </p:nvSpPr>
        <p:spPr/>
        <p:txBody>
          <a:bodyPr/>
          <a:lstStyle/>
          <a:p>
            <a:fld id="{DF9377A5-F992-4B39-812E-52568AB03F2B}" type="slidenum">
              <a:rPr lang="en-US" smtClean="0"/>
              <a:pPr/>
              <a:t>20</a:t>
            </a:fld>
            <a:endParaRPr lang="en-US" dirty="0"/>
          </a:p>
        </p:txBody>
      </p:sp>
    </p:spTree>
    <p:extLst>
      <p:ext uri="{BB962C8B-B14F-4D97-AF65-F5344CB8AC3E}">
        <p14:creationId xmlns:p14="http://schemas.microsoft.com/office/powerpoint/2010/main" val="329965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4–5 min</a:t>
            </a:r>
          </a:p>
          <a:p>
            <a:r>
              <a:rPr lang="en-US" b="1" dirty="0"/>
              <a:t>Facilitator: </a:t>
            </a:r>
            <a:r>
              <a:rPr lang="en-US" dirty="0"/>
              <a:t>Time permitting, ask participants to suggest what happens next in the pathogenesis of HCC. Participants may use the chat to offer their answers.</a:t>
            </a:r>
          </a:p>
          <a:p>
            <a:r>
              <a:rPr lang="en-US" b="1" dirty="0"/>
              <a:t>SAY: </a:t>
            </a:r>
            <a:r>
              <a:rPr lang="en-US" dirty="0"/>
              <a:t>First, injury to the liver occurs as a result of metabolic diseases, hepatitis B or C infections, excess alcohol, </a:t>
            </a:r>
            <a:r>
              <a:rPr lang="en-US" dirty="0" err="1"/>
              <a:t>etc.</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latin typeface="Arial" panose="020B0604020202020204" pitchFamily="34" charset="0"/>
                <a:ea typeface="+mn-ea"/>
                <a:cs typeface="Arial" panose="020B0604020202020204" pitchFamily="34" charset="0"/>
              </a:rPr>
              <a:t> 2016, p 95A</a:t>
            </a:r>
            <a:r>
              <a:rPr lang="en-US" sz="1100" b="0" i="0" kern="1200" dirty="0">
                <a:solidFill>
                  <a:srgbClr val="FF0000"/>
                </a:solidFill>
                <a:effectLst/>
              </a:rPr>
              <a:t>]</a:t>
            </a:r>
            <a:endParaRPr lang="en-US" dirty="0">
              <a:solidFill>
                <a:srgbClr val="FF0000"/>
              </a:solidFill>
            </a:endParaRPr>
          </a:p>
          <a:p>
            <a:pPr marL="0" indent="0">
              <a:buFont typeface="Arial" panose="020B0604020202020204" pitchFamily="34" charset="0"/>
              <a:buNone/>
            </a:pPr>
            <a:r>
              <a:rPr lang="en-US" b="1" dirty="0"/>
              <a:t>ASK: </a:t>
            </a:r>
            <a:r>
              <a:rPr lang="en-US" dirty="0"/>
              <a:t>What is the next step?</a:t>
            </a:r>
          </a:p>
          <a:p>
            <a:pPr marL="0" indent="0">
              <a:buFont typeface="Arial" panose="020B0604020202020204" pitchFamily="34" charset="0"/>
              <a:buNone/>
            </a:pPr>
            <a:r>
              <a:rPr lang="en-US" b="1" dirty="0"/>
              <a:t>Listen for:</a:t>
            </a:r>
          </a:p>
          <a:p>
            <a:pPr marL="171450" indent="-171450">
              <a:buFont typeface="Arial" panose="020B0604020202020204" pitchFamily="34" charset="0"/>
              <a:buChar char="•"/>
            </a:pPr>
            <a:r>
              <a:rPr lang="en-US" dirty="0"/>
              <a:t>Inflammation of the liver, or </a:t>
            </a:r>
            <a:r>
              <a:rPr lang="en-US" dirty="0" err="1"/>
              <a:t>hepatitis</a:t>
            </a:r>
            <a:r>
              <a:rPr lang="en-US" baseline="30000" dirty="0" err="1"/>
              <a:t>19</a:t>
            </a:r>
            <a:endParaRPr lang="en-US" dirty="0"/>
          </a:p>
          <a:p>
            <a:pPr marL="0" indent="0">
              <a:buFont typeface="Arial" panose="020B0604020202020204" pitchFamily="34" charset="0"/>
              <a:buNone/>
            </a:pP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latin typeface="Arial" panose="020B0604020202020204" pitchFamily="34" charset="0"/>
                <a:ea typeface="+mn-ea"/>
                <a:cs typeface="Arial" panose="020B0604020202020204" pitchFamily="34" charset="0"/>
              </a:rPr>
              <a:t> 2016, p 95A]</a:t>
            </a:r>
          </a:p>
          <a:p>
            <a:pPr marL="0" indent="0">
              <a:buFont typeface="Arial" panose="020B0604020202020204" pitchFamily="34" charset="0"/>
              <a:buNone/>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869BF7F9-5CA9-844F-B60C-28634E32CC41}"/>
              </a:ext>
            </a:extLst>
          </p:cNvPr>
          <p:cNvSpPr>
            <a:spLocks noGrp="1"/>
          </p:cNvSpPr>
          <p:nvPr>
            <p:ph type="sldNum" sz="quarter" idx="5"/>
          </p:nvPr>
        </p:nvSpPr>
        <p:spPr/>
        <p:txBody>
          <a:bodyPr/>
          <a:lstStyle/>
          <a:p>
            <a:fld id="{DF9377A5-F992-4B39-812E-52568AB03F2B}" type="slidenum">
              <a:rPr lang="en-US" smtClean="0"/>
              <a:pPr/>
              <a:t>21</a:t>
            </a:fld>
            <a:endParaRPr lang="en-US" dirty="0"/>
          </a:p>
        </p:txBody>
      </p:sp>
      <p:sp>
        <p:nvSpPr>
          <p:cNvPr id="4" name="Rectangle 3">
            <a:extLst>
              <a:ext uri="{FF2B5EF4-FFF2-40B4-BE49-F238E27FC236}">
                <a16:creationId xmlns:a16="http://schemas.microsoft.com/office/drawing/2014/main" id="{2A4E7408-0BFE-4E2D-8A99-C2CA9A985FD8}"/>
              </a:ext>
            </a:extLst>
          </p:cNvPr>
          <p:cNvSpPr/>
          <p:nvPr/>
        </p:nvSpPr>
        <p:spPr>
          <a:xfrm>
            <a:off x="0" y="1846818"/>
            <a:ext cx="876764" cy="369332"/>
          </a:xfrm>
          <a:prstGeom prst="rect">
            <a:avLst/>
          </a:prstGeom>
          <a:solidFill>
            <a:schemeClr val="bg1"/>
          </a:solidFill>
          <a:ln>
            <a:noFill/>
          </a:ln>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2016, p 95A]</a:t>
            </a:r>
            <a:endParaRPr lang="en-US" sz="900" dirty="0">
              <a:solidFill>
                <a:srgbClr val="FF0000"/>
              </a:solidFill>
            </a:endParaRPr>
          </a:p>
        </p:txBody>
      </p:sp>
    </p:spTree>
    <p:extLst>
      <p:ext uri="{BB962C8B-B14F-4D97-AF65-F5344CB8AC3E}">
        <p14:creationId xmlns:p14="http://schemas.microsoft.com/office/powerpoint/2010/main" val="348662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4–5 min (cont)</a:t>
            </a:r>
          </a:p>
          <a:p>
            <a:pPr marL="0" indent="0">
              <a:buFont typeface="Arial" panose="020B0604020202020204" pitchFamily="34" charset="0"/>
              <a:buNone/>
            </a:pPr>
            <a:r>
              <a:rPr lang="en-US" b="1" dirty="0"/>
              <a:t>NOTE: </a:t>
            </a:r>
            <a:r>
              <a:rPr lang="en-US" dirty="0"/>
              <a:t>inflammation of the liver, or </a:t>
            </a:r>
            <a:r>
              <a:rPr lang="en-US" dirty="0" err="1"/>
              <a:t>hepatitis.</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rPr>
              <a:t> 2016, p 95A]</a:t>
            </a:r>
            <a:endParaRPr lang="en-US" dirty="0">
              <a:solidFill>
                <a:srgbClr val="FF0000"/>
              </a:solidFill>
            </a:endParaRPr>
          </a:p>
          <a:p>
            <a:pPr marL="0" indent="0">
              <a:buFont typeface="Arial" panose="020B0604020202020204" pitchFamily="34" charset="0"/>
              <a:buNone/>
            </a:pPr>
            <a:r>
              <a:rPr lang="en-US" b="1" dirty="0"/>
              <a:t>SAY: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Following this stage, hepatic stellate cells are activated and differentiate into myofibroblasts (a cell type that forms connective tissue).</a:t>
            </a:r>
            <a:r>
              <a:rPr lang="en-US" baseline="30000" dirty="0"/>
              <a:t>19</a:t>
            </a:r>
            <a:r>
              <a:rPr lang="en-US"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dirty="0">
                <a:solidFill>
                  <a:srgbClr val="FF0000"/>
                </a:solidFill>
                <a:ea typeface="Calibri" panose="020F0502020204030204" pitchFamily="34" charset="0"/>
                <a:cs typeface="Times New Roman" panose="02020603050405020304" pitchFamily="18" charset="0"/>
              </a:rPr>
              <a:t> 2016, p 95A]</a:t>
            </a:r>
            <a:endParaRPr lang="en-US" dirty="0">
              <a:solidFill>
                <a:srgbClr val="FF0000"/>
              </a:solidFill>
            </a:endParaRPr>
          </a:p>
          <a:p>
            <a:pPr marL="0" indent="0">
              <a:buFont typeface="Arial" panose="020B0604020202020204" pitchFamily="34" charset="0"/>
              <a:buNone/>
            </a:pPr>
            <a:r>
              <a:rPr lang="en-US" b="1" dirty="0"/>
              <a:t>ASK: </a:t>
            </a:r>
            <a:r>
              <a:rPr lang="en-US" dirty="0"/>
              <a:t>what happens next?</a:t>
            </a:r>
          </a:p>
          <a:p>
            <a:pPr marL="0" indent="0">
              <a:buFont typeface="Arial" panose="020B0604020202020204" pitchFamily="34" charset="0"/>
              <a:buNone/>
            </a:pPr>
            <a:r>
              <a:rPr lang="en-US" b="1" dirty="0"/>
              <a:t>Listen for: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Fibrosis, scarring, and the development of dysplastic </a:t>
            </a:r>
            <a:r>
              <a:rPr lang="en-US" dirty="0" err="1"/>
              <a:t>nodules</a:t>
            </a:r>
            <a:r>
              <a:rPr lang="en-US" baseline="30000" dirty="0" err="1"/>
              <a:t>19</a:t>
            </a:r>
            <a:r>
              <a:rPr lang="en-US" baseline="30000"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dirty="0">
                <a:solidFill>
                  <a:srgbClr val="FF0000"/>
                </a:solidFill>
                <a:ea typeface="Calibri" panose="020F0502020204030204" pitchFamily="34" charset="0"/>
                <a:cs typeface="Times New Roman" panose="02020603050405020304" pitchFamily="18" charset="0"/>
              </a:rPr>
              <a:t> 2016, p 95A]</a:t>
            </a:r>
            <a:endParaRPr lang="en-US" dirty="0">
              <a:solidFill>
                <a:srgbClr val="FF0000"/>
              </a:solidFill>
            </a:endParaRPr>
          </a:p>
          <a:p>
            <a:pPr marL="0" indent="0">
              <a:buFont typeface="Arial" panose="020B0604020202020204" pitchFamily="34" charset="0"/>
              <a:buNone/>
            </a:pPr>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06E38D5B-70B6-104F-9FD7-BAB66ADD1624}"/>
              </a:ext>
            </a:extLst>
          </p:cNvPr>
          <p:cNvSpPr>
            <a:spLocks noGrp="1"/>
          </p:cNvSpPr>
          <p:nvPr>
            <p:ph type="sldNum" sz="quarter" idx="5"/>
          </p:nvPr>
        </p:nvSpPr>
        <p:spPr/>
        <p:txBody>
          <a:bodyPr/>
          <a:lstStyle/>
          <a:p>
            <a:fld id="{DF9377A5-F992-4B39-812E-52568AB03F2B}" type="slidenum">
              <a:rPr lang="en-US" smtClean="0"/>
              <a:pPr/>
              <a:t>22</a:t>
            </a:fld>
            <a:endParaRPr lang="en-US" dirty="0"/>
          </a:p>
        </p:txBody>
      </p:sp>
      <p:sp>
        <p:nvSpPr>
          <p:cNvPr id="4" name="Rectangle 3">
            <a:extLst>
              <a:ext uri="{FF2B5EF4-FFF2-40B4-BE49-F238E27FC236}">
                <a16:creationId xmlns:a16="http://schemas.microsoft.com/office/drawing/2014/main" id="{692A14D3-658C-4E02-A865-4367061BB855}"/>
              </a:ext>
            </a:extLst>
          </p:cNvPr>
          <p:cNvSpPr/>
          <p:nvPr/>
        </p:nvSpPr>
        <p:spPr>
          <a:xfrm>
            <a:off x="0" y="1846818"/>
            <a:ext cx="876764" cy="369332"/>
          </a:xfrm>
          <a:prstGeom prst="rect">
            <a:avLst/>
          </a:prstGeom>
          <a:solidFill>
            <a:schemeClr val="bg1"/>
          </a:solidFill>
          <a:ln>
            <a:noFill/>
          </a:ln>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2016, p 95A]</a:t>
            </a:r>
            <a:endParaRPr lang="en-US" sz="900" dirty="0">
              <a:solidFill>
                <a:srgbClr val="FF0000"/>
              </a:solidFill>
            </a:endParaRPr>
          </a:p>
        </p:txBody>
      </p:sp>
    </p:spTree>
    <p:extLst>
      <p:ext uri="{BB962C8B-B14F-4D97-AF65-F5344CB8AC3E}">
        <p14:creationId xmlns:p14="http://schemas.microsoft.com/office/powerpoint/2010/main" val="169219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4–5 min (cont)</a:t>
            </a:r>
          </a:p>
          <a:p>
            <a:pPr marL="0" indent="0">
              <a:buFont typeface="Arial" panose="020B0604020202020204" pitchFamily="34" charset="0"/>
              <a:buNone/>
            </a:pPr>
            <a:r>
              <a:rPr lang="en-US" b="1" dirty="0"/>
              <a:t>SAY: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Fibrosis, scarring, and the development of dysplastic </a:t>
            </a:r>
            <a:r>
              <a:rPr lang="en-US" dirty="0" err="1"/>
              <a:t>nodules</a:t>
            </a:r>
            <a:r>
              <a:rPr lang="en-US" baseline="30000" dirty="0" err="1"/>
              <a:t>19</a:t>
            </a:r>
            <a:r>
              <a:rPr lang="en-US"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dirty="0">
                <a:solidFill>
                  <a:srgbClr val="FF0000"/>
                </a:solidFill>
                <a:ea typeface="Calibri" panose="020F0502020204030204" pitchFamily="34" charset="0"/>
                <a:cs typeface="Times New Roman" panose="02020603050405020304" pitchFamily="18" charset="0"/>
              </a:rPr>
              <a:t> 2016, p 95A]</a:t>
            </a:r>
            <a:endParaRPr lang="en-US" dirty="0">
              <a:solidFill>
                <a:srgbClr val="FF0000"/>
              </a:solidFill>
            </a:endParaRPr>
          </a:p>
          <a:p>
            <a:pPr marL="171450" indent="-171450">
              <a:buFont typeface="Arial" panose="020B0604020202020204" pitchFamily="34" charset="0"/>
              <a:buChar char="•"/>
            </a:pPr>
            <a:r>
              <a:rPr lang="en-US" dirty="0"/>
              <a:t>Fibrosis is the repair and replacement of inflamed tissues or organs by connective tissues. This process results in the replacement of normal cells by fibroblasts, and eventually, the replacement of normal tissue by scar </a:t>
            </a:r>
            <a:r>
              <a:rPr lang="en-US" dirty="0" err="1"/>
              <a:t>tissue.</a:t>
            </a:r>
            <a:r>
              <a:rPr lang="en-US" baseline="30000" dirty="0" err="1"/>
              <a:t>20</a:t>
            </a:r>
            <a:r>
              <a:rPr lang="en-US" dirty="0"/>
              <a:t> </a:t>
            </a:r>
            <a:r>
              <a:rPr lang="en-US" dirty="0">
                <a:solidFill>
                  <a:srgbClr val="FF0000"/>
                </a:solidFill>
              </a:rPr>
              <a:t>[</a:t>
            </a:r>
            <a:r>
              <a:rPr lang="en-US" dirty="0" err="1">
                <a:solidFill>
                  <a:srgbClr val="FF0000"/>
                </a:solidFill>
              </a:rPr>
              <a:t>Tabers</a:t>
            </a:r>
            <a:r>
              <a:rPr lang="en-US" dirty="0">
                <a:solidFill>
                  <a:srgbClr val="FF0000"/>
                </a:solidFill>
              </a:rPr>
              <a:t> </a:t>
            </a:r>
            <a:r>
              <a:rPr lang="en-US" dirty="0" err="1">
                <a:solidFill>
                  <a:srgbClr val="FF0000"/>
                </a:solidFill>
              </a:rPr>
              <a:t>p2A</a:t>
            </a:r>
            <a:r>
              <a:rPr lang="en-US" dirty="0">
                <a:solidFill>
                  <a:srgbClr val="FF0000"/>
                </a:solidFill>
              </a:rPr>
              <a:t>]</a:t>
            </a:r>
          </a:p>
          <a:p>
            <a:pPr marL="0" indent="0">
              <a:buFont typeface="Arial" panose="020B0604020202020204" pitchFamily="34" charset="0"/>
              <a:buNone/>
            </a:pPr>
            <a:r>
              <a:rPr lang="en-US" b="1" dirty="0"/>
              <a:t>ASK: </a:t>
            </a:r>
            <a:r>
              <a:rPr lang="en-US" dirty="0"/>
              <a:t>What can occur next?</a:t>
            </a:r>
          </a:p>
          <a:p>
            <a:pPr marL="0" indent="0">
              <a:buFont typeface="Arial" panose="020B0604020202020204" pitchFamily="34" charset="0"/>
              <a:buNone/>
            </a:pPr>
            <a:r>
              <a:rPr lang="en-US" b="1" dirty="0"/>
              <a:t>Listen for:</a:t>
            </a:r>
          </a:p>
          <a:p>
            <a:pPr marL="171450" indent="-171450">
              <a:buFont typeface="Arial" panose="020B0604020202020204" pitchFamily="34" charset="0"/>
              <a:buChar char="•"/>
            </a:pPr>
            <a:r>
              <a:rPr lang="en-US" dirty="0" err="1"/>
              <a:t>Cirrhosis</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rPr>
              <a:t> 2016, p 95A]</a:t>
            </a:r>
            <a:endParaRPr lang="en-US" dirty="0">
              <a:solidFill>
                <a:srgbClr val="FF0000"/>
              </a:solidFill>
            </a:endParaRPr>
          </a:p>
          <a:p>
            <a:pPr marL="171450" indent="-171450">
              <a:buFont typeface="Arial" panose="020B0604020202020204" pitchFamily="34" charset="0"/>
              <a:buChar char="•"/>
            </a:pPr>
            <a:r>
              <a:rPr lang="en-US" dirty="0"/>
              <a:t>Regression of </a:t>
            </a:r>
            <a:r>
              <a:rPr lang="en-US" dirty="0" err="1"/>
              <a:t>fibrosis</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rPr>
              <a:t> 2016, p 95A]</a:t>
            </a:r>
            <a:endParaRPr lang="en-US" dirty="0">
              <a:solidFill>
                <a:srgbClr val="FF0000"/>
              </a:solidFill>
            </a:endParaRPr>
          </a:p>
          <a:p>
            <a:pPr marL="0" indent="0">
              <a:buFont typeface="Arial" panose="020B0604020202020204" pitchFamily="34" charset="0"/>
              <a:buNone/>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7DCF53AA-A063-FE47-A03E-5F74D7C91DB4}"/>
              </a:ext>
            </a:extLst>
          </p:cNvPr>
          <p:cNvSpPr>
            <a:spLocks noGrp="1"/>
          </p:cNvSpPr>
          <p:nvPr>
            <p:ph type="sldNum" sz="quarter" idx="5"/>
          </p:nvPr>
        </p:nvSpPr>
        <p:spPr/>
        <p:txBody>
          <a:bodyPr/>
          <a:lstStyle/>
          <a:p>
            <a:fld id="{DF9377A5-F992-4B39-812E-52568AB03F2B}" type="slidenum">
              <a:rPr lang="en-US" smtClean="0"/>
              <a:pPr/>
              <a:t>23</a:t>
            </a:fld>
            <a:endParaRPr lang="en-US" dirty="0"/>
          </a:p>
        </p:txBody>
      </p:sp>
      <p:sp>
        <p:nvSpPr>
          <p:cNvPr id="4" name="Rectangle 3">
            <a:extLst>
              <a:ext uri="{FF2B5EF4-FFF2-40B4-BE49-F238E27FC236}">
                <a16:creationId xmlns:a16="http://schemas.microsoft.com/office/drawing/2014/main" id="{EA0FC6B3-1F06-4D54-BCD7-5527D518B4AE}"/>
              </a:ext>
            </a:extLst>
          </p:cNvPr>
          <p:cNvSpPr/>
          <p:nvPr/>
        </p:nvSpPr>
        <p:spPr>
          <a:xfrm>
            <a:off x="0" y="1846818"/>
            <a:ext cx="876764" cy="369332"/>
          </a:xfrm>
          <a:prstGeom prst="rect">
            <a:avLst/>
          </a:prstGeom>
          <a:noFill/>
          <a:ln>
            <a:noFill/>
          </a:ln>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2016, p 95A]</a:t>
            </a:r>
            <a:endParaRPr lang="en-US" sz="900" dirty="0">
              <a:solidFill>
                <a:srgbClr val="FF0000"/>
              </a:solidFill>
            </a:endParaRPr>
          </a:p>
        </p:txBody>
      </p:sp>
    </p:spTree>
    <p:extLst>
      <p:ext uri="{BB962C8B-B14F-4D97-AF65-F5344CB8AC3E}">
        <p14:creationId xmlns:p14="http://schemas.microsoft.com/office/powerpoint/2010/main" val="1127911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4–5 min (cont)</a:t>
            </a:r>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Cirrhosis or regression of </a:t>
            </a:r>
            <a:r>
              <a:rPr lang="en-US" dirty="0" err="1"/>
              <a:t>fibrosis</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rPr>
              <a:t> 2016, p 95A]</a:t>
            </a:r>
            <a:endParaRPr lang="en-US" dirty="0">
              <a:solidFill>
                <a:srgbClr val="FF0000"/>
              </a:solidFill>
            </a:endParaRPr>
          </a:p>
          <a:p>
            <a:pPr marL="171450" indent="-171450">
              <a:buFont typeface="Arial" panose="020B0604020202020204" pitchFamily="34" charset="0"/>
              <a:buChar char="•"/>
            </a:pPr>
            <a:r>
              <a:rPr lang="en-US" dirty="0"/>
              <a:t>Cirrhosis is a chronic disease characterized by scarring with the loss of functioning liver cells, areas of ineffective regeneration, and increased resistance of blood flow through the liver (called portal hypertension).</a:t>
            </a:r>
            <a:r>
              <a:rPr lang="en-US" baseline="30000" dirty="0"/>
              <a:t>20</a:t>
            </a:r>
            <a:r>
              <a:rPr lang="en-US" dirty="0"/>
              <a:t> </a:t>
            </a:r>
            <a:r>
              <a:rPr lang="en-US" dirty="0">
                <a:solidFill>
                  <a:srgbClr val="FF0000"/>
                </a:solidFill>
              </a:rPr>
              <a:t>[</a:t>
            </a:r>
            <a:r>
              <a:rPr lang="en-US" dirty="0" err="1">
                <a:solidFill>
                  <a:srgbClr val="FF0000"/>
                </a:solidFill>
              </a:rPr>
              <a:t>Tabers</a:t>
            </a:r>
            <a:r>
              <a:rPr lang="en-US" dirty="0">
                <a:solidFill>
                  <a:srgbClr val="FF0000"/>
                </a:solidFill>
              </a:rPr>
              <a:t> </a:t>
            </a:r>
            <a:r>
              <a:rPr lang="en-US" dirty="0" err="1">
                <a:solidFill>
                  <a:srgbClr val="FF0000"/>
                </a:solidFill>
              </a:rPr>
              <a:t>p1A</a:t>
            </a:r>
            <a:r>
              <a:rPr lang="en-US" dirty="0">
                <a:solidFill>
                  <a:srgbClr val="FF0000"/>
                </a:solidFill>
              </a:rPr>
              <a:t>]</a:t>
            </a:r>
          </a:p>
          <a:p>
            <a:pPr marL="171450" indent="-171450">
              <a:buFont typeface="Arial" panose="020B0604020202020204" pitchFamily="34" charset="0"/>
              <a:buChar char="•"/>
            </a:pPr>
            <a:r>
              <a:rPr lang="en-US" dirty="0"/>
              <a:t>This may then lead to HCC, or in the case of regression, the return of tissue to a normal, healthy </a:t>
            </a:r>
            <a:r>
              <a:rPr lang="en-US" dirty="0" err="1"/>
              <a:t>state.</a:t>
            </a:r>
            <a:r>
              <a:rPr lang="en-US" baseline="30000" dirty="0" err="1"/>
              <a:t>19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Weiskirchen</a:t>
            </a:r>
            <a:r>
              <a:rPr lang="en-US" sz="1100" b="0" i="0" kern="1200" dirty="0">
                <a:solidFill>
                  <a:srgbClr val="FF0000"/>
                </a:solidFill>
                <a:effectLst/>
              </a:rPr>
              <a:t> 2016, p 95A]</a:t>
            </a:r>
            <a:endParaRPr lang="en-US" dirty="0">
              <a:solidFill>
                <a:srgbClr val="FF0000"/>
              </a:solidFill>
            </a:endParaRPr>
          </a:p>
          <a:p>
            <a:pPr marL="171450" indent="-171450">
              <a:buFont typeface="Arial" panose="020B0604020202020204" pitchFamily="34" charset="0"/>
              <a:buChar char="•"/>
            </a:pPr>
            <a:r>
              <a:rPr lang="en-US" dirty="0"/>
              <a:t>HCC can occur in the absence of cirrhosis. (This is called fibrolamellar carcinoma and occurs in an estimated 1%–9% of cases.)</a:t>
            </a:r>
            <a:r>
              <a:rPr lang="en-US" baseline="30000" dirty="0"/>
              <a:t>21</a:t>
            </a:r>
            <a:r>
              <a:rPr lang="en-US" dirty="0"/>
              <a:t> </a:t>
            </a:r>
            <a:r>
              <a:rPr lang="en-US" sz="1100" b="0" i="0" kern="1200" dirty="0">
                <a:solidFill>
                  <a:srgbClr val="FF0000"/>
                </a:solidFill>
                <a:effectLst/>
              </a:rPr>
              <a:t>[Desai 2019, p 2A]</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03C41AA0-F529-CB4F-8138-5604E79E6D85}"/>
              </a:ext>
            </a:extLst>
          </p:cNvPr>
          <p:cNvSpPr>
            <a:spLocks noGrp="1"/>
          </p:cNvSpPr>
          <p:nvPr>
            <p:ph type="sldNum" sz="quarter" idx="5"/>
          </p:nvPr>
        </p:nvSpPr>
        <p:spPr/>
        <p:txBody>
          <a:bodyPr/>
          <a:lstStyle/>
          <a:p>
            <a:fld id="{DF9377A5-F992-4B39-812E-52568AB03F2B}" type="slidenum">
              <a:rPr lang="en-US" smtClean="0"/>
              <a:pPr/>
              <a:t>24</a:t>
            </a:fld>
            <a:endParaRPr lang="en-US" dirty="0"/>
          </a:p>
        </p:txBody>
      </p:sp>
      <p:sp>
        <p:nvSpPr>
          <p:cNvPr id="4" name="Rectangle 3">
            <a:extLst>
              <a:ext uri="{FF2B5EF4-FFF2-40B4-BE49-F238E27FC236}">
                <a16:creationId xmlns:a16="http://schemas.microsoft.com/office/drawing/2014/main" id="{EDA291BA-AD3E-4AA4-B04F-B8DCEAD32C76}"/>
              </a:ext>
            </a:extLst>
          </p:cNvPr>
          <p:cNvSpPr/>
          <p:nvPr/>
        </p:nvSpPr>
        <p:spPr>
          <a:xfrm>
            <a:off x="0" y="1846818"/>
            <a:ext cx="876764" cy="369332"/>
          </a:xfrm>
          <a:prstGeom prst="rect">
            <a:avLst/>
          </a:prstGeom>
          <a:solidFill>
            <a:schemeClr val="bg1"/>
          </a:solidFill>
          <a:ln>
            <a:noFill/>
          </a:ln>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Weiskirchen</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2016, p 95A]</a:t>
            </a:r>
            <a:endParaRPr lang="en-US" sz="900" dirty="0">
              <a:solidFill>
                <a:srgbClr val="FF0000"/>
              </a:solidFill>
            </a:endParaRPr>
          </a:p>
        </p:txBody>
      </p:sp>
    </p:spTree>
    <p:extLst>
      <p:ext uri="{BB962C8B-B14F-4D97-AF65-F5344CB8AC3E}">
        <p14:creationId xmlns:p14="http://schemas.microsoft.com/office/powerpoint/2010/main" val="2999608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2 minutes</a:t>
            </a:r>
          </a:p>
          <a:p>
            <a:r>
              <a:rPr lang="en-US" dirty="0"/>
              <a:t>There are also genetic drivers in HCC.</a:t>
            </a:r>
          </a:p>
          <a:p>
            <a:pPr marL="171450" indent="-171450">
              <a:buFont typeface="Arial" panose="020B0604020202020204" pitchFamily="34" charset="0"/>
              <a:buChar char="•"/>
            </a:pPr>
            <a:r>
              <a:rPr lang="en-US" u="none" strike="noStrike" kern="1200" baseline="0" dirty="0">
                <a:solidFill>
                  <a:schemeClr val="tx1"/>
                </a:solidFill>
              </a:rPr>
              <a:t>HCC is characterized by the abundant presence of DNA alterations, including mutations and chromosomal </a:t>
            </a:r>
            <a:r>
              <a:rPr lang="en-US" u="none" strike="noStrike" kern="1200" baseline="0" dirty="0" err="1">
                <a:solidFill>
                  <a:schemeClr val="tx1"/>
                </a:solidFill>
              </a:rPr>
              <a:t>aberrations.</a:t>
            </a:r>
            <a:r>
              <a:rPr lang="en-US" u="none" strike="noStrike" kern="1200" baseline="30000" dirty="0" err="1">
                <a:solidFill>
                  <a:schemeClr val="tx1"/>
                </a:solidFill>
              </a:rPr>
              <a:t>1</a:t>
            </a:r>
            <a:r>
              <a:rPr lang="en-US" u="none" strike="noStrike" kern="1200" baseline="0" dirty="0">
                <a:solidFill>
                  <a:schemeClr val="tx1"/>
                </a:solidFill>
              </a:rPr>
              <a:t> </a:t>
            </a:r>
            <a:r>
              <a:rPr lang="en-US" sz="1100" b="0" i="0" kern="1200" dirty="0">
                <a:solidFill>
                  <a:srgbClr val="FF0000"/>
                </a:solidFill>
                <a:effectLst/>
              </a:rPr>
              <a:t>[Villanueva 2019, p 1450C]</a:t>
            </a:r>
            <a:r>
              <a:rPr lang="en-US" sz="1100" b="0" i="0" kern="1200" dirty="0">
                <a:solidFill>
                  <a:srgbClr val="FF00FF"/>
                </a:solidFill>
                <a:effectLst/>
              </a:rPr>
              <a:t> </a:t>
            </a:r>
            <a:endParaRPr lang="en-US" u="none" strike="noStrike" kern="1200" baseline="0" dirty="0">
              <a:solidFill>
                <a:srgbClr val="FF00FF"/>
              </a:solidFill>
            </a:endParaRPr>
          </a:p>
          <a:p>
            <a:pPr marL="171450" indent="-171450">
              <a:buFont typeface="Arial" panose="020B0604020202020204" pitchFamily="34" charset="0"/>
              <a:buChar char="•"/>
            </a:pPr>
            <a:r>
              <a:rPr lang="en-US" u="none" strike="noStrike" kern="1200" baseline="0" dirty="0">
                <a:solidFill>
                  <a:schemeClr val="tx1"/>
                </a:solidFill>
              </a:rPr>
              <a:t>The most common genetic alterations are mutations in a region of DNA known as a promoter that controls expression of the gene </a:t>
            </a:r>
            <a:r>
              <a:rPr lang="en-US" i="1" u="none" strike="noStrike" kern="1200" baseline="0" dirty="0">
                <a:solidFill>
                  <a:schemeClr val="tx1"/>
                </a:solidFill>
              </a:rPr>
              <a:t>TERT</a:t>
            </a:r>
            <a:r>
              <a:rPr lang="en-US" u="none" strike="noStrike" kern="1200" baseline="0" dirty="0">
                <a:solidFill>
                  <a:schemeClr val="tx1"/>
                </a:solidFill>
              </a:rPr>
              <a:t>. Such alterations occur in about 60% of hepatocellular </a:t>
            </a:r>
            <a:r>
              <a:rPr lang="en-US" u="none" strike="noStrike" kern="1200" baseline="0" dirty="0" err="1">
                <a:solidFill>
                  <a:schemeClr val="tx1"/>
                </a:solidFill>
              </a:rPr>
              <a:t>carcinomas.</a:t>
            </a:r>
            <a:r>
              <a:rPr lang="en-US" u="none" strike="noStrike" kern="1200" baseline="30000" dirty="0" err="1">
                <a:solidFill>
                  <a:schemeClr val="tx1"/>
                </a:solidFill>
              </a:rPr>
              <a:t>1</a:t>
            </a:r>
            <a:r>
              <a:rPr lang="en-US" u="none" strike="noStrike" kern="1200" baseline="0" dirty="0">
                <a:solidFill>
                  <a:srgbClr val="FF00FF"/>
                </a:solidFill>
              </a:rPr>
              <a:t> </a:t>
            </a:r>
            <a:r>
              <a:rPr lang="en-US" sz="1100" b="0" i="0" kern="1200" dirty="0">
                <a:solidFill>
                  <a:srgbClr val="FF0000"/>
                </a:solidFill>
                <a:effectLst/>
              </a:rPr>
              <a:t>[Villanueva 2019, p 1450C] </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As the disease progresses from cirrhosis to a dysplastic nodule and finally to hepatocellular carcinoma, additional mutations accumulate, including in genes that affect the cell cycle (</a:t>
            </a:r>
            <a:r>
              <a:rPr lang="en-US" i="1" u="none" strike="noStrike" kern="1200" baseline="0" dirty="0">
                <a:solidFill>
                  <a:schemeClr val="tx1"/>
                </a:solidFill>
              </a:rPr>
              <a:t>TP53</a:t>
            </a:r>
            <a:r>
              <a:rPr lang="en-US" u="none" strike="noStrike" kern="1200" baseline="0" dirty="0">
                <a:solidFill>
                  <a:schemeClr val="tx1"/>
                </a:solidFill>
              </a:rPr>
              <a:t>, which is seen in 30% of cases), signaling (particularly in the </a:t>
            </a:r>
            <a:r>
              <a:rPr lang="en-US" i="1" u="none" strike="noStrike" kern="1200" baseline="0" dirty="0">
                <a:solidFill>
                  <a:schemeClr val="tx1"/>
                </a:solidFill>
              </a:rPr>
              <a:t>CTNNB1</a:t>
            </a:r>
            <a:r>
              <a:rPr lang="en-US" u="none" strike="noStrike" kern="1200" baseline="0" dirty="0">
                <a:solidFill>
                  <a:schemeClr val="tx1"/>
                </a:solidFill>
              </a:rPr>
              <a:t> and </a:t>
            </a:r>
            <a:r>
              <a:rPr lang="en-US" i="1" u="none" strike="noStrike" kern="1200" baseline="0" dirty="0">
                <a:solidFill>
                  <a:schemeClr val="tx1"/>
                </a:solidFill>
              </a:rPr>
              <a:t>AXIN1</a:t>
            </a:r>
            <a:r>
              <a:rPr lang="en-US" u="none" strike="noStrike" kern="1200" baseline="0" dirty="0">
                <a:solidFill>
                  <a:schemeClr val="tx1"/>
                </a:solidFill>
              </a:rPr>
              <a:t> genes, which is seen in 30% and 10% of cases, respectively), and in genes involved in chromatin remodeling (such as </a:t>
            </a:r>
            <a:r>
              <a:rPr lang="en-US" i="1" u="none" strike="noStrike" kern="1200" baseline="0" dirty="0">
                <a:solidFill>
                  <a:schemeClr val="tx1"/>
                </a:solidFill>
              </a:rPr>
              <a:t>ARID1A</a:t>
            </a:r>
            <a:r>
              <a:rPr lang="en-US" u="none" strike="noStrike" kern="1200" baseline="0" dirty="0">
                <a:solidFill>
                  <a:schemeClr val="tx1"/>
                </a:solidFill>
              </a:rPr>
              <a:t> and </a:t>
            </a:r>
            <a:r>
              <a:rPr lang="en-US" i="1" u="none" strike="noStrike" kern="1200" baseline="0" dirty="0">
                <a:solidFill>
                  <a:schemeClr val="tx1"/>
                </a:solidFill>
              </a:rPr>
              <a:t>ARID2</a:t>
            </a:r>
            <a:r>
              <a:rPr lang="en-US" u="none" strike="noStrike" kern="1200" baseline="0" dirty="0">
                <a:solidFill>
                  <a:schemeClr val="tx1"/>
                </a:solidFill>
              </a:rPr>
              <a:t>, seen in 10% and 5% of cases, respectively). </a:t>
            </a:r>
            <a:r>
              <a:rPr lang="en-US" sz="1100" b="0" i="0" kern="1200" dirty="0">
                <a:solidFill>
                  <a:srgbClr val="FF0000"/>
                </a:solidFill>
                <a:effectLst/>
                <a:latin typeface="Arial" panose="020B0604020202020204" pitchFamily="34" charset="0"/>
                <a:ea typeface="+mn-ea"/>
                <a:cs typeface="Arial" panose="020B0604020202020204" pitchFamily="34" charset="0"/>
              </a:rPr>
              <a:t>[Villanueva 2019, p 1452A,B] </a:t>
            </a:r>
            <a:r>
              <a:rPr lang="en-US" u="none" strike="noStrike" kern="1200" baseline="0" dirty="0">
                <a:solidFill>
                  <a:schemeClr val="tx1"/>
                </a:solidFill>
              </a:rPr>
              <a:t>In addition to these mutations, in some cases amplifications of genes such as vascular endothelial growth factor (</a:t>
            </a:r>
            <a:r>
              <a:rPr lang="en-US" i="1" u="none" strike="noStrike" kern="1200" baseline="0" dirty="0">
                <a:solidFill>
                  <a:schemeClr val="tx1"/>
                </a:solidFill>
              </a:rPr>
              <a:t>VEGF</a:t>
            </a:r>
            <a:r>
              <a:rPr lang="en-US" u="none" strike="noStrike" kern="1200" baseline="0" dirty="0">
                <a:solidFill>
                  <a:schemeClr val="tx1"/>
                </a:solidFill>
              </a:rPr>
              <a:t>) and </a:t>
            </a:r>
            <a:r>
              <a:rPr lang="en-US" i="1" u="none" strike="noStrike" kern="1200" baseline="0" dirty="0">
                <a:solidFill>
                  <a:schemeClr val="tx1"/>
                </a:solidFill>
              </a:rPr>
              <a:t>CCND1</a:t>
            </a:r>
            <a:r>
              <a:rPr lang="en-US" u="none" strike="noStrike" kern="1200" baseline="0" dirty="0">
                <a:solidFill>
                  <a:schemeClr val="tx1"/>
                </a:solidFill>
              </a:rPr>
              <a:t>/</a:t>
            </a:r>
            <a:r>
              <a:rPr lang="en-US" i="1" u="none" strike="noStrike" kern="1200" baseline="0" dirty="0">
                <a:solidFill>
                  <a:schemeClr val="tx1"/>
                </a:solidFill>
              </a:rPr>
              <a:t>FGF19</a:t>
            </a:r>
            <a:r>
              <a:rPr lang="en-US" u="none" strike="noStrike" kern="1200" baseline="0" dirty="0">
                <a:solidFill>
                  <a:schemeClr val="tx1"/>
                </a:solidFill>
              </a:rPr>
              <a:t> are </a:t>
            </a:r>
            <a:r>
              <a:rPr lang="en-US" u="none" strike="noStrike" kern="1200" baseline="0" dirty="0" err="1">
                <a:solidFill>
                  <a:schemeClr val="tx1"/>
                </a:solidFill>
              </a:rPr>
              <a:t>seen.</a:t>
            </a:r>
            <a:r>
              <a:rPr lang="en-US" u="none" strike="noStrike" kern="1200" baseline="30000" dirty="0" err="1">
                <a:solidFill>
                  <a:schemeClr val="tx1"/>
                </a:solidFill>
              </a:rPr>
              <a:t>1</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a:solidFill>
                  <a:srgbClr val="FF0000"/>
                </a:solidFill>
                <a:effectLst/>
              </a:rPr>
              <a:t>Villanueva 2019, p 1452A,B]</a:t>
            </a:r>
            <a:endParaRPr lang="en-US" u="none" strike="noStrike" kern="1200" baseline="0" dirty="0">
              <a:solidFill>
                <a:srgbClr val="FF0000"/>
              </a:solidFill>
            </a:endParaRPr>
          </a:p>
        </p:txBody>
      </p:sp>
      <p:sp>
        <p:nvSpPr>
          <p:cNvPr id="5" name="Slide Number Placeholder 4">
            <a:extLst>
              <a:ext uri="{FF2B5EF4-FFF2-40B4-BE49-F238E27FC236}">
                <a16:creationId xmlns:a16="http://schemas.microsoft.com/office/drawing/2014/main" id="{44DA748E-86E6-C945-AF5B-E1B26A68C814}"/>
              </a:ext>
            </a:extLst>
          </p:cNvPr>
          <p:cNvSpPr>
            <a:spLocks noGrp="1"/>
          </p:cNvSpPr>
          <p:nvPr>
            <p:ph type="sldNum" sz="quarter" idx="5"/>
          </p:nvPr>
        </p:nvSpPr>
        <p:spPr/>
        <p:txBody>
          <a:bodyPr/>
          <a:lstStyle/>
          <a:p>
            <a:fld id="{DF9377A5-F992-4B39-812E-52568AB03F2B}" type="slidenum">
              <a:rPr lang="en-US" smtClean="0"/>
              <a:pPr/>
              <a:t>25</a:t>
            </a:fld>
            <a:endParaRPr lang="en-US" dirty="0"/>
          </a:p>
        </p:txBody>
      </p:sp>
      <p:sp>
        <p:nvSpPr>
          <p:cNvPr id="4" name="Rectangle 3">
            <a:extLst>
              <a:ext uri="{FF2B5EF4-FFF2-40B4-BE49-F238E27FC236}">
                <a16:creationId xmlns:a16="http://schemas.microsoft.com/office/drawing/2014/main" id="{1490920B-1045-47AB-AD91-88CFDA3A4FDC}"/>
              </a:ext>
            </a:extLst>
          </p:cNvPr>
          <p:cNvSpPr/>
          <p:nvPr/>
        </p:nvSpPr>
        <p:spPr>
          <a:xfrm>
            <a:off x="-1" y="1940868"/>
            <a:ext cx="735475" cy="507831"/>
          </a:xfrm>
          <a:prstGeom prst="rect">
            <a:avLst/>
          </a:prstGeom>
          <a:solidFill>
            <a:schemeClr val="bg1"/>
          </a:solid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1452B]</a:t>
            </a:r>
            <a:endParaRPr lang="en-US" sz="900" dirty="0">
              <a:solidFill>
                <a:srgbClr val="FF0000"/>
              </a:solidFill>
            </a:endParaRPr>
          </a:p>
        </p:txBody>
      </p:sp>
    </p:spTree>
    <p:extLst>
      <p:ext uri="{BB962C8B-B14F-4D97-AF65-F5344CB8AC3E}">
        <p14:creationId xmlns:p14="http://schemas.microsoft.com/office/powerpoint/2010/main" val="3812372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607050" cy="5102225"/>
          </a:xfrm>
        </p:spPr>
        <p:txBody>
          <a:bodyPr/>
          <a:lstStyle/>
          <a:p>
            <a:r>
              <a:rPr lang="en-US" b="1" u="none" strike="noStrike" kern="1200" baseline="0" dirty="0">
                <a:solidFill>
                  <a:schemeClr val="tx1"/>
                </a:solidFill>
              </a:rPr>
              <a:t>TIME: </a:t>
            </a:r>
            <a:r>
              <a:rPr lang="en-US" u="none" strike="noStrike" kern="1200" baseline="0" dirty="0">
                <a:solidFill>
                  <a:schemeClr val="tx1"/>
                </a:solidFill>
              </a:rPr>
              <a:t>4–5 min</a:t>
            </a:r>
          </a:p>
          <a:p>
            <a:r>
              <a:rPr lang="en-US" b="1" u="none" strike="noStrike" kern="1200" baseline="0" dirty="0">
                <a:solidFill>
                  <a:schemeClr val="tx1"/>
                </a:solidFill>
              </a:rPr>
              <a:t>SAY: </a:t>
            </a:r>
            <a:r>
              <a:rPr lang="en-US" u="none" strike="noStrike" kern="1200" baseline="0" dirty="0">
                <a:solidFill>
                  <a:schemeClr val="tx1"/>
                </a:solidFill>
              </a:rPr>
              <a:t>How does the development of HCC differ in the presence of fatty liver disease?</a:t>
            </a:r>
          </a:p>
          <a:p>
            <a:r>
              <a:rPr lang="en-US" u="none" strike="noStrike" kern="1200" baseline="0" dirty="0">
                <a:solidFill>
                  <a:schemeClr val="tx1"/>
                </a:solidFill>
              </a:rPr>
              <a:t>The pathogenesis of NAFLD-associated hepatocellular carcinoma is shown in the figure. </a:t>
            </a:r>
          </a:p>
          <a:p>
            <a:pPr lvl="1"/>
            <a:r>
              <a:rPr lang="en-US" u="none" strike="noStrike" kern="1200" baseline="0" dirty="0">
                <a:solidFill>
                  <a:schemeClr val="tx1"/>
                </a:solidFill>
              </a:rPr>
              <a:t>NAFLD is initiated by a number of diet-related risk factors, most prominently dyslipidemia and high-fructose and/or -glucose diets, as well as a sedentary </a:t>
            </a:r>
            <a:r>
              <a:rPr lang="en-US" u="none" strike="noStrike" kern="1200" baseline="0" dirty="0" err="1">
                <a:solidFill>
                  <a:schemeClr val="tx1"/>
                </a:solidFill>
              </a:rPr>
              <a:t>lifestyle.</a:t>
            </a:r>
            <a:r>
              <a:rPr lang="en-US" u="none" strike="noStrike" kern="1200" baseline="30000" dirty="0" err="1">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415A, B]</a:t>
            </a:r>
            <a:endParaRPr lang="en-US" u="none" strike="noStrike" kern="1200" baseline="0" dirty="0">
              <a:solidFill>
                <a:srgbClr val="FF0000"/>
              </a:solidFill>
            </a:endParaRPr>
          </a:p>
          <a:p>
            <a:pPr lvl="1"/>
            <a:r>
              <a:rPr lang="en-US" u="none" strike="noStrike" kern="1200" baseline="0" dirty="0">
                <a:solidFill>
                  <a:schemeClr val="tx1"/>
                </a:solidFill>
              </a:rPr>
              <a:t>Patients with NAFLD commonly consume low-nutrient, high-sodium, meat-derived, fatty foods and lower amounts of fruit. These changes result in the accumulation of fat in the liver (steatosis).</a:t>
            </a:r>
            <a:r>
              <a:rPr lang="en-US" u="none" strike="noStrike" kern="1200" baseline="30000" dirty="0">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415A, B]</a:t>
            </a:r>
            <a:endParaRPr lang="en-US" u="none" strike="noStrike" kern="1200" baseline="0" dirty="0">
              <a:solidFill>
                <a:srgbClr val="FF0000"/>
              </a:solidFill>
            </a:endParaRPr>
          </a:p>
          <a:p>
            <a:pPr marL="0" marR="0" lvl="0" indent="0" algn="l" defTabSz="914400" rtl="0" eaLnBrk="1" fontAlgn="auto" latinLnBrk="0" hangingPunct="1">
              <a:buClrTx/>
              <a:buSzTx/>
              <a:buFont typeface="Arial" panose="020B0604020202020204" pitchFamily="34" charset="0"/>
              <a:buNone/>
              <a:tabLst/>
              <a:defRPr/>
            </a:pPr>
            <a:r>
              <a:rPr lang="en-US" b="1" u="none" strike="noStrike" kern="1200" baseline="0" dirty="0">
                <a:solidFill>
                  <a:schemeClr val="tx1"/>
                </a:solidFill>
              </a:rPr>
              <a:t>Facilitator: </a:t>
            </a:r>
            <a:r>
              <a:rPr lang="en-US" u="none" strike="noStrike" kern="1200" baseline="0" dirty="0">
                <a:solidFill>
                  <a:schemeClr val="tx1"/>
                </a:solidFill>
              </a:rPr>
              <a:t>This is a labeling exercise. The graphic shows the first step (Steatosis) and the final stage (HCC). Choose 2 or 3 participants to unmute their phones and discuss and come up with the correct order of the steps with omitted labels. If they are correct, reveal the answers. If they are not correct, choose another group of 2 or 3 participants to try to provide the correct answers.</a:t>
            </a:r>
          </a:p>
          <a:p>
            <a:pPr marL="0" indent="0">
              <a:buFont typeface="Arial" panose="020B0604020202020204" pitchFamily="34" charset="0"/>
              <a:buNone/>
            </a:pPr>
            <a:r>
              <a:rPr lang="en-US" u="none" strike="noStrike" kern="1200" baseline="0" dirty="0">
                <a:solidFill>
                  <a:schemeClr val="tx1"/>
                </a:solidFill>
              </a:rPr>
              <a:t>Labeling exercise. What stages are next?</a:t>
            </a:r>
          </a:p>
          <a:p>
            <a:pPr marL="0" indent="0">
              <a:buFont typeface="Arial" panose="020B0604020202020204" pitchFamily="34" charset="0"/>
              <a:buNone/>
            </a:pPr>
            <a:r>
              <a:rPr lang="en-US" b="1" u="none" strike="noStrike" kern="1200" baseline="0" dirty="0">
                <a:solidFill>
                  <a:schemeClr val="tx1"/>
                </a:solidFill>
              </a:rPr>
              <a:t>Listen for:</a:t>
            </a:r>
          </a:p>
          <a:p>
            <a:pPr marL="228600" indent="-228600">
              <a:buFont typeface="+mj-lt"/>
              <a:buAutoNum type="arabicPeriod"/>
            </a:pPr>
            <a:r>
              <a:rPr lang="en-US" u="none" strike="noStrike" kern="1200" baseline="0" dirty="0">
                <a:solidFill>
                  <a:schemeClr val="tx1"/>
                </a:solidFill>
              </a:rPr>
              <a:t>Steatosis and lobular inflammation</a:t>
            </a:r>
          </a:p>
          <a:p>
            <a:pPr marL="228600" indent="-228600">
              <a:buFont typeface="+mj-lt"/>
              <a:buAutoNum type="arabicPeriod"/>
            </a:pPr>
            <a:r>
              <a:rPr lang="en-US" u="none" strike="noStrike" kern="1200" baseline="0" dirty="0">
                <a:solidFill>
                  <a:schemeClr val="tx1"/>
                </a:solidFill>
              </a:rPr>
              <a:t>NASH</a:t>
            </a:r>
          </a:p>
          <a:p>
            <a:pPr marL="228600" indent="-228600">
              <a:buFont typeface="+mj-lt"/>
              <a:buAutoNum type="arabicPeriod"/>
            </a:pPr>
            <a:r>
              <a:rPr lang="en-US" u="none" strike="noStrike" kern="1200" baseline="0" dirty="0">
                <a:solidFill>
                  <a:schemeClr val="tx1"/>
                </a:solidFill>
              </a:rPr>
              <a:t>Mild fibrosis</a:t>
            </a:r>
          </a:p>
          <a:p>
            <a:pPr marL="228600" indent="-228600">
              <a:buFont typeface="+mj-lt"/>
              <a:buAutoNum type="arabicPeriod"/>
            </a:pPr>
            <a:r>
              <a:rPr lang="en-US" u="none" strike="noStrike" kern="1200" baseline="0" dirty="0">
                <a:solidFill>
                  <a:schemeClr val="tx1"/>
                </a:solidFill>
              </a:rPr>
              <a:t>Advanced fibrosis and cirrhosis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Anstee</a:t>
            </a:r>
            <a:r>
              <a:rPr lang="en-US" dirty="0">
                <a:solidFill>
                  <a:srgbClr val="FF0000"/>
                </a:solidFill>
                <a:ea typeface="Calibri" panose="020F0502020204030204" pitchFamily="34" charset="0"/>
                <a:cs typeface="Times New Roman" panose="02020603050405020304" pitchFamily="18" charset="0"/>
              </a:rPr>
              <a:t> 2019, p 415A]</a:t>
            </a:r>
            <a:endParaRPr lang="en-US" u="none" strike="noStrike" kern="1200" baseline="0" dirty="0">
              <a:solidFill>
                <a:srgbClr val="FF0000"/>
              </a:solidFill>
            </a:endParaRPr>
          </a:p>
          <a:p>
            <a:pPr marL="0" marR="0" lvl="0" indent="0" algn="l" defTabSz="914400" rtl="0" eaLnBrk="1" fontAlgn="auto" latinLnBrk="0" hangingPunct="1">
              <a:buClrTx/>
              <a:buSzTx/>
              <a:buFont typeface="Arial" panose="020B0604020202020204" pitchFamily="34" charset="0"/>
              <a:buNone/>
              <a:tabLst/>
              <a:defRPr/>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70C858F6-6594-9F44-8667-16C34F7CBB53}"/>
              </a:ext>
            </a:extLst>
          </p:cNvPr>
          <p:cNvSpPr>
            <a:spLocks noGrp="1"/>
          </p:cNvSpPr>
          <p:nvPr>
            <p:ph type="sldNum" sz="quarter" idx="5"/>
          </p:nvPr>
        </p:nvSpPr>
        <p:spPr/>
        <p:txBody>
          <a:bodyPr/>
          <a:lstStyle/>
          <a:p>
            <a:fld id="{DF9377A5-F992-4B39-812E-52568AB03F2B}" type="slidenum">
              <a:rPr lang="en-US" smtClean="0"/>
              <a:pPr/>
              <a:t>26</a:t>
            </a:fld>
            <a:endParaRPr lang="en-US" dirty="0"/>
          </a:p>
        </p:txBody>
      </p:sp>
      <p:sp>
        <p:nvSpPr>
          <p:cNvPr id="4" name="Rectangle 3">
            <a:extLst>
              <a:ext uri="{FF2B5EF4-FFF2-40B4-BE49-F238E27FC236}">
                <a16:creationId xmlns:a16="http://schemas.microsoft.com/office/drawing/2014/main" id="{147AE80B-DB9A-422D-9108-7737B3425646}"/>
              </a:ext>
            </a:extLst>
          </p:cNvPr>
          <p:cNvSpPr/>
          <p:nvPr/>
        </p:nvSpPr>
        <p:spPr>
          <a:xfrm>
            <a:off x="83634" y="2038350"/>
            <a:ext cx="610103"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Anstee</a:t>
            </a:r>
            <a:r>
              <a:rPr lang="en-US" sz="900" dirty="0">
                <a:solidFill>
                  <a:srgbClr val="FF0000"/>
                </a:solidFill>
                <a:ea typeface="Calibri" panose="020F0502020204030204" pitchFamily="34" charset="0"/>
                <a:cs typeface="Times New Roman" panose="02020603050405020304" pitchFamily="18" charset="0"/>
              </a:rPr>
              <a:t> 2019, p 415A]</a:t>
            </a:r>
            <a:endParaRPr lang="en-US" sz="900" dirty="0">
              <a:solidFill>
                <a:srgbClr val="FF0000"/>
              </a:solidFill>
            </a:endParaRPr>
          </a:p>
        </p:txBody>
      </p:sp>
    </p:spTree>
    <p:extLst>
      <p:ext uri="{BB962C8B-B14F-4D97-AF65-F5344CB8AC3E}">
        <p14:creationId xmlns:p14="http://schemas.microsoft.com/office/powerpoint/2010/main" val="74937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806002" cy="5207000"/>
          </a:xfrm>
        </p:spPr>
        <p:txBody>
          <a:bodyPr/>
          <a:lstStyle/>
          <a:p>
            <a:r>
              <a:rPr lang="en-US" b="1" u="none" strike="noStrike" kern="1200" baseline="0" dirty="0">
                <a:solidFill>
                  <a:schemeClr val="tx1"/>
                </a:solidFill>
              </a:rPr>
              <a:t>TIME: </a:t>
            </a:r>
            <a:r>
              <a:rPr lang="en-US" u="none" strike="noStrike" kern="1200" baseline="0" dirty="0">
                <a:solidFill>
                  <a:schemeClr val="tx1"/>
                </a:solidFill>
              </a:rPr>
              <a:t>4–5 min (cont)</a:t>
            </a:r>
          </a:p>
          <a:p>
            <a:r>
              <a:rPr lang="en-US" b="1" u="none" strike="noStrike" kern="1200" baseline="0" dirty="0">
                <a:solidFill>
                  <a:schemeClr val="tx1"/>
                </a:solidFill>
              </a:rPr>
              <a:t>SAY: </a:t>
            </a:r>
            <a:r>
              <a:rPr lang="en-US" u="none" strike="noStrike" kern="1200" baseline="0" dirty="0">
                <a:solidFill>
                  <a:schemeClr val="tx1"/>
                </a:solidFill>
              </a:rPr>
              <a:t>Here is the correct order after steatosis.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u="none" strike="noStrike" kern="1200" baseline="0" dirty="0" err="1">
                <a:solidFill>
                  <a:schemeClr val="tx1"/>
                </a:solidFill>
              </a:rPr>
              <a:t>Answers</a:t>
            </a:r>
            <a:r>
              <a:rPr lang="en-US" b="1" u="none" strike="noStrike" kern="1200" baseline="30000" dirty="0" err="1">
                <a:solidFill>
                  <a:schemeClr val="tx1"/>
                </a:solidFill>
              </a:rPr>
              <a:t>14</a:t>
            </a:r>
            <a:r>
              <a:rPr lang="en-US" b="1" u="none" strike="noStrike" kern="1200" baseline="0" dirty="0">
                <a:solidFill>
                  <a:schemeClr val="tx1"/>
                </a:solidFill>
              </a:rPr>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Anstee</a:t>
            </a:r>
            <a:r>
              <a:rPr lang="en-US" dirty="0">
                <a:solidFill>
                  <a:srgbClr val="FF0000"/>
                </a:solidFill>
                <a:ea typeface="Calibri" panose="020F0502020204030204" pitchFamily="34" charset="0"/>
                <a:cs typeface="Times New Roman" panose="02020603050405020304" pitchFamily="18" charset="0"/>
              </a:rPr>
              <a:t> 2019, p 415A]</a:t>
            </a:r>
            <a:endParaRPr lang="en-US" dirty="0">
              <a:solidFill>
                <a:srgbClr val="FF0000"/>
              </a:solidFill>
            </a:endParaRPr>
          </a:p>
          <a:p>
            <a:pPr marL="228600" indent="-228600">
              <a:buFont typeface="+mj-lt"/>
              <a:buAutoNum type="arabicPeriod"/>
            </a:pPr>
            <a:r>
              <a:rPr lang="en-US" u="none" strike="noStrike" kern="1200" baseline="0" dirty="0">
                <a:solidFill>
                  <a:schemeClr val="tx1"/>
                </a:solidFill>
              </a:rPr>
              <a:t>Steatosis and lobular inflammation</a:t>
            </a:r>
          </a:p>
          <a:p>
            <a:pPr marL="228600" indent="-228600">
              <a:buFont typeface="+mj-lt"/>
              <a:buAutoNum type="arabicPeriod"/>
            </a:pPr>
            <a:r>
              <a:rPr lang="en-US" u="none" strike="noStrike" kern="1200" baseline="0" dirty="0">
                <a:solidFill>
                  <a:schemeClr val="tx1"/>
                </a:solidFill>
              </a:rPr>
              <a:t>NASH</a:t>
            </a:r>
          </a:p>
          <a:p>
            <a:pPr marL="228600" indent="-228600">
              <a:buFont typeface="+mj-lt"/>
              <a:buAutoNum type="arabicPeriod"/>
            </a:pPr>
            <a:r>
              <a:rPr lang="en-US" u="none" strike="noStrike" kern="1200" baseline="0" dirty="0">
                <a:solidFill>
                  <a:schemeClr val="tx1"/>
                </a:solidFill>
              </a:rPr>
              <a:t>Mild fibrosis</a:t>
            </a:r>
          </a:p>
          <a:p>
            <a:pPr marL="228600" indent="-228600">
              <a:buFont typeface="+mj-lt"/>
              <a:buAutoNum type="arabicPeriod"/>
            </a:pPr>
            <a:r>
              <a:rPr lang="en-US" u="none" strike="noStrike" kern="1200" baseline="0" dirty="0">
                <a:solidFill>
                  <a:schemeClr val="tx1"/>
                </a:solidFill>
              </a:rPr>
              <a:t>Advanced fibrosis and cirrhosis</a:t>
            </a:r>
            <a:endParaRPr lang="en-US" dirty="0"/>
          </a:p>
          <a:p>
            <a:pPr>
              <a:spcAft>
                <a:spcPts val="0"/>
              </a:spcAft>
            </a:pPr>
            <a:r>
              <a:rPr lang="en-US" b="1" u="none" strike="noStrike" kern="1200" baseline="0" dirty="0">
                <a:solidFill>
                  <a:schemeClr val="tx1"/>
                </a:solidFill>
              </a:rPr>
              <a:t>REVIEW:</a:t>
            </a:r>
          </a:p>
          <a:p>
            <a:pPr lvl="1"/>
            <a:r>
              <a:rPr lang="en-US" u="none" strike="noStrike" kern="1200" baseline="0" dirty="0">
                <a:solidFill>
                  <a:schemeClr val="tx1"/>
                </a:solidFill>
              </a:rPr>
              <a:t>Accumulation of lipids in hepatocytes leads to metabolic reprogramming, which is characterized by changes in cellular metabolism, accumulation of potentially toxic metabolites, and the chronic inflammatory state seen in </a:t>
            </a:r>
            <a:r>
              <a:rPr lang="en-US" u="none" strike="noStrike" kern="1200" baseline="0" dirty="0" err="1">
                <a:solidFill>
                  <a:schemeClr val="tx1"/>
                </a:solidFill>
              </a:rPr>
              <a:t>NASH.</a:t>
            </a:r>
            <a:r>
              <a:rPr lang="en-US" u="none" strike="noStrike" kern="1200" baseline="30000" dirty="0" err="1">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415C]</a:t>
            </a:r>
            <a:endParaRPr lang="en-US" u="none" strike="noStrike" kern="1200" baseline="0" dirty="0">
              <a:solidFill>
                <a:srgbClr val="FF0000"/>
              </a:solidFill>
            </a:endParaRPr>
          </a:p>
          <a:p>
            <a:pPr marL="165100" marR="0" lvl="1"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u="none" strike="noStrike" kern="1200" baseline="0" dirty="0">
                <a:solidFill>
                  <a:schemeClr val="tx1"/>
                </a:solidFill>
              </a:rPr>
              <a:t>From here, the pathway to hepatocellular carcinoma is the same as what we discussed in non-NAFLD–related disease (fibrosis, cirrhosis, HCC).</a:t>
            </a:r>
            <a:r>
              <a:rPr lang="en-US" u="none" strike="noStrike" kern="1200" baseline="30000" dirty="0">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415A] </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The resulting stress and damage to hepatocytes results in upregulation of inflammatory pathways and fibrosis (scarring of the liver), leading to advanced fibrosis and overt </a:t>
            </a:r>
            <a:r>
              <a:rPr lang="en-US" u="none" strike="noStrike" kern="1200" baseline="0" dirty="0" err="1">
                <a:solidFill>
                  <a:schemeClr val="tx1"/>
                </a:solidFill>
              </a:rPr>
              <a:t>cirrhosis.</a:t>
            </a:r>
            <a:r>
              <a:rPr lang="en-US" u="none" strike="noStrike" kern="1200" baseline="30000" dirty="0" err="1">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415A] </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Accumulation of mutations throughout the process ultimately leads to the development and initiation of hepatocellular </a:t>
            </a:r>
            <a:r>
              <a:rPr lang="en-US" u="none" strike="noStrike" kern="1200" baseline="0" dirty="0" err="1">
                <a:solidFill>
                  <a:schemeClr val="tx1"/>
                </a:solidFill>
              </a:rPr>
              <a:t>carcinoma.</a:t>
            </a:r>
            <a:r>
              <a:rPr lang="en-US" u="none" strike="noStrike" kern="1200" baseline="30000" dirty="0" err="1">
                <a:solidFill>
                  <a:schemeClr val="tx1"/>
                </a:solidFill>
              </a:rPr>
              <a:t>14</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Anstee</a:t>
            </a:r>
            <a:r>
              <a:rPr lang="en-US" sz="1100" b="0" i="0" kern="1200" dirty="0">
                <a:solidFill>
                  <a:srgbClr val="FF0000"/>
                </a:solidFill>
                <a:effectLst/>
              </a:rPr>
              <a:t> 2019, p 417A]</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Some patients with NASH who develop HCC do not have cirrhosis.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Cholankeril</a:t>
            </a:r>
            <a:r>
              <a:rPr lang="en-US" sz="1100" b="0" i="0" kern="1200" dirty="0">
                <a:solidFill>
                  <a:srgbClr val="FF0000"/>
                </a:solidFill>
                <a:effectLst/>
                <a:latin typeface="Arial" panose="020B0604020202020204" pitchFamily="34" charset="0"/>
                <a:ea typeface="+mn-ea"/>
                <a:cs typeface="Arial" panose="020B0604020202020204" pitchFamily="34" charset="0"/>
              </a:rPr>
              <a:t> 2017, p 533A]</a:t>
            </a:r>
            <a:r>
              <a:rPr lang="en-US" sz="1100" b="0" i="0" kern="1200" dirty="0">
                <a:solidFill>
                  <a:schemeClr val="tx1"/>
                </a:solidFill>
                <a:effectLst/>
                <a:latin typeface="Arial" panose="020B0604020202020204" pitchFamily="34" charset="0"/>
                <a:ea typeface="+mn-ea"/>
                <a:cs typeface="Arial" panose="020B0604020202020204" pitchFamily="34" charset="0"/>
              </a:rPr>
              <a:t> </a:t>
            </a:r>
            <a:r>
              <a:rPr lang="en-US" u="none" strike="noStrike" kern="1200" baseline="0" dirty="0">
                <a:solidFill>
                  <a:schemeClr val="tx1"/>
                </a:solidFill>
              </a:rPr>
              <a:t>In one study, 6 of 8 patients with NASH-related HCC did not demonstrate </a:t>
            </a:r>
            <a:r>
              <a:rPr lang="en-US" u="none" strike="noStrike" kern="1200" baseline="0" dirty="0" err="1">
                <a:solidFill>
                  <a:schemeClr val="tx1"/>
                </a:solidFill>
              </a:rPr>
              <a:t>cirrhosis.</a:t>
            </a:r>
            <a:r>
              <a:rPr lang="en-US" u="none" strike="noStrike" kern="1200" baseline="30000" dirty="0" err="1">
                <a:solidFill>
                  <a:schemeClr val="tx1"/>
                </a:solidFill>
              </a:rPr>
              <a:t>22</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Cholankeril</a:t>
            </a:r>
            <a:r>
              <a:rPr lang="en-US" sz="1100" b="0" i="0" kern="1200" dirty="0">
                <a:solidFill>
                  <a:srgbClr val="FF0000"/>
                </a:solidFill>
                <a:effectLst/>
              </a:rPr>
              <a:t> 2017, p 535A, p 536B]</a:t>
            </a:r>
            <a:endParaRPr lang="en-US" u="none" strike="noStrike" kern="1200" baseline="0" dirty="0">
              <a:solidFill>
                <a:srgbClr val="FF0000"/>
              </a:solidFill>
            </a:endParaRPr>
          </a:p>
          <a:p>
            <a:pPr marL="0" marR="0" lvl="0" indent="0" algn="l" defTabSz="914400" rtl="0" eaLnBrk="1" fontAlgn="auto" latinLnBrk="0" hangingPunct="1">
              <a:buClrTx/>
              <a:buSzTx/>
              <a:buFont typeface="Arial" panose="020B0604020202020204" pitchFamily="34" charset="0"/>
              <a:buNone/>
              <a:tabLst/>
              <a:defRPr/>
            </a:pPr>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90EBD0A0-5B6B-F145-8BA7-4AD56B2B37C4}"/>
              </a:ext>
            </a:extLst>
          </p:cNvPr>
          <p:cNvSpPr>
            <a:spLocks noGrp="1"/>
          </p:cNvSpPr>
          <p:nvPr>
            <p:ph type="sldNum" sz="quarter" idx="5"/>
          </p:nvPr>
        </p:nvSpPr>
        <p:spPr/>
        <p:txBody>
          <a:bodyPr/>
          <a:lstStyle/>
          <a:p>
            <a:fld id="{DF9377A5-F992-4B39-812E-52568AB03F2B}" type="slidenum">
              <a:rPr lang="en-US" smtClean="0"/>
              <a:pPr/>
              <a:t>27</a:t>
            </a:fld>
            <a:endParaRPr lang="en-US" dirty="0"/>
          </a:p>
        </p:txBody>
      </p:sp>
      <p:sp>
        <p:nvSpPr>
          <p:cNvPr id="4" name="Rectangle 3">
            <a:extLst>
              <a:ext uri="{FF2B5EF4-FFF2-40B4-BE49-F238E27FC236}">
                <a16:creationId xmlns:a16="http://schemas.microsoft.com/office/drawing/2014/main" id="{6EA079B8-E646-41B1-AF57-C97B5F65C9B4}"/>
              </a:ext>
            </a:extLst>
          </p:cNvPr>
          <p:cNvSpPr/>
          <p:nvPr/>
        </p:nvSpPr>
        <p:spPr>
          <a:xfrm>
            <a:off x="83634" y="2038350"/>
            <a:ext cx="610103" cy="507831"/>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Anstee</a:t>
            </a:r>
            <a:r>
              <a:rPr lang="en-US" sz="900" dirty="0">
                <a:solidFill>
                  <a:srgbClr val="FF0000"/>
                </a:solidFill>
                <a:ea typeface="Calibri" panose="020F0502020204030204" pitchFamily="34" charset="0"/>
                <a:cs typeface="Times New Roman" panose="02020603050405020304" pitchFamily="18" charset="0"/>
              </a:rPr>
              <a:t> 2019, p 415A]</a:t>
            </a:r>
            <a:endParaRPr lang="en-US" sz="900" dirty="0">
              <a:solidFill>
                <a:srgbClr val="FF0000"/>
              </a:solidFill>
            </a:endParaRPr>
          </a:p>
        </p:txBody>
      </p:sp>
    </p:spTree>
    <p:extLst>
      <p:ext uri="{BB962C8B-B14F-4D97-AF65-F5344CB8AC3E}">
        <p14:creationId xmlns:p14="http://schemas.microsoft.com/office/powerpoint/2010/main" val="167504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64F59C2-23F2-7E41-81F9-2069D1C377B1}"/>
              </a:ext>
            </a:extLst>
          </p:cNvPr>
          <p:cNvSpPr>
            <a:spLocks noGrp="1"/>
          </p:cNvSpPr>
          <p:nvPr>
            <p:ph type="sldNum" sz="quarter" idx="5"/>
          </p:nvPr>
        </p:nvSpPr>
        <p:spPr/>
        <p:txBody>
          <a:bodyPr/>
          <a:lstStyle/>
          <a:p>
            <a:fld id="{DF9377A5-F992-4B39-812E-52568AB03F2B}" type="slidenum">
              <a:rPr lang="en-US" smtClean="0"/>
              <a:pPr/>
              <a:t>28</a:t>
            </a:fld>
            <a:endParaRPr lang="en-US" dirty="0"/>
          </a:p>
        </p:txBody>
      </p:sp>
    </p:spTree>
    <p:extLst>
      <p:ext uri="{BB962C8B-B14F-4D97-AF65-F5344CB8AC3E}">
        <p14:creationId xmlns:p14="http://schemas.microsoft.com/office/powerpoint/2010/main" val="2020113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607050" cy="5083176"/>
          </a:xfrm>
        </p:spPr>
        <p:txBody>
          <a:bodyPr/>
          <a:lstStyle/>
          <a:p>
            <a:pPr marL="0" indent="0">
              <a:buFont typeface="Arial" panose="020B0604020202020204" pitchFamily="34" charset="0"/>
              <a:buNone/>
            </a:pPr>
            <a:r>
              <a:rPr lang="en-US" b="1" dirty="0"/>
              <a:t>TIME: </a:t>
            </a:r>
            <a:r>
              <a:rPr lang="en-US" dirty="0"/>
              <a:t>3 min</a:t>
            </a:r>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Cirrhosis is often asymptomatic, especially prior to the patient having any complications.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Schuppan</a:t>
            </a:r>
            <a:r>
              <a:rPr lang="en-US" sz="1100" b="0" i="0" kern="1200" dirty="0">
                <a:solidFill>
                  <a:srgbClr val="FF0000"/>
                </a:solidFill>
                <a:effectLst/>
                <a:latin typeface="Arial" panose="020B0604020202020204" pitchFamily="34" charset="0"/>
                <a:ea typeface="+mn-ea"/>
                <a:cs typeface="Arial" panose="020B0604020202020204" pitchFamily="34" charset="0"/>
              </a:rPr>
              <a:t> 2008, p 2A]</a:t>
            </a:r>
            <a:r>
              <a:rPr lang="en-US" sz="1100" b="0" i="0" kern="1200" dirty="0">
                <a:solidFill>
                  <a:srgbClr val="FF00FF"/>
                </a:solidFill>
                <a:effectLst/>
                <a:latin typeface="Arial" panose="020B0604020202020204" pitchFamily="34" charset="0"/>
                <a:ea typeface="+mn-ea"/>
                <a:cs typeface="Arial" panose="020B0604020202020204" pitchFamily="34" charset="0"/>
              </a:rPr>
              <a:t> </a:t>
            </a:r>
            <a:r>
              <a:rPr lang="en-US" dirty="0"/>
              <a:t>But there are several signs and symptoms that may be </a:t>
            </a:r>
            <a:r>
              <a:rPr lang="en-US" dirty="0" err="1"/>
              <a:t>present.</a:t>
            </a:r>
            <a:r>
              <a:rPr lang="en-US" baseline="30000" dirty="0" err="1"/>
              <a:t>9</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Schuppan</a:t>
            </a:r>
            <a:r>
              <a:rPr lang="en-US" sz="1100" b="0" i="0" kern="1200" dirty="0">
                <a:solidFill>
                  <a:srgbClr val="FF0000"/>
                </a:solidFill>
                <a:effectLst/>
              </a:rPr>
              <a:t> 2008, p 21A]</a:t>
            </a:r>
            <a:endParaRPr lang="en-US" dirty="0">
              <a:solidFill>
                <a:srgbClr val="FF0000"/>
              </a:solidFill>
            </a:endParaRPr>
          </a:p>
          <a:p>
            <a:pPr marL="0" indent="0">
              <a:buFont typeface="Arial" panose="020B0604020202020204" pitchFamily="34" charset="0"/>
              <a:buNone/>
            </a:pPr>
            <a:r>
              <a:rPr lang="en-US" b="1" u="none" strike="noStrike" kern="1200" baseline="0" dirty="0">
                <a:solidFill>
                  <a:schemeClr val="tx1"/>
                </a:solidFill>
              </a:rPr>
              <a:t>REVIEW: </a:t>
            </a:r>
            <a:r>
              <a:rPr lang="en-US" u="none" strike="noStrike" kern="1200" baseline="0" dirty="0">
                <a:solidFill>
                  <a:schemeClr val="tx1"/>
                </a:solidFill>
              </a:rPr>
              <a:t>Signs and Symptoms of </a:t>
            </a:r>
            <a:r>
              <a:rPr lang="en-US" u="none" strike="noStrike" kern="1200" baseline="0" dirty="0" err="1">
                <a:solidFill>
                  <a:schemeClr val="tx1"/>
                </a:solidFill>
              </a:rPr>
              <a:t>Cirrhosis</a:t>
            </a:r>
            <a:r>
              <a:rPr lang="en-US" u="none" strike="noStrike" kern="1200" baseline="30000" dirty="0" err="1">
                <a:solidFill>
                  <a:schemeClr val="tx1"/>
                </a:solidFill>
              </a:rPr>
              <a:t>9</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Schuppan</a:t>
            </a:r>
            <a:r>
              <a:rPr lang="en-US" sz="1100" b="0" i="0" kern="1200" dirty="0">
                <a:solidFill>
                  <a:srgbClr val="FF0000"/>
                </a:solidFill>
                <a:effectLst/>
              </a:rPr>
              <a:t> 2008, p 21A, B]</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Jaundice: yellowing of the skin and whites of the eyes</a:t>
            </a:r>
          </a:p>
          <a:p>
            <a:pPr marL="171450" indent="-171450">
              <a:buFont typeface="Arial" panose="020B0604020202020204" pitchFamily="34" charset="0"/>
              <a:buChar char="•"/>
            </a:pPr>
            <a:r>
              <a:rPr lang="en-US" u="none" strike="noStrike" kern="1200" baseline="0" dirty="0">
                <a:solidFill>
                  <a:schemeClr val="dk1"/>
                </a:solidFill>
              </a:rPr>
              <a:t>Spider angiomas: arterioles with tiny radiating vessels, usually on the trunk and face</a:t>
            </a:r>
          </a:p>
          <a:p>
            <a:pPr marL="171450" marR="0" lvl="0" indent="-171450"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Ascites: accumulation of fluid in the abdomen</a:t>
            </a:r>
          </a:p>
          <a:p>
            <a:pPr marL="171450" indent="-171450">
              <a:buFont typeface="Arial" panose="020B0604020202020204" pitchFamily="34" charset="0"/>
              <a:buChar char="•"/>
            </a:pPr>
            <a:r>
              <a:rPr lang="en-US" u="none" strike="noStrike" kern="1200" baseline="0" dirty="0">
                <a:solidFill>
                  <a:schemeClr val="dk1"/>
                </a:solidFill>
              </a:rPr>
              <a:t>Caput medusae: prominent veins radiating from the umbilicus </a:t>
            </a:r>
          </a:p>
          <a:p>
            <a:pPr marL="171450" indent="-171450">
              <a:buFont typeface="Arial" panose="020B0604020202020204" pitchFamily="34" charset="0"/>
              <a:buChar char="•"/>
            </a:pPr>
            <a:r>
              <a:rPr lang="en-US" u="none" strike="noStrike" kern="1200" baseline="0" dirty="0">
                <a:solidFill>
                  <a:schemeClr val="dk1"/>
                </a:solidFill>
              </a:rPr>
              <a:t>Palmar erythema: redness spreading from the central portion of the palm</a:t>
            </a:r>
          </a:p>
          <a:p>
            <a:pPr marL="171450" indent="-171450">
              <a:buFont typeface="Arial" panose="020B0604020202020204" pitchFamily="34" charset="0"/>
              <a:buChar char="•"/>
            </a:pPr>
            <a:r>
              <a:rPr lang="en-US" u="none" strike="noStrike" kern="1200" baseline="0" dirty="0">
                <a:solidFill>
                  <a:schemeClr val="dk1"/>
                </a:solidFill>
              </a:rPr>
              <a:t>White nails: horizontal white bands and or a proximal white nail plate </a:t>
            </a:r>
          </a:p>
          <a:p>
            <a:pPr marL="171450" indent="-171450" algn="l" defTabSz="914400" rtl="0" eaLnBrk="1" latinLnBrk="0" hangingPunct="1">
              <a:buFont typeface="Arial" panose="020B0604020202020204" pitchFamily="34" charset="0"/>
              <a:buChar char="•"/>
            </a:pPr>
            <a:r>
              <a:rPr lang="en-US" u="none" strike="noStrike" kern="1200" baseline="0" dirty="0">
                <a:solidFill>
                  <a:schemeClr val="tx1"/>
                </a:solidFill>
              </a:rPr>
              <a:t>Nodular liver with an irregular, hard surface on palpation </a:t>
            </a:r>
          </a:p>
          <a:p>
            <a:pPr marL="171450" indent="-171450" algn="l" defTabSz="914400" rtl="0" eaLnBrk="1" latinLnBrk="0" hangingPunct="1">
              <a:buFont typeface="Arial" panose="020B0604020202020204" pitchFamily="34" charset="0"/>
              <a:buChar char="•"/>
            </a:pPr>
            <a:r>
              <a:rPr lang="en-US" u="none" strike="noStrike" kern="1200" baseline="0" dirty="0">
                <a:solidFill>
                  <a:schemeClr val="tx1"/>
                </a:solidFill>
              </a:rPr>
              <a:t>Finger clubbing </a:t>
            </a:r>
          </a:p>
          <a:p>
            <a:pPr marL="171450" indent="-171450" algn="l" defTabSz="914400" rtl="0" eaLnBrk="1" latinLnBrk="0" hangingPunct="1">
              <a:buFont typeface="Arial" panose="020B0604020202020204" pitchFamily="34" charset="0"/>
              <a:buChar char="•"/>
            </a:pPr>
            <a:r>
              <a:rPr lang="en-US" u="none" strike="noStrike" kern="1200" baseline="0" dirty="0">
                <a:solidFill>
                  <a:schemeClr val="tx1"/>
                </a:solidFill>
              </a:rPr>
              <a:t>Tremors </a:t>
            </a:r>
          </a:p>
          <a:p>
            <a:pPr marL="171450" indent="-171450" algn="l" defTabSz="914400" rtl="0" eaLnBrk="1" latinLnBrk="0" hangingPunct="1">
              <a:buFont typeface="Arial" panose="020B0604020202020204" pitchFamily="34" charset="0"/>
              <a:buChar char="•"/>
            </a:pPr>
            <a:r>
              <a:rPr lang="en-US" u="none" strike="noStrike" kern="1200" baseline="0" dirty="0">
                <a:solidFill>
                  <a:schemeClr val="tx1"/>
                </a:solidFill>
              </a:rPr>
              <a:t>Anorexia, fatigue, weight loss, and muscle wasting </a:t>
            </a:r>
          </a:p>
          <a:p>
            <a:pPr marL="171450" indent="-171450" algn="l" defTabSz="914400" rtl="0" eaLnBrk="1" latinLnBrk="0" hangingPunct="1">
              <a:buFont typeface="Arial" panose="020B0604020202020204" pitchFamily="34" charset="0"/>
              <a:buChar char="•"/>
            </a:pPr>
            <a:r>
              <a:rPr lang="en-US" u="none" strike="noStrike" kern="1200" baseline="0" dirty="0">
                <a:solidFill>
                  <a:schemeClr val="tx1"/>
                </a:solidFill>
              </a:rPr>
              <a:t>Type 2 diabetes </a:t>
            </a:r>
          </a:p>
          <a:p>
            <a:pPr marR="0" lvl="0" fontAlgn="auto">
              <a:lnSpc>
                <a:spcPct val="100000"/>
              </a:lnSpc>
              <a:spcBef>
                <a:spcPts val="600"/>
              </a:spcBef>
              <a:buClrTx/>
              <a:buSzTx/>
              <a:tabLst/>
              <a:defRPr/>
            </a:pPr>
            <a:r>
              <a:rPr lang="en-US" b="1" dirty="0"/>
              <a:t>NOTE: </a:t>
            </a:r>
            <a:r>
              <a:rPr lang="en-US" u="none" strike="noStrike" kern="1200" baseline="0" dirty="0">
                <a:solidFill>
                  <a:schemeClr val="tx1"/>
                </a:solidFill>
              </a:rPr>
              <a:t>In asymptomatic patients, diagnosis may be made when blood tests, conducted for other reasons, reveal elevations in liver enzymes and/or when radiologic findings suggest liver </a:t>
            </a:r>
            <a:r>
              <a:rPr lang="en-US" u="none" strike="noStrike" kern="1200" baseline="0" dirty="0" err="1">
                <a:solidFill>
                  <a:schemeClr val="tx1"/>
                </a:solidFill>
              </a:rPr>
              <a:t>disease.</a:t>
            </a:r>
            <a:r>
              <a:rPr lang="en-US" u="none" strike="noStrike" kern="1200" baseline="30000" dirty="0" err="1">
                <a:solidFill>
                  <a:schemeClr val="tx1"/>
                </a:solidFill>
              </a:rPr>
              <a:t>9</a:t>
            </a:r>
            <a:r>
              <a:rPr lang="en-US" u="none" strike="noStrike" kern="1200" baseline="0" dirty="0">
                <a:solidFill>
                  <a:schemeClr val="tx1"/>
                </a:solidFill>
              </a:rPr>
              <a:t> </a:t>
            </a:r>
            <a:r>
              <a:rPr lang="en-US" dirty="0">
                <a:solidFill>
                  <a:srgbClr val="FF0000"/>
                </a:solidFill>
              </a:rPr>
              <a:t>[</a:t>
            </a:r>
            <a:r>
              <a:rPr lang="en-US" dirty="0" err="1">
                <a:solidFill>
                  <a:srgbClr val="FF0000"/>
                </a:solidFill>
              </a:rPr>
              <a:t>Schuppan</a:t>
            </a:r>
            <a:r>
              <a:rPr lang="en-US" dirty="0">
                <a:solidFill>
                  <a:srgbClr val="FF0000"/>
                </a:solidFill>
              </a:rPr>
              <a:t> 2008, p </a:t>
            </a:r>
            <a:r>
              <a:rPr lang="en-US" dirty="0" err="1">
                <a:solidFill>
                  <a:srgbClr val="FF0000"/>
                </a:solidFill>
              </a:rPr>
              <a:t>2A</a:t>
            </a:r>
            <a:r>
              <a:rPr lang="en-US" dirty="0">
                <a:solidFill>
                  <a:srgbClr val="FF0000"/>
                </a:solidFill>
              </a:rPr>
              <a:t>]</a:t>
            </a:r>
          </a:p>
          <a:p>
            <a:pPr marL="0" marR="0" lvl="0" indent="0" algn="l" defTabSz="914400" rtl="0" eaLnBrk="1" fontAlgn="auto" latinLnBrk="0" hangingPunct="1">
              <a:spcBef>
                <a:spcPts val="600"/>
              </a:spcBef>
              <a:buClrTx/>
              <a:buSzTx/>
              <a:buFont typeface="Arial" panose="020B0604020202020204" pitchFamily="34" charset="0"/>
              <a:buNone/>
              <a:tabLst/>
              <a:defRPr/>
            </a:pPr>
            <a:r>
              <a:rPr lang="en-US" b="1" dirty="0"/>
              <a:t>TRANSITION </a:t>
            </a:r>
            <a:r>
              <a:rPr lang="en-US" dirty="0"/>
              <a:t>to the next slide.</a:t>
            </a:r>
          </a:p>
        </p:txBody>
      </p:sp>
      <p:sp>
        <p:nvSpPr>
          <p:cNvPr id="5" name="Slide Number Placeholder 4">
            <a:extLst>
              <a:ext uri="{FF2B5EF4-FFF2-40B4-BE49-F238E27FC236}">
                <a16:creationId xmlns:a16="http://schemas.microsoft.com/office/drawing/2014/main" id="{55DE7369-8A0D-2442-8377-C631C0E5BAF4}"/>
              </a:ext>
            </a:extLst>
          </p:cNvPr>
          <p:cNvSpPr>
            <a:spLocks noGrp="1"/>
          </p:cNvSpPr>
          <p:nvPr>
            <p:ph type="sldNum" sz="quarter" idx="5"/>
          </p:nvPr>
        </p:nvSpPr>
        <p:spPr/>
        <p:txBody>
          <a:bodyPr/>
          <a:lstStyle/>
          <a:p>
            <a:fld id="{DF9377A5-F992-4B39-812E-52568AB03F2B}" type="slidenum">
              <a:rPr lang="en-US" smtClean="0"/>
              <a:pPr/>
              <a:t>29</a:t>
            </a:fld>
            <a:endParaRPr lang="en-US" dirty="0"/>
          </a:p>
        </p:txBody>
      </p:sp>
      <p:sp>
        <p:nvSpPr>
          <p:cNvPr id="4" name="Rectangle 3">
            <a:extLst>
              <a:ext uri="{FF2B5EF4-FFF2-40B4-BE49-F238E27FC236}">
                <a16:creationId xmlns:a16="http://schemas.microsoft.com/office/drawing/2014/main" id="{2E7BF335-F0FA-4C97-AB6A-BF9605824C80}"/>
              </a:ext>
            </a:extLst>
          </p:cNvPr>
          <p:cNvSpPr/>
          <p:nvPr/>
        </p:nvSpPr>
        <p:spPr>
          <a:xfrm>
            <a:off x="0" y="2216150"/>
            <a:ext cx="967758" cy="369332"/>
          </a:xfrm>
          <a:prstGeom prst="rect">
            <a:avLst/>
          </a:prstGeom>
          <a:solidFill>
            <a:schemeClr val="bg1"/>
          </a:solid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Schuppan</a:t>
            </a:r>
            <a:r>
              <a:rPr lang="en-US" sz="900" dirty="0">
                <a:solidFill>
                  <a:srgbClr val="FF0000"/>
                </a:solidFill>
                <a:ea typeface="Calibri" panose="020F0502020204030204" pitchFamily="34" charset="0"/>
                <a:cs typeface="Times New Roman" panose="02020603050405020304" pitchFamily="18" charset="0"/>
              </a:rPr>
              <a:t> 2008, p 21A, B]</a:t>
            </a:r>
            <a:endParaRPr lang="en-US" sz="900" dirty="0">
              <a:solidFill>
                <a:srgbClr val="FF0000"/>
              </a:solidFill>
            </a:endParaRPr>
          </a:p>
        </p:txBody>
      </p:sp>
    </p:spTree>
    <p:extLst>
      <p:ext uri="{BB962C8B-B14F-4D97-AF65-F5344CB8AC3E}">
        <p14:creationId xmlns:p14="http://schemas.microsoft.com/office/powerpoint/2010/main" val="33384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3EBA5FF-0EC0-B54E-9E65-7F4937FAA849}"/>
              </a:ext>
            </a:extLst>
          </p:cNvPr>
          <p:cNvSpPr>
            <a:spLocks noGrp="1"/>
          </p:cNvSpPr>
          <p:nvPr>
            <p:ph type="sldNum" sz="quarter" idx="5"/>
          </p:nvPr>
        </p:nvSpPr>
        <p:spPr/>
        <p:txBody>
          <a:bodyPr/>
          <a:lstStyle/>
          <a:p>
            <a:fld id="{DF9377A5-F992-4B39-812E-52568AB03F2B}" type="slidenum">
              <a:rPr lang="en-US" smtClean="0"/>
              <a:pPr/>
              <a:t>3</a:t>
            </a:fld>
            <a:endParaRPr lang="en-US" dirty="0"/>
          </a:p>
        </p:txBody>
      </p:sp>
    </p:spTree>
    <p:extLst>
      <p:ext uri="{BB962C8B-B14F-4D97-AF65-F5344CB8AC3E}">
        <p14:creationId xmlns:p14="http://schemas.microsoft.com/office/powerpoint/2010/main" val="1852994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TIME: </a:t>
            </a:r>
            <a:r>
              <a:rPr lang="en-US" dirty="0"/>
              <a:t>3 min (cont)</a:t>
            </a:r>
            <a:endParaRPr lang="en-US" u="none" strike="noStrike" kern="1200" baseline="0" dirty="0">
              <a:solidFill>
                <a:schemeClr val="tx1"/>
              </a:solidFill>
            </a:endParaRPr>
          </a:p>
          <a:p>
            <a:pPr marL="0" indent="0">
              <a:buFont typeface="Arial" panose="020B0604020202020204" pitchFamily="34" charset="0"/>
              <a:buNone/>
            </a:pPr>
            <a:r>
              <a:rPr lang="en-US" b="1" u="none" strike="noStrike" kern="1200" baseline="0" dirty="0">
                <a:solidFill>
                  <a:schemeClr val="tx1"/>
                </a:solidFill>
              </a:rPr>
              <a:t>REVIEW: </a:t>
            </a:r>
            <a:r>
              <a:rPr lang="en-US" u="none" strike="noStrike" kern="1200" baseline="0" dirty="0">
                <a:solidFill>
                  <a:schemeClr val="tx1"/>
                </a:solidFill>
              </a:rPr>
              <a:t>Signs and Symptoms of HCC</a:t>
            </a:r>
          </a:p>
          <a:p>
            <a:pPr marL="0" indent="0">
              <a:buFont typeface="Arial" panose="020B0604020202020204" pitchFamily="34" charset="0"/>
              <a:buNone/>
            </a:pPr>
            <a:r>
              <a:rPr lang="en-US" b="1" u="none" strike="noStrike" kern="1200" baseline="0" dirty="0">
                <a:solidFill>
                  <a:schemeClr val="tx1"/>
                </a:solidFill>
              </a:rPr>
              <a:t>SAY: </a:t>
            </a:r>
            <a:r>
              <a:rPr lang="en-US" u="none" strike="noStrike" kern="1200" baseline="0" dirty="0">
                <a:solidFill>
                  <a:schemeClr val="tx1"/>
                </a:solidFill>
              </a:rPr>
              <a:t>People with HCC are generally asymptomatic in the early stages of the disease. When signs and symptoms do occur, they </a:t>
            </a:r>
            <a:r>
              <a:rPr lang="en-US" u="none" strike="noStrike" kern="1200" baseline="0" dirty="0" err="1">
                <a:solidFill>
                  <a:schemeClr val="tx1"/>
                </a:solidFill>
              </a:rPr>
              <a:t>include</a:t>
            </a:r>
            <a:r>
              <a:rPr lang="en-US" u="none" strike="noStrike" kern="1200" baseline="30000" dirty="0" err="1">
                <a:solidFill>
                  <a:schemeClr val="tx1"/>
                </a:solidFill>
              </a:rPr>
              <a:t>23</a:t>
            </a:r>
            <a:r>
              <a:rPr lang="en-US" u="none" strike="noStrike" kern="1200" baseline="0" dirty="0">
                <a:solidFill>
                  <a:schemeClr val="tx1"/>
                </a:solidFill>
              </a:rPr>
              <a:t>: </a:t>
            </a:r>
            <a:r>
              <a:rPr lang="en-US" sz="1100" b="0" i="0" kern="1200" dirty="0">
                <a:solidFill>
                  <a:srgbClr val="FF0000"/>
                </a:solidFill>
                <a:effectLst/>
              </a:rPr>
              <a:t>[NCI (Patient PDQ) 2020, p 3A, p 4A]</a:t>
            </a:r>
            <a:endParaRPr lang="en-US" u="none" strike="noStrike" kern="1200" baseline="0" dirty="0">
              <a:solidFill>
                <a:srgbClr val="FF0000"/>
              </a:solidFill>
            </a:endParaRPr>
          </a:p>
          <a:p>
            <a:pPr marL="173736" marR="0" lvl="0" indent="-173736"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Jaundice</a:t>
            </a:r>
          </a:p>
          <a:p>
            <a:pPr marL="173736" marR="0" lvl="0" indent="-173736"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Ascites </a:t>
            </a:r>
          </a:p>
          <a:p>
            <a:pPr marL="173736" indent="-173736">
              <a:buFont typeface="Arial" panose="020B0604020202020204" pitchFamily="34" charset="0"/>
              <a:buChar char="•"/>
            </a:pPr>
            <a:r>
              <a:rPr lang="en-US" u="none" strike="noStrike" kern="1200" baseline="0" dirty="0">
                <a:solidFill>
                  <a:schemeClr val="tx1"/>
                </a:solidFill>
              </a:rPr>
              <a:t>A firm mass on the right side, just below the rib cage </a:t>
            </a:r>
          </a:p>
          <a:p>
            <a:pPr marL="173736" indent="-173736">
              <a:buFont typeface="Arial" panose="020B0604020202020204" pitchFamily="34" charset="0"/>
              <a:buChar char="•"/>
            </a:pPr>
            <a:r>
              <a:rPr lang="en-US" u="none" strike="noStrike" kern="1200" baseline="0" dirty="0">
                <a:solidFill>
                  <a:schemeClr val="tx1"/>
                </a:solidFill>
              </a:rPr>
              <a:t>Discomfort in the upper abdomen on the right side </a:t>
            </a:r>
          </a:p>
          <a:p>
            <a:pPr marL="173736" indent="-173736">
              <a:buFont typeface="Arial" panose="020B0604020202020204" pitchFamily="34" charset="0"/>
              <a:buChar char="•"/>
            </a:pPr>
            <a:r>
              <a:rPr lang="en-US" u="none" strike="noStrike" kern="1200" baseline="0" dirty="0">
                <a:solidFill>
                  <a:schemeClr val="tx1"/>
                </a:solidFill>
              </a:rPr>
              <a:t>Pain near the right shoulder blade or in the back </a:t>
            </a:r>
          </a:p>
          <a:p>
            <a:pPr marL="173736" indent="-173736">
              <a:buFont typeface="Arial" panose="020B0604020202020204" pitchFamily="34" charset="0"/>
              <a:buChar char="•"/>
            </a:pPr>
            <a:r>
              <a:rPr lang="en-US" u="none" strike="noStrike" kern="1200" baseline="0" dirty="0">
                <a:solidFill>
                  <a:schemeClr val="tx1"/>
                </a:solidFill>
              </a:rPr>
              <a:t>Easy bruising or bleeding </a:t>
            </a:r>
          </a:p>
          <a:p>
            <a:pPr marL="173736" indent="-173736">
              <a:buFont typeface="Arial" panose="020B0604020202020204" pitchFamily="34" charset="0"/>
              <a:buChar char="•"/>
            </a:pPr>
            <a:r>
              <a:rPr lang="en-US" u="none" strike="noStrike" kern="1200" baseline="0" dirty="0">
                <a:solidFill>
                  <a:schemeClr val="tx1"/>
                </a:solidFill>
              </a:rPr>
              <a:t>Unusual fatigue </a:t>
            </a:r>
          </a:p>
          <a:p>
            <a:pPr marL="173736" indent="-173736">
              <a:buFont typeface="Arial" panose="020B0604020202020204" pitchFamily="34" charset="0"/>
              <a:buChar char="•"/>
            </a:pPr>
            <a:r>
              <a:rPr lang="en-US" u="none" strike="noStrike" kern="1200" baseline="0" dirty="0">
                <a:solidFill>
                  <a:schemeClr val="tx1"/>
                </a:solidFill>
              </a:rPr>
              <a:t>Nausea and vomiting </a:t>
            </a:r>
          </a:p>
          <a:p>
            <a:pPr marL="173736" indent="-173736">
              <a:buFont typeface="Arial" panose="020B0604020202020204" pitchFamily="34" charset="0"/>
              <a:buChar char="•"/>
            </a:pPr>
            <a:r>
              <a:rPr lang="en-US" u="none" strike="noStrike" kern="1200" baseline="0" dirty="0">
                <a:solidFill>
                  <a:schemeClr val="tx1"/>
                </a:solidFill>
              </a:rPr>
              <a:t>Loss of appetite or early satiety </a:t>
            </a:r>
          </a:p>
          <a:p>
            <a:pPr marL="173736" indent="-173736">
              <a:buFont typeface="Arial" panose="020B0604020202020204" pitchFamily="34" charset="0"/>
              <a:buChar char="•"/>
            </a:pPr>
            <a:r>
              <a:rPr lang="en-US" u="none" strike="noStrike" kern="1200" baseline="0" dirty="0">
                <a:solidFill>
                  <a:schemeClr val="tx1"/>
                </a:solidFill>
              </a:rPr>
              <a:t>Unexplained weight loss </a:t>
            </a:r>
          </a:p>
          <a:p>
            <a:pPr marL="173736" indent="-173736">
              <a:buFont typeface="Arial" panose="020B0604020202020204" pitchFamily="34" charset="0"/>
              <a:buChar char="•"/>
            </a:pPr>
            <a:r>
              <a:rPr lang="en-US" u="none" strike="noStrike" kern="1200" baseline="0" dirty="0">
                <a:solidFill>
                  <a:schemeClr val="tx1"/>
                </a:solidFill>
              </a:rPr>
              <a:t>Pale, chalky bowel movements and dark urine </a:t>
            </a:r>
          </a:p>
          <a:p>
            <a:pPr marL="173736" indent="-173736">
              <a:buFont typeface="Arial" panose="020B0604020202020204" pitchFamily="34" charset="0"/>
              <a:buChar char="•"/>
            </a:pPr>
            <a:r>
              <a:rPr lang="en-US" u="none" strike="noStrike" kern="1200" baseline="0" dirty="0">
                <a:solidFill>
                  <a:schemeClr val="tx1"/>
                </a:solidFill>
              </a:rPr>
              <a:t>Fever </a:t>
            </a:r>
          </a:p>
          <a:p>
            <a:r>
              <a:rPr lang="en-US" b="1" dirty="0"/>
              <a:t>SAY: </a:t>
            </a:r>
            <a:r>
              <a:rPr lang="en-US" b="0" dirty="0"/>
              <a:t>The complexities in treating HCC and poor </a:t>
            </a:r>
            <a:r>
              <a:rPr lang="en-US" dirty="0"/>
              <a:t>prognosis </a:t>
            </a:r>
            <a:r>
              <a:rPr lang="en-US" b="0" dirty="0"/>
              <a:t>are related to the fact that in many patients, </a:t>
            </a:r>
            <a:r>
              <a:rPr lang="en-US" dirty="0"/>
              <a:t>there are really 2 diseases to consider- the cancer itself and the underlying liver disease (cirrhosis). </a:t>
            </a:r>
          </a:p>
          <a:p>
            <a:pPr marL="0" marR="0" lvl="0" indent="0" algn="l" defTabSz="914400" rtl="0" eaLnBrk="1" fontAlgn="auto" latinLnBrk="0" hangingPunct="1">
              <a:buClrTx/>
              <a:buSzTx/>
              <a:buFontTx/>
              <a:buNone/>
              <a:tabLst/>
              <a:defRPr/>
            </a:pPr>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95D0ECE9-C2F0-E343-89B8-2AEDBADDDF29}"/>
              </a:ext>
            </a:extLst>
          </p:cNvPr>
          <p:cNvSpPr>
            <a:spLocks noGrp="1"/>
          </p:cNvSpPr>
          <p:nvPr>
            <p:ph type="sldNum" sz="quarter" idx="5"/>
          </p:nvPr>
        </p:nvSpPr>
        <p:spPr/>
        <p:txBody>
          <a:bodyPr/>
          <a:lstStyle/>
          <a:p>
            <a:fld id="{DF9377A5-F992-4B39-812E-52568AB03F2B}" type="slidenum">
              <a:rPr lang="en-US" smtClean="0"/>
              <a:pPr/>
              <a:t>30</a:t>
            </a:fld>
            <a:endParaRPr lang="en-US" dirty="0"/>
          </a:p>
        </p:txBody>
      </p:sp>
      <p:sp>
        <p:nvSpPr>
          <p:cNvPr id="8" name="Rectangle 7">
            <a:extLst>
              <a:ext uri="{FF2B5EF4-FFF2-40B4-BE49-F238E27FC236}">
                <a16:creationId xmlns:a16="http://schemas.microsoft.com/office/drawing/2014/main" id="{AD65FA2F-4E7D-48D1-8065-B495C35EDFEC}"/>
              </a:ext>
            </a:extLst>
          </p:cNvPr>
          <p:cNvSpPr/>
          <p:nvPr/>
        </p:nvSpPr>
        <p:spPr>
          <a:xfrm>
            <a:off x="7937" y="2127250"/>
            <a:ext cx="967758" cy="369332"/>
          </a:xfrm>
          <a:prstGeom prst="rect">
            <a:avLst/>
          </a:prstGeom>
          <a:solidFill>
            <a:schemeClr val="bg1"/>
          </a:solid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Schuppan</a:t>
            </a:r>
            <a:r>
              <a:rPr lang="en-US" sz="900" dirty="0">
                <a:solidFill>
                  <a:srgbClr val="FF0000"/>
                </a:solidFill>
                <a:ea typeface="Calibri" panose="020F0502020204030204" pitchFamily="34" charset="0"/>
                <a:cs typeface="Times New Roman" panose="02020603050405020304" pitchFamily="18" charset="0"/>
              </a:rPr>
              <a:t> 2008, p 21A, B]</a:t>
            </a:r>
            <a:endParaRPr lang="en-US" sz="900" dirty="0">
              <a:solidFill>
                <a:srgbClr val="FF0000"/>
              </a:solidFill>
            </a:endParaRPr>
          </a:p>
        </p:txBody>
      </p:sp>
      <p:sp>
        <p:nvSpPr>
          <p:cNvPr id="10" name="Rectangle 9">
            <a:extLst>
              <a:ext uri="{FF2B5EF4-FFF2-40B4-BE49-F238E27FC236}">
                <a16:creationId xmlns:a16="http://schemas.microsoft.com/office/drawing/2014/main" id="{9A6B43EF-10DE-4411-A068-B693ECAC8F49}"/>
              </a:ext>
            </a:extLst>
          </p:cNvPr>
          <p:cNvSpPr/>
          <p:nvPr/>
        </p:nvSpPr>
        <p:spPr>
          <a:xfrm>
            <a:off x="6270782" y="1988750"/>
            <a:ext cx="739618" cy="646331"/>
          </a:xfrm>
          <a:prstGeom prst="rect">
            <a:avLst/>
          </a:prstGeom>
          <a:solidFill>
            <a:schemeClr val="bg1"/>
          </a:solid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[NCI (Patient PDQ) 2020, p 3A, p 4A]</a:t>
            </a:r>
            <a:endParaRPr lang="en-US" sz="900" dirty="0">
              <a:solidFill>
                <a:srgbClr val="FF0000"/>
              </a:solidFill>
            </a:endParaRPr>
          </a:p>
        </p:txBody>
      </p:sp>
    </p:spTree>
    <p:extLst>
      <p:ext uri="{BB962C8B-B14F-4D97-AF65-F5344CB8AC3E}">
        <p14:creationId xmlns:p14="http://schemas.microsoft.com/office/powerpoint/2010/main" val="3898027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TIME: </a:t>
            </a:r>
            <a:r>
              <a:rPr lang="en-US" dirty="0"/>
              <a:t>3 min (cont)</a:t>
            </a:r>
          </a:p>
          <a:p>
            <a:r>
              <a:rPr lang="en-US" b="1" dirty="0"/>
              <a:t>REVIEW: </a:t>
            </a:r>
            <a:r>
              <a:rPr lang="en-US" dirty="0"/>
              <a:t>Surveillance</a:t>
            </a:r>
          </a:p>
          <a:p>
            <a:pPr marL="171450" marR="0" lvl="0" indent="-171450"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Module 2 focuses on surveillance in HCC. For now, it is important to know that current American Association for the Study of Liver Diseases (AASLD) guidelines recommend routine surveillance in certain high-risk patient </a:t>
            </a:r>
            <a:r>
              <a:rPr lang="en-US" u="none" strike="noStrike" kern="1200" baseline="0" dirty="0" err="1">
                <a:solidFill>
                  <a:schemeClr val="tx1"/>
                </a:solidFill>
              </a:rPr>
              <a:t>populations.</a:t>
            </a:r>
            <a:r>
              <a:rPr lang="en-US" u="none" strike="noStrike" kern="1200" baseline="30000" dirty="0" err="1">
                <a:solidFill>
                  <a:schemeClr val="tx1"/>
                </a:solidFill>
              </a:rPr>
              <a:t>24</a:t>
            </a:r>
            <a:r>
              <a:rPr lang="en-US" u="none" strike="noStrike" kern="1200" baseline="0" dirty="0">
                <a:solidFill>
                  <a:schemeClr val="tx1"/>
                </a:solidFill>
              </a:rPr>
              <a:t> </a:t>
            </a:r>
            <a:r>
              <a:rPr lang="en-US" dirty="0">
                <a:solidFill>
                  <a:srgbClr val="FF0000"/>
                </a:solidFill>
              </a:rPr>
              <a:t>[Marrero (AASLD Guidelines) 2018, p 728A]</a:t>
            </a:r>
          </a:p>
          <a:p>
            <a:pPr marL="0" marR="0" lvl="0" indent="0" algn="l" defTabSz="914400" rtl="0" eaLnBrk="1" fontAlgn="auto" latinLnBrk="0" hangingPunct="1">
              <a:buClrTx/>
              <a:buSzTx/>
              <a:buFont typeface="Arial" panose="020B0604020202020204" pitchFamily="34" charset="0"/>
              <a:buNone/>
              <a:tabLst/>
              <a:defRPr/>
            </a:pPr>
            <a:r>
              <a:rPr lang="en-US" u="none" strike="noStrike" kern="1200" baseline="0" dirty="0">
                <a:solidFill>
                  <a:schemeClr val="tx1"/>
                </a:solidFill>
              </a:rPr>
              <a:t>Recommendations:</a:t>
            </a:r>
          </a:p>
          <a:p>
            <a:pPr marL="171450" marR="0" lvl="0" indent="-171450"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Abdominal ultrasound at 6-month intervals either with or without a biochemical test for the marker alpha fetoprotein (AFP).</a:t>
            </a:r>
            <a:r>
              <a:rPr lang="en-US" u="none" strike="noStrike" kern="1200" baseline="30000" dirty="0">
                <a:solidFill>
                  <a:schemeClr val="tx1"/>
                </a:solidFill>
              </a:rPr>
              <a:t>24</a:t>
            </a:r>
            <a:r>
              <a:rPr lang="en-US" u="none" strike="noStrike" kern="1200" baseline="0" dirty="0">
                <a:solidFill>
                  <a:schemeClr val="tx1"/>
                </a:solidFill>
              </a:rPr>
              <a:t> </a:t>
            </a:r>
            <a:r>
              <a:rPr lang="en-US" dirty="0">
                <a:solidFill>
                  <a:srgbClr val="FF0000"/>
                </a:solidFill>
              </a:rPr>
              <a:t>[Marrero (AASLD Guidelines) 2018, p 728A</a:t>
            </a:r>
            <a:r>
              <a:rPr lang="en-US" sz="1100" b="0" i="0" kern="1200" dirty="0">
                <a:solidFill>
                  <a:srgbClr val="FF00FF"/>
                </a:solidFill>
                <a:effectLst/>
                <a:latin typeface="Arial" panose="020B0604020202020204" pitchFamily="34" charset="0"/>
                <a:ea typeface="+mn-ea"/>
                <a:cs typeface="Arial" panose="020B0604020202020204" pitchFamily="34" charset="0"/>
              </a:rPr>
              <a:t>]</a:t>
            </a:r>
            <a:r>
              <a:rPr lang="en-US" u="none" strike="noStrike" kern="1200" baseline="0" dirty="0">
                <a:solidFill>
                  <a:schemeClr val="tx1"/>
                </a:solidFill>
              </a:rPr>
              <a:t>	</a:t>
            </a:r>
          </a:p>
          <a:p>
            <a:pPr marL="171450" marR="0" lvl="0" indent="-171450" algn="l" defTabSz="914400" rtl="0" eaLnBrk="1" fontAlgn="auto" latinLnBrk="0" hangingPunct="1">
              <a:buClrTx/>
              <a:buSzTx/>
              <a:buFont typeface="Arial" panose="020B0604020202020204" pitchFamily="34" charset="0"/>
              <a:buChar char="•"/>
              <a:tabLst/>
              <a:defRPr/>
            </a:pPr>
            <a:r>
              <a:rPr lang="en-US" dirty="0"/>
              <a:t>Among patients with suspect lesions on ultrasound, the diagnosis of hepatocellular carcinoma is established with the use of imaging techniques, such as computed tomography (CT) or magnetic resonance imaging (MRI).</a:t>
            </a:r>
            <a:r>
              <a:rPr lang="en-US" baseline="30000" dirty="0"/>
              <a:t>1</a:t>
            </a:r>
            <a:r>
              <a:rPr lang="en-US" dirty="0"/>
              <a:t> </a:t>
            </a:r>
            <a:r>
              <a:rPr lang="en-US" dirty="0">
                <a:solidFill>
                  <a:srgbClr val="FF0000"/>
                </a:solidFill>
              </a:rPr>
              <a:t>[Villanueva 2019, p 1454A] </a:t>
            </a:r>
          </a:p>
          <a:p>
            <a:pPr marL="0" marR="0" lvl="0" indent="0" algn="l" defTabSz="914400" rtl="0" eaLnBrk="1" fontAlgn="auto" latinLnBrk="0" hangingPunct="1">
              <a:buClrTx/>
              <a:buSzTx/>
              <a:buFont typeface="Arial" panose="020B0604020202020204" pitchFamily="34" charset="0"/>
              <a:buNone/>
              <a:tabLst/>
              <a:defRPr/>
            </a:pPr>
            <a:r>
              <a:rPr lang="en-US" b="1" dirty="0"/>
              <a:t>SAY: </a:t>
            </a:r>
            <a:r>
              <a:rPr lang="en-US" dirty="0"/>
              <a:t>What are physicians looking for on MRI or CT?</a:t>
            </a:r>
          </a:p>
          <a:p>
            <a:pPr marL="171450" marR="0" lvl="0" indent="-171450"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Benign lesions (such as dysplastic nodules) are supplied with blood from branches of the portal system; whereas, malignant nodules are supplied with blood from the hepatic </a:t>
            </a:r>
            <a:r>
              <a:rPr lang="en-US" u="none" strike="noStrike" kern="1200" baseline="0" dirty="0" err="1">
                <a:solidFill>
                  <a:schemeClr val="tx1"/>
                </a:solidFill>
              </a:rPr>
              <a:t>artery.</a:t>
            </a:r>
            <a:r>
              <a:rPr lang="en-US" u="none" strike="noStrike" kern="1200" baseline="30000" dirty="0" err="1">
                <a:solidFill>
                  <a:schemeClr val="tx1"/>
                </a:solidFill>
              </a:rPr>
              <a:t>1</a:t>
            </a:r>
            <a:r>
              <a:rPr lang="en-US" u="none" strike="noStrike" kern="1200" baseline="0" dirty="0">
                <a:solidFill>
                  <a:schemeClr val="tx1"/>
                </a:solidFill>
              </a:rPr>
              <a:t> </a:t>
            </a:r>
            <a:r>
              <a:rPr lang="en-US" dirty="0">
                <a:solidFill>
                  <a:srgbClr val="FF0000"/>
                </a:solidFill>
              </a:rPr>
              <a:t>[Villanueva 2019, p 1454A] </a:t>
            </a:r>
          </a:p>
          <a:p>
            <a:pPr marL="171450" marR="0" lvl="0" indent="-171450" algn="l" defTabSz="914400" rtl="0" eaLnBrk="1" fontAlgn="auto" latinLnBrk="0" hangingPunct="1">
              <a:buClrTx/>
              <a:buSzTx/>
              <a:buFont typeface="Arial" panose="020B0604020202020204" pitchFamily="34" charset="0"/>
              <a:buChar char="•"/>
              <a:tabLst/>
              <a:defRPr/>
            </a:pPr>
            <a:r>
              <a:rPr lang="en-US" u="none" strike="noStrike" kern="1200" baseline="0" dirty="0">
                <a:solidFill>
                  <a:schemeClr val="tx1"/>
                </a:solidFill>
              </a:rPr>
              <a:t>This results in distinct patterns that can help distinguish HCC from benign lesions on </a:t>
            </a:r>
            <a:r>
              <a:rPr lang="en-US" u="none" strike="noStrike" kern="1200" baseline="0" dirty="0" err="1">
                <a:solidFill>
                  <a:schemeClr val="tx1"/>
                </a:solidFill>
              </a:rPr>
              <a:t>imaging.</a:t>
            </a:r>
            <a:r>
              <a:rPr lang="en-US" u="none" strike="noStrike" kern="1200" baseline="30000" dirty="0" err="1">
                <a:solidFill>
                  <a:schemeClr val="tx1"/>
                </a:solidFill>
              </a:rPr>
              <a:t>1</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[Villanueva 2019, p 1454A] </a:t>
            </a:r>
            <a:r>
              <a:rPr lang="en-US" u="none" strike="noStrike" kern="1200" baseline="0" dirty="0">
                <a:solidFill>
                  <a:schemeClr val="tx1"/>
                </a:solidFill>
              </a:rPr>
              <a:t>	</a:t>
            </a:r>
            <a:endParaRPr lang="en-US" dirty="0"/>
          </a:p>
          <a:p>
            <a:pPr marL="0" marR="0" lvl="0" indent="0" algn="l" defTabSz="914400" rtl="0" eaLnBrk="1" fontAlgn="auto" latinLnBrk="0" hangingPunct="1">
              <a:buClrTx/>
              <a:buSzTx/>
              <a:buFontTx/>
              <a:buNone/>
              <a:tabLst/>
              <a:defRPr/>
            </a:pPr>
            <a:r>
              <a:rPr lang="en-US" b="1" dirty="0"/>
              <a:t>TRANSITION </a:t>
            </a:r>
            <a:r>
              <a:rPr lang="en-US" dirty="0"/>
              <a:t>to the next slide.</a:t>
            </a:r>
          </a:p>
          <a:p>
            <a:endParaRPr lang="en-US" dirty="0"/>
          </a:p>
        </p:txBody>
      </p:sp>
      <p:sp>
        <p:nvSpPr>
          <p:cNvPr id="5" name="Slide Number Placeholder 4">
            <a:extLst>
              <a:ext uri="{FF2B5EF4-FFF2-40B4-BE49-F238E27FC236}">
                <a16:creationId xmlns:a16="http://schemas.microsoft.com/office/drawing/2014/main" id="{FBDF0AE7-5636-6344-AFE8-2C5D4486A899}"/>
              </a:ext>
            </a:extLst>
          </p:cNvPr>
          <p:cNvSpPr>
            <a:spLocks noGrp="1"/>
          </p:cNvSpPr>
          <p:nvPr>
            <p:ph type="sldNum" sz="quarter" idx="5"/>
          </p:nvPr>
        </p:nvSpPr>
        <p:spPr/>
        <p:txBody>
          <a:bodyPr/>
          <a:lstStyle/>
          <a:p>
            <a:fld id="{DF9377A5-F992-4B39-812E-52568AB03F2B}" type="slidenum">
              <a:rPr lang="en-US" smtClean="0"/>
              <a:pPr/>
              <a:t>31</a:t>
            </a:fld>
            <a:endParaRPr lang="en-US" dirty="0"/>
          </a:p>
        </p:txBody>
      </p:sp>
      <p:sp>
        <p:nvSpPr>
          <p:cNvPr id="4" name="Rectangle 3">
            <a:extLst>
              <a:ext uri="{FF2B5EF4-FFF2-40B4-BE49-F238E27FC236}">
                <a16:creationId xmlns:a16="http://schemas.microsoft.com/office/drawing/2014/main" id="{B800F663-764F-4E68-818A-FF8BE0A7A1A6}"/>
              </a:ext>
            </a:extLst>
          </p:cNvPr>
          <p:cNvSpPr/>
          <p:nvPr/>
        </p:nvSpPr>
        <p:spPr>
          <a:xfrm>
            <a:off x="-56" y="1619934"/>
            <a:ext cx="954144" cy="646331"/>
          </a:xfrm>
          <a:prstGeom prst="rect">
            <a:avLst/>
          </a:prstGeom>
          <a:no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[Marrero (AASLD Guidelines) 2018, p 728A]</a:t>
            </a:r>
            <a:endParaRPr lang="en-US" sz="900" dirty="0">
              <a:solidFill>
                <a:srgbClr val="FF0000"/>
              </a:solidFill>
            </a:endParaRPr>
          </a:p>
        </p:txBody>
      </p:sp>
      <p:sp>
        <p:nvSpPr>
          <p:cNvPr id="12" name="Rectangle 11">
            <a:extLst>
              <a:ext uri="{FF2B5EF4-FFF2-40B4-BE49-F238E27FC236}">
                <a16:creationId xmlns:a16="http://schemas.microsoft.com/office/drawing/2014/main" id="{13EEEA19-30B0-4745-9C70-CFC419652991}"/>
              </a:ext>
            </a:extLst>
          </p:cNvPr>
          <p:cNvSpPr/>
          <p:nvPr/>
        </p:nvSpPr>
        <p:spPr>
          <a:xfrm>
            <a:off x="-46093" y="2381502"/>
            <a:ext cx="954144" cy="369332"/>
          </a:xfrm>
          <a:prstGeom prst="rect">
            <a:avLst/>
          </a:prstGeom>
          <a:noFill/>
          <a:ln>
            <a:noFill/>
          </a:ln>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1454A] </a:t>
            </a:r>
            <a:endParaRPr lang="en-US" sz="900" dirty="0">
              <a:solidFill>
                <a:srgbClr val="FF0000"/>
              </a:solidFill>
            </a:endParaRPr>
          </a:p>
        </p:txBody>
      </p:sp>
      <p:sp>
        <p:nvSpPr>
          <p:cNvPr id="15" name="Left Brace 14">
            <a:extLst>
              <a:ext uri="{FF2B5EF4-FFF2-40B4-BE49-F238E27FC236}">
                <a16:creationId xmlns:a16="http://schemas.microsoft.com/office/drawing/2014/main" id="{53AC2874-6954-43E8-BC71-AD200B5AEC0B}"/>
              </a:ext>
            </a:extLst>
          </p:cNvPr>
          <p:cNvSpPr/>
          <p:nvPr/>
        </p:nvSpPr>
        <p:spPr>
          <a:xfrm>
            <a:off x="927101" y="1663700"/>
            <a:ext cx="146049" cy="5588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E46EA488-D8C6-45A8-AA08-EFFBEA7EF8FF}"/>
              </a:ext>
            </a:extLst>
          </p:cNvPr>
          <p:cNvSpPr/>
          <p:nvPr/>
        </p:nvSpPr>
        <p:spPr>
          <a:xfrm>
            <a:off x="908051" y="2259230"/>
            <a:ext cx="146049" cy="5588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3000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6–7 min </a:t>
            </a:r>
          </a:p>
          <a:p>
            <a:r>
              <a:rPr lang="en-US" b="1" dirty="0"/>
              <a:t>SAY: </a:t>
            </a:r>
            <a:r>
              <a:rPr lang="en-US" dirty="0"/>
              <a:t>Let’s discuss important diagnostic and prognostic classification systems used in HCC.</a:t>
            </a:r>
          </a:p>
          <a:p>
            <a:r>
              <a:rPr lang="en-US" dirty="0"/>
              <a:t>The TNM—or tumor, node, and metastasis—system of staging is widely used system in oncology (TNM is not shown here). In HCC, TNM is not as useful as the Barcelona Clinic Liver Cancer (BCLC) staging system, which is a 5-stage system that takes into </a:t>
            </a:r>
            <a:r>
              <a:rPr lang="en-US" dirty="0" err="1"/>
              <a:t>account</a:t>
            </a:r>
            <a:r>
              <a:rPr lang="en-US" baseline="30000" dirty="0" err="1"/>
              <a:t>26</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Forner</a:t>
            </a:r>
            <a:r>
              <a:rPr lang="en-US" sz="1100" b="0" i="0" kern="1200" dirty="0">
                <a:solidFill>
                  <a:srgbClr val="FF0000"/>
                </a:solidFill>
                <a:effectLst/>
              </a:rPr>
              <a:t> 2018, p 1305A]</a:t>
            </a:r>
            <a:endParaRPr lang="en-US" dirty="0">
              <a:solidFill>
                <a:srgbClr val="FF0000"/>
              </a:solidFill>
            </a:endParaRPr>
          </a:p>
          <a:p>
            <a:pPr marL="171450" indent="-171450">
              <a:buFont typeface="Arial" panose="020B0604020202020204" pitchFamily="34" charset="0"/>
              <a:buChar char="•"/>
            </a:pPr>
            <a:r>
              <a:rPr lang="en-US" dirty="0"/>
              <a:t>The size and number of nodules,</a:t>
            </a:r>
          </a:p>
          <a:p>
            <a:pPr marL="171450" indent="-171450">
              <a:buFont typeface="Arial" panose="020B0604020202020204" pitchFamily="34" charset="0"/>
              <a:buChar char="•"/>
            </a:pPr>
            <a:r>
              <a:rPr lang="en-US" dirty="0"/>
              <a:t>Liver function, and </a:t>
            </a:r>
          </a:p>
          <a:p>
            <a:pPr marL="171450" indent="-171450">
              <a:buFont typeface="Arial" panose="020B0604020202020204" pitchFamily="34" charset="0"/>
              <a:buChar char="•"/>
            </a:pPr>
            <a:r>
              <a:rPr lang="en-US" dirty="0"/>
              <a:t>The Eastern Cooperative Oncology Group, or ECOG performance status.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ECOG scoring goes from 0 (fully active, able to carry on pre-disease performance without restriction) to 5 (dead).</a:t>
            </a:r>
            <a:r>
              <a:rPr lang="en-US" baseline="30000" dirty="0"/>
              <a:t>25</a:t>
            </a:r>
            <a:r>
              <a:rPr lang="en-US" dirty="0"/>
              <a:t> </a:t>
            </a:r>
            <a:r>
              <a:rPr lang="en-US" sz="1100" dirty="0">
                <a:solidFill>
                  <a:srgbClr val="FF0000"/>
                </a:solidFill>
                <a:ea typeface="Calibri" panose="020F0502020204030204" pitchFamily="34" charset="0"/>
                <a:cs typeface="Times New Roman" panose="02020603050405020304" pitchFamily="18" charset="0"/>
              </a:rPr>
              <a:t>[ECOG 2020, p 1A]</a:t>
            </a:r>
            <a:endParaRPr lang="en-US" sz="1100" dirty="0">
              <a:solidFill>
                <a:srgbClr val="FF0000"/>
              </a:solidFill>
            </a:endParaRPr>
          </a:p>
          <a:p>
            <a:pPr marL="0" indent="0">
              <a:buFont typeface="Arial" panose="020B0604020202020204" pitchFamily="34" charset="0"/>
              <a:buNone/>
            </a:pPr>
            <a:r>
              <a:rPr lang="en-US" b="1" dirty="0"/>
              <a:t>REVIEW</a:t>
            </a:r>
            <a:r>
              <a:rPr lang="en-US" dirty="0"/>
              <a:t> the table.</a:t>
            </a:r>
          </a:p>
          <a:p>
            <a:r>
              <a:rPr lang="en-US" b="1" u="none" strike="noStrike" kern="1200" baseline="0" dirty="0">
                <a:solidFill>
                  <a:schemeClr val="tx1"/>
                </a:solidFill>
              </a:rPr>
              <a:t>ASK: </a:t>
            </a:r>
            <a:r>
              <a:rPr lang="en-US" u="none" strike="noStrike" kern="1200" baseline="0" dirty="0">
                <a:solidFill>
                  <a:schemeClr val="tx1"/>
                </a:solidFill>
              </a:rPr>
              <a:t>What are the 2 most often used standards for understanding liver function?</a:t>
            </a:r>
          </a:p>
          <a:p>
            <a:r>
              <a:rPr lang="en-US" b="1" u="none" strike="noStrike" kern="1200" baseline="0" dirty="0">
                <a:solidFill>
                  <a:schemeClr val="tx1"/>
                </a:solidFill>
              </a:rPr>
              <a:t>Listen for:</a:t>
            </a:r>
          </a:p>
          <a:p>
            <a:pPr marL="171450" indent="-171450">
              <a:buFont typeface="Arial" panose="020B0604020202020204" pitchFamily="34" charset="0"/>
              <a:buChar char="•"/>
            </a:pPr>
            <a:r>
              <a:rPr lang="en-US" u="none" strike="noStrike" kern="1200" baseline="0" dirty="0">
                <a:solidFill>
                  <a:schemeClr val="tx1"/>
                </a:solidFill>
              </a:rPr>
              <a:t>Child-</a:t>
            </a:r>
            <a:r>
              <a:rPr lang="en-US" u="none" strike="noStrike" kern="1200" baseline="0" dirty="0" err="1">
                <a:solidFill>
                  <a:schemeClr val="tx1"/>
                </a:solidFill>
              </a:rPr>
              <a:t>Pugh</a:t>
            </a:r>
            <a:r>
              <a:rPr lang="en-US" u="none" strike="noStrike" kern="1200" baseline="30000" dirty="0" err="1">
                <a:solidFill>
                  <a:schemeClr val="tx1"/>
                </a:solidFill>
              </a:rPr>
              <a:t>27</a:t>
            </a:r>
            <a:r>
              <a:rPr lang="en-US" u="none" strike="noStrike" kern="1200" baseline="0" dirty="0">
                <a:solidFill>
                  <a:schemeClr val="tx1"/>
                </a:solidFill>
              </a:rPr>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Tsoris</a:t>
            </a:r>
            <a:r>
              <a:rPr lang="en-US" sz="1100" b="0" i="0" kern="1200" dirty="0">
                <a:solidFill>
                  <a:srgbClr val="FF0000"/>
                </a:solidFill>
                <a:effectLst/>
              </a:rPr>
              <a:t> 2019, p 1A,1B]</a:t>
            </a:r>
            <a:endParaRPr lang="en-US" u="none" strike="noStrike" kern="1200" baseline="0" dirty="0">
              <a:solidFill>
                <a:srgbClr val="FF0000"/>
              </a:solidFill>
            </a:endParaRPr>
          </a:p>
          <a:p>
            <a:pPr marL="171450" indent="-171450">
              <a:buFont typeface="Arial" panose="020B0604020202020204" pitchFamily="34" charset="0"/>
              <a:buChar char="•"/>
            </a:pPr>
            <a:r>
              <a:rPr lang="en-US" u="none" strike="noStrike" kern="1200" baseline="0" dirty="0" err="1">
                <a:solidFill>
                  <a:schemeClr val="tx1"/>
                </a:solidFill>
              </a:rPr>
              <a:t>MELD</a:t>
            </a:r>
            <a:r>
              <a:rPr lang="en-US" u="none" strike="noStrike" kern="1200" baseline="30000" dirty="0" err="1">
                <a:solidFill>
                  <a:schemeClr val="tx1"/>
                </a:solidFill>
              </a:rPr>
              <a:t>28</a:t>
            </a:r>
            <a:r>
              <a:rPr lang="en-US" u="none" strike="noStrike" kern="1200" baseline="0" dirty="0">
                <a:solidFill>
                  <a:schemeClr val="tx1"/>
                </a:solidFill>
              </a:rPr>
              <a:t> </a:t>
            </a:r>
            <a:r>
              <a:rPr lang="en-US" sz="1100" b="0" i="0" kern="1200" dirty="0">
                <a:solidFill>
                  <a:srgbClr val="FF0000"/>
                </a:solidFill>
                <a:effectLst/>
              </a:rPr>
              <a:t>[NCCN 2020, p 61A,61B]</a:t>
            </a:r>
            <a:endParaRPr lang="en-US" u="none" strike="noStrike" kern="1200" baseline="0" dirty="0">
              <a:solidFill>
                <a:srgbClr val="FF0000"/>
              </a:solidFill>
            </a:endParaRPr>
          </a:p>
          <a:p>
            <a:pPr marL="0" indent="0">
              <a:buFont typeface="Arial" panose="020B0604020202020204" pitchFamily="34" charset="0"/>
              <a:buNone/>
            </a:pPr>
            <a:r>
              <a:rPr lang="en-US" b="1" u="none" strike="noStrike" kern="1200" baseline="0" dirty="0">
                <a:solidFill>
                  <a:schemeClr val="tx1"/>
                </a:solidFill>
              </a:rPr>
              <a:t>TRANSITION</a:t>
            </a:r>
            <a:r>
              <a:rPr lang="en-US" u="none" strike="noStrike" kern="1200" baseline="0" dirty="0">
                <a:solidFill>
                  <a:schemeClr val="tx1"/>
                </a:solidFill>
              </a:rPr>
              <a:t> to the next slide.</a:t>
            </a:r>
            <a:endParaRPr lang="en-US" dirty="0"/>
          </a:p>
        </p:txBody>
      </p:sp>
      <p:sp>
        <p:nvSpPr>
          <p:cNvPr id="5" name="Slide Number Placeholder 4">
            <a:extLst>
              <a:ext uri="{FF2B5EF4-FFF2-40B4-BE49-F238E27FC236}">
                <a16:creationId xmlns:a16="http://schemas.microsoft.com/office/drawing/2014/main" id="{FA5079AD-6981-744C-91F4-4F53B1B9931B}"/>
              </a:ext>
            </a:extLst>
          </p:cNvPr>
          <p:cNvSpPr>
            <a:spLocks noGrp="1"/>
          </p:cNvSpPr>
          <p:nvPr>
            <p:ph type="sldNum" sz="quarter" idx="5"/>
          </p:nvPr>
        </p:nvSpPr>
        <p:spPr/>
        <p:txBody>
          <a:bodyPr/>
          <a:lstStyle/>
          <a:p>
            <a:fld id="{DF9377A5-F992-4B39-812E-52568AB03F2B}" type="slidenum">
              <a:rPr lang="en-US" smtClean="0"/>
              <a:pPr/>
              <a:t>32</a:t>
            </a:fld>
            <a:endParaRPr lang="en-US" dirty="0"/>
          </a:p>
        </p:txBody>
      </p:sp>
      <p:sp>
        <p:nvSpPr>
          <p:cNvPr id="4" name="Rectangle 3">
            <a:extLst>
              <a:ext uri="{FF2B5EF4-FFF2-40B4-BE49-F238E27FC236}">
                <a16:creationId xmlns:a16="http://schemas.microsoft.com/office/drawing/2014/main" id="{BC4C1253-B089-406B-8C66-CB23CCDCB247}"/>
              </a:ext>
            </a:extLst>
          </p:cNvPr>
          <p:cNvSpPr/>
          <p:nvPr/>
        </p:nvSpPr>
        <p:spPr>
          <a:xfrm>
            <a:off x="151275" y="1510681"/>
            <a:ext cx="826625" cy="646331"/>
          </a:xfrm>
          <a:prstGeom prst="rect">
            <a:avLst/>
          </a:prstGeom>
        </p:spPr>
        <p:txBody>
          <a:bodyPr wrap="square">
            <a:spAutoFit/>
          </a:bodyPr>
          <a:lstStyle/>
          <a:p>
            <a:pPr>
              <a:spcBef>
                <a:spcPts val="600"/>
              </a:spcBef>
              <a:spcAft>
                <a:spcPts val="600"/>
              </a:spcAft>
            </a:pPr>
            <a:r>
              <a:rPr lang="en-US" sz="900" dirty="0">
                <a:solidFill>
                  <a:srgbClr val="FF0000"/>
                </a:solidFill>
                <a:ea typeface="Calibri" panose="020F0502020204030204" pitchFamily="34" charset="0"/>
                <a:cs typeface="Times New Roman" panose="02020603050405020304" pitchFamily="18" charset="0"/>
              </a:rPr>
              <a:t>[Villanueva 2019, p 1456A]</a:t>
            </a:r>
            <a:br>
              <a:rPr lang="en-US" sz="900" dirty="0">
                <a:solidFill>
                  <a:srgbClr val="FF0000"/>
                </a:solidFill>
                <a:ea typeface="Calibri" panose="020F0502020204030204" pitchFamily="34" charset="0"/>
                <a:cs typeface="Times New Roman" panose="02020603050405020304" pitchFamily="18" charset="0"/>
              </a:rPr>
            </a:br>
            <a:endParaRPr lang="en-US" sz="900" dirty="0">
              <a:solidFill>
                <a:srgbClr val="FF0000"/>
              </a:solidFill>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6F26BF0-FD43-4EA3-961A-15A8F53F1851}"/>
              </a:ext>
            </a:extLst>
          </p:cNvPr>
          <p:cNvSpPr/>
          <p:nvPr/>
        </p:nvSpPr>
        <p:spPr>
          <a:xfrm>
            <a:off x="6266787" y="1787680"/>
            <a:ext cx="819132" cy="369332"/>
          </a:xfrm>
          <a:prstGeom prst="rect">
            <a:avLst/>
          </a:prstGeom>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[ECOG 2020, p 1A]</a:t>
            </a:r>
            <a:endParaRPr lang="en-US" sz="900" dirty="0">
              <a:solidFill>
                <a:srgbClr val="FF0000"/>
              </a:solidFill>
            </a:endParaRPr>
          </a:p>
        </p:txBody>
      </p:sp>
    </p:spTree>
    <p:extLst>
      <p:ext uri="{BB962C8B-B14F-4D97-AF65-F5344CB8AC3E}">
        <p14:creationId xmlns:p14="http://schemas.microsoft.com/office/powerpoint/2010/main" val="239419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35475" y="3965575"/>
            <a:ext cx="5607050" cy="4864100"/>
          </a:xfrm>
        </p:spPr>
        <p:txBody>
          <a:bodyPr/>
          <a:lstStyle/>
          <a:p>
            <a:r>
              <a:rPr lang="en-US" sz="950" b="1" dirty="0"/>
              <a:t>TIME: </a:t>
            </a:r>
            <a:r>
              <a:rPr lang="en-US" sz="950" dirty="0"/>
              <a:t>6–7 min (cont)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950" b="1" dirty="0"/>
              <a:t>REVIEW: </a:t>
            </a:r>
            <a:r>
              <a:rPr lang="en-US" sz="950" dirty="0"/>
              <a:t>The Child-Pugh score is widely used and focuses on the degree of cirrhosis in the liver. </a:t>
            </a:r>
            <a:r>
              <a:rPr lang="en-US" sz="1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1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Tsoris</a:t>
            </a:r>
            <a:r>
              <a:rPr lang="en-US" sz="1000" dirty="0">
                <a:solidFill>
                  <a:srgbClr val="FF0000"/>
                </a:solidFill>
                <a:latin typeface="Arial" panose="020B0604020202020204" pitchFamily="34" charset="0"/>
                <a:ea typeface="Calibri" panose="020F0502020204030204" pitchFamily="34" charset="0"/>
                <a:cs typeface="Times New Roman" panose="02020603050405020304" pitchFamily="18" charset="0"/>
              </a:rPr>
              <a:t> 2019, p 1A]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950" dirty="0"/>
              <a:t>Scoring is A, B, or </a:t>
            </a:r>
            <a:r>
              <a:rPr lang="en-US" sz="950" dirty="0" err="1"/>
              <a:t>C.</a:t>
            </a:r>
            <a:r>
              <a:rPr lang="en-US" sz="950" baseline="30000" dirty="0" err="1"/>
              <a:t>27</a:t>
            </a:r>
            <a:endParaRPr lang="en-US" sz="950" u="none" strike="noStrike" kern="1200" baseline="0" dirty="0">
              <a:solidFill>
                <a:schemeClr val="tx1"/>
              </a:solidFill>
            </a:endParaRPr>
          </a:p>
          <a:p>
            <a:pPr marL="171450" indent="-171450">
              <a:buFont typeface="Arial" panose="020B0604020202020204" pitchFamily="34" charset="0"/>
              <a:buChar char="•"/>
            </a:pPr>
            <a:r>
              <a:rPr lang="en-US" sz="950" u="none" strike="noStrike" kern="1200" baseline="0" dirty="0">
                <a:solidFill>
                  <a:schemeClr val="tx1"/>
                </a:solidFill>
              </a:rPr>
              <a:t>Child-Pugh A denotes good hepatic function. </a:t>
            </a:r>
          </a:p>
          <a:p>
            <a:pPr marL="171450" indent="-171450">
              <a:buFont typeface="Arial" panose="020B0604020202020204" pitchFamily="34" charset="0"/>
              <a:buChar char="•"/>
            </a:pPr>
            <a:r>
              <a:rPr lang="en-US" sz="950" u="none" strike="noStrike" kern="1200" baseline="0" dirty="0">
                <a:solidFill>
                  <a:schemeClr val="tx1"/>
                </a:solidFill>
              </a:rPr>
              <a:t>Child-Pugh B indicates moderately impaired hepatic function. </a:t>
            </a:r>
          </a:p>
          <a:p>
            <a:pPr marL="171450" indent="-171450">
              <a:buFont typeface="Arial" panose="020B0604020202020204" pitchFamily="34" charset="0"/>
              <a:buChar char="•"/>
            </a:pPr>
            <a:r>
              <a:rPr lang="en-US" sz="950" u="none" strike="noStrike" kern="1200" baseline="0" dirty="0">
                <a:solidFill>
                  <a:schemeClr val="tx1"/>
                </a:solidFill>
              </a:rPr>
              <a:t>Child-Pugh C indicates advanced hepatic dysfunction. </a:t>
            </a:r>
          </a:p>
          <a:p>
            <a:pPr marL="0" indent="0">
              <a:buFont typeface="Arial" panose="020B0604020202020204" pitchFamily="34" charset="0"/>
              <a:buNone/>
            </a:pPr>
            <a:r>
              <a:rPr lang="en-US" sz="950" b="1" dirty="0"/>
              <a:t>MELD </a:t>
            </a:r>
            <a:r>
              <a:rPr lang="en-US" sz="950" b="1" dirty="0" err="1"/>
              <a:t>SCORE</a:t>
            </a:r>
            <a:r>
              <a:rPr lang="en-US" sz="950" b="1" baseline="30000" dirty="0" err="1"/>
              <a:t>28</a:t>
            </a:r>
            <a:endParaRPr lang="en-US" sz="950" b="1" baseline="30000" dirty="0"/>
          </a:p>
          <a:p>
            <a:pPr marL="173038" indent="-173038">
              <a:buFont typeface="Arial" panose="020B0604020202020204" pitchFamily="34" charset="0"/>
              <a:buChar char="•"/>
            </a:pPr>
            <a:r>
              <a:rPr lang="en-US" sz="950" u="none" strike="noStrike" kern="1200" baseline="0" dirty="0">
                <a:solidFill>
                  <a:schemeClr val="tx1"/>
                </a:solidFill>
              </a:rPr>
              <a:t>The Model of End-Stage Liver Disease (MELD) score is sometimes used in place of the Child-Pugh score to assess prognosis in patients with cirrhosis.</a:t>
            </a:r>
            <a:r>
              <a:rPr lang="en-US" sz="1100" b="0" i="0" kern="1200" dirty="0">
                <a:solidFill>
                  <a:schemeClr val="tx1"/>
                </a:solidFill>
                <a:effectLst/>
                <a:latin typeface="Arial" panose="020B0604020202020204" pitchFamily="34" charset="0"/>
                <a:ea typeface="+mn-ea"/>
                <a:cs typeface="Arial" panose="020B0604020202020204" pitchFamily="34" charset="0"/>
              </a:rPr>
              <a:t> </a:t>
            </a:r>
            <a:r>
              <a:rPr lang="en-US" sz="1100" b="0" i="0" kern="1200" dirty="0">
                <a:solidFill>
                  <a:srgbClr val="FF0000"/>
                </a:solidFill>
                <a:effectLst/>
              </a:rPr>
              <a:t>[NCCN 2020, p 61A,61B]</a:t>
            </a:r>
            <a:endParaRPr lang="en-US" sz="950" u="none" strike="noStrike" kern="1200" baseline="0" dirty="0">
              <a:solidFill>
                <a:srgbClr val="FF0000"/>
              </a:solidFill>
            </a:endParaRPr>
          </a:p>
          <a:p>
            <a:pPr marL="173038" indent="-173038">
              <a:buFont typeface="Arial" panose="020B0604020202020204" pitchFamily="34" charset="0"/>
              <a:buChar char="•"/>
            </a:pPr>
            <a:r>
              <a:rPr lang="en-US" sz="950" u="none" strike="noStrike" kern="1200" baseline="0" dirty="0">
                <a:solidFill>
                  <a:schemeClr val="tx1"/>
                </a:solidFill>
              </a:rPr>
              <a:t>MELD uses a numerical scale ranging from 6 (less ill) to 40 (gravely ill) for individuals aged 12 years or older. It is derived from 3 laboratory values: </a:t>
            </a:r>
            <a:r>
              <a:rPr lang="en-US" sz="950" u="none" strike="noStrike" kern="1200" baseline="0" dirty="0">
                <a:solidFill>
                  <a:srgbClr val="FF0000"/>
                </a:solidFill>
              </a:rPr>
              <a:t> </a:t>
            </a:r>
            <a:r>
              <a:rPr lang="en-US" sz="1100" b="0" i="0" kern="1200" dirty="0">
                <a:solidFill>
                  <a:srgbClr val="FF0000"/>
                </a:solidFill>
                <a:effectLst/>
              </a:rPr>
              <a:t>[NCCN 2020, p 61B]</a:t>
            </a:r>
            <a:endParaRPr lang="en-US" sz="950" u="none" strike="noStrike" kern="1200" baseline="0" dirty="0">
              <a:solidFill>
                <a:srgbClr val="FF0000"/>
              </a:solidFill>
            </a:endParaRPr>
          </a:p>
          <a:p>
            <a:pPr marL="338138" lvl="1" indent="-173038">
              <a:buFont typeface="Calibri" panose="020F0502020204030204" pitchFamily="34" charset="0"/>
              <a:buChar char="–"/>
            </a:pPr>
            <a:r>
              <a:rPr lang="en-US" sz="950" u="none" strike="noStrike" kern="1200" baseline="0" dirty="0">
                <a:solidFill>
                  <a:schemeClr val="tx1"/>
                </a:solidFill>
              </a:rPr>
              <a:t>Serum bilirubin </a:t>
            </a:r>
          </a:p>
          <a:p>
            <a:pPr marL="338138" lvl="1" indent="-173038">
              <a:buFont typeface="Calibri" panose="020F0502020204030204" pitchFamily="34" charset="0"/>
              <a:buChar char="–"/>
            </a:pPr>
            <a:r>
              <a:rPr lang="en-US" sz="950" u="none" strike="noStrike" kern="1200" baseline="0" dirty="0">
                <a:solidFill>
                  <a:schemeClr val="tx1"/>
                </a:solidFill>
              </a:rPr>
              <a:t>Creatinine (a measure of renal function) </a:t>
            </a:r>
          </a:p>
          <a:p>
            <a:pPr marL="338138" lvl="1" indent="-173038">
              <a:buFont typeface="Calibri" panose="020F0502020204030204" pitchFamily="34" charset="0"/>
              <a:buChar char="–"/>
            </a:pPr>
            <a:r>
              <a:rPr lang="en-US" sz="950" u="none" strike="noStrike" kern="1200" baseline="0" dirty="0">
                <a:solidFill>
                  <a:schemeClr val="tx1"/>
                </a:solidFill>
              </a:rPr>
              <a:t>International normalized ratio, or INR (a measure of the blood’s ability to clot) </a:t>
            </a:r>
          </a:p>
          <a:p>
            <a:r>
              <a:rPr lang="en-US" sz="950" u="none" strike="noStrike" kern="1200" baseline="0" dirty="0">
                <a:solidFill>
                  <a:schemeClr val="tx1"/>
                </a:solidFill>
              </a:rPr>
              <a:t>Advantages of the MELD score include the inclusion of a measurement of renal function and an objective scoring system based on widely available laboratory tests, although clinical assessments of ascites and encephalopathy are not included. It is not currently clear if the MELD score is superior to the Child-Pugh score as a predictor of survival in patients with </a:t>
            </a:r>
            <a:r>
              <a:rPr lang="en-US" sz="950" u="none" strike="noStrike" kern="1200" baseline="0" dirty="0" err="1">
                <a:solidFill>
                  <a:schemeClr val="tx1"/>
                </a:solidFill>
              </a:rPr>
              <a:t>cirrhosis.</a:t>
            </a:r>
            <a:r>
              <a:rPr lang="en-US" sz="950" u="none" strike="noStrike" kern="1200" baseline="30000" dirty="0" err="1">
                <a:solidFill>
                  <a:schemeClr val="tx1"/>
                </a:solidFill>
              </a:rPr>
              <a:t>28</a:t>
            </a:r>
            <a:r>
              <a:rPr lang="en-US" sz="950" u="none" strike="noStrike" kern="1200" baseline="0" dirty="0">
                <a:solidFill>
                  <a:schemeClr val="tx1"/>
                </a:solidFill>
              </a:rPr>
              <a:t> </a:t>
            </a:r>
            <a:r>
              <a:rPr lang="en-US" sz="1100" b="0" i="0" kern="1200" dirty="0">
                <a:solidFill>
                  <a:srgbClr val="FF0000"/>
                </a:solidFill>
                <a:effectLst/>
              </a:rPr>
              <a:t>[NCCN 2020, p 61A]</a:t>
            </a:r>
            <a:endParaRPr lang="en-US" sz="950" dirty="0">
              <a:solidFill>
                <a:srgbClr val="FF0000"/>
              </a:solidFill>
            </a:endParaRPr>
          </a:p>
          <a:p>
            <a:pPr marL="0" indent="0">
              <a:buFont typeface="Arial" panose="020B0604020202020204" pitchFamily="34" charset="0"/>
              <a:buNone/>
            </a:pPr>
            <a:r>
              <a:rPr lang="en-US" sz="950" b="1" dirty="0"/>
              <a:t>ASK: </a:t>
            </a:r>
            <a:r>
              <a:rPr lang="en-US" sz="950" dirty="0"/>
              <a:t>When are the Milan criteria used?</a:t>
            </a:r>
          </a:p>
          <a:p>
            <a:pPr marL="0" indent="0">
              <a:buFont typeface="Arial" panose="020B0604020202020204" pitchFamily="34" charset="0"/>
              <a:buNone/>
            </a:pPr>
            <a:r>
              <a:rPr lang="en-US" sz="950" b="1" dirty="0"/>
              <a:t>Listen for: </a:t>
            </a:r>
            <a:r>
              <a:rPr lang="en-US" sz="950" dirty="0"/>
              <a:t>In liver </a:t>
            </a:r>
            <a:r>
              <a:rPr lang="en-US" sz="950" dirty="0" err="1"/>
              <a:t>transplantation</a:t>
            </a:r>
            <a:r>
              <a:rPr lang="en-US" sz="950" baseline="30000" dirty="0" err="1"/>
              <a:t>29</a:t>
            </a:r>
            <a:r>
              <a:rPr lang="en-US" sz="950"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a:solidFill>
                  <a:srgbClr val="FF0000"/>
                </a:solidFill>
                <a:effectLst/>
              </a:rPr>
              <a:t>Lee 2017, p 79A]</a:t>
            </a:r>
            <a:endParaRPr lang="en-US" sz="950" u="none" strike="noStrike" kern="1200" baseline="0" dirty="0">
              <a:solidFill>
                <a:srgbClr val="FF0000"/>
              </a:solidFill>
            </a:endParaRPr>
          </a:p>
          <a:p>
            <a:r>
              <a:rPr lang="en-US" sz="950" b="1" u="none" strike="noStrike" kern="1200" baseline="0" dirty="0">
                <a:solidFill>
                  <a:schemeClr val="tx1"/>
                </a:solidFill>
              </a:rPr>
              <a:t>TRANSITION</a:t>
            </a:r>
            <a:r>
              <a:rPr lang="en-US" sz="950" u="none" strike="noStrike" kern="1200" baseline="0" dirty="0">
                <a:solidFill>
                  <a:schemeClr val="tx1"/>
                </a:solidFill>
              </a:rPr>
              <a:t> to the next slide.</a:t>
            </a:r>
          </a:p>
        </p:txBody>
      </p:sp>
      <p:sp>
        <p:nvSpPr>
          <p:cNvPr id="5" name="Slide Number Placeholder 4">
            <a:extLst>
              <a:ext uri="{FF2B5EF4-FFF2-40B4-BE49-F238E27FC236}">
                <a16:creationId xmlns:a16="http://schemas.microsoft.com/office/drawing/2014/main" id="{74BA4F57-E33F-D143-80AA-EA1377851C8D}"/>
              </a:ext>
            </a:extLst>
          </p:cNvPr>
          <p:cNvSpPr>
            <a:spLocks noGrp="1"/>
          </p:cNvSpPr>
          <p:nvPr>
            <p:ph type="sldNum" sz="quarter" idx="5"/>
          </p:nvPr>
        </p:nvSpPr>
        <p:spPr/>
        <p:txBody>
          <a:bodyPr/>
          <a:lstStyle/>
          <a:p>
            <a:fld id="{DF9377A5-F992-4B39-812E-52568AB03F2B}" type="slidenum">
              <a:rPr lang="en-US" smtClean="0"/>
              <a:pPr/>
              <a:t>33</a:t>
            </a:fld>
            <a:endParaRPr lang="en-US" dirty="0"/>
          </a:p>
        </p:txBody>
      </p:sp>
      <p:sp>
        <p:nvSpPr>
          <p:cNvPr id="4" name="Rectangle 3">
            <a:extLst>
              <a:ext uri="{FF2B5EF4-FFF2-40B4-BE49-F238E27FC236}">
                <a16:creationId xmlns:a16="http://schemas.microsoft.com/office/drawing/2014/main" id="{DFB1EC1E-C297-4EBA-A15B-3B9E4C72B86F}"/>
              </a:ext>
            </a:extLst>
          </p:cNvPr>
          <p:cNvSpPr/>
          <p:nvPr/>
        </p:nvSpPr>
        <p:spPr>
          <a:xfrm>
            <a:off x="3076498" y="3734743"/>
            <a:ext cx="1099981" cy="230832"/>
          </a:xfrm>
          <a:prstGeom prst="rect">
            <a:avLst/>
          </a:prstGeom>
          <a:noFill/>
        </p:spPr>
        <p:txBody>
          <a:bodyPr wrap="none">
            <a:spAutoFit/>
          </a:bodyPr>
          <a:lstStyle/>
          <a:p>
            <a:r>
              <a:rPr lang="en-US" sz="900" dirty="0">
                <a:solidFill>
                  <a:srgbClr val="FF0000"/>
                </a:solidFill>
                <a:ea typeface="Calibri" panose="020F0502020204030204" pitchFamily="34" charset="0"/>
                <a:cs typeface="Times New Roman" panose="02020603050405020304" pitchFamily="18" charset="0"/>
              </a:rPr>
              <a:t>[NCCN 2020, p 61B]</a:t>
            </a:r>
            <a:endParaRPr lang="en-US" sz="900" dirty="0">
              <a:solidFill>
                <a:srgbClr val="FF0000"/>
              </a:solidFill>
            </a:endParaRPr>
          </a:p>
        </p:txBody>
      </p:sp>
      <p:sp>
        <p:nvSpPr>
          <p:cNvPr id="8" name="Rectangle 7">
            <a:extLst>
              <a:ext uri="{FF2B5EF4-FFF2-40B4-BE49-F238E27FC236}">
                <a16:creationId xmlns:a16="http://schemas.microsoft.com/office/drawing/2014/main" id="{16747C44-73E6-476C-9F69-29A7724883C4}"/>
              </a:ext>
            </a:extLst>
          </p:cNvPr>
          <p:cNvSpPr/>
          <p:nvPr/>
        </p:nvSpPr>
        <p:spPr>
          <a:xfrm>
            <a:off x="0" y="1414021"/>
            <a:ext cx="844550" cy="646331"/>
          </a:xfrm>
          <a:prstGeom prst="rect">
            <a:avLst/>
          </a:prstGeom>
          <a:noFill/>
        </p:spPr>
        <p:txBody>
          <a:bodyPr wrap="square">
            <a:spAutoFit/>
          </a:bodyPr>
          <a:lstStyle/>
          <a:p>
            <a:pPr>
              <a:spcBef>
                <a:spcPts val="600"/>
              </a:spcBef>
              <a:spcAft>
                <a:spcPts val="600"/>
              </a:spcAft>
            </a:pPr>
            <a:r>
              <a:rPr lang="en-US" sz="900" dirty="0">
                <a:solidFill>
                  <a:srgbClr val="FF0000"/>
                </a:solidFill>
                <a:ea typeface="Calibri" panose="020F0502020204030204" pitchFamily="34" charset="0"/>
                <a:cs typeface="Times New Roman" panose="02020603050405020304" pitchFamily="18" charset="0"/>
              </a:rPr>
              <a:t>[Villanueva 2019, p 1456A]</a:t>
            </a:r>
            <a:br>
              <a:rPr lang="en-US" sz="900" dirty="0">
                <a:solidFill>
                  <a:srgbClr val="FF0000"/>
                </a:solidFill>
                <a:ea typeface="Calibri" panose="020F0502020204030204" pitchFamily="34" charset="0"/>
                <a:cs typeface="Times New Roman" panose="02020603050405020304" pitchFamily="18" charset="0"/>
              </a:rPr>
            </a:br>
            <a:endParaRPr lang="en-US" sz="900" dirty="0">
              <a:solidFill>
                <a:srgbClr val="FF0000"/>
              </a:solidFill>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A4C5043-6A3F-4A0B-B3C2-A7DFD942997F}"/>
              </a:ext>
            </a:extLst>
          </p:cNvPr>
          <p:cNvSpPr/>
          <p:nvPr/>
        </p:nvSpPr>
        <p:spPr>
          <a:xfrm>
            <a:off x="6269037" y="1782152"/>
            <a:ext cx="741363" cy="369332"/>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[ECOG 2020, p 1A]</a:t>
            </a:r>
            <a:endParaRPr lang="en-US" sz="900" dirty="0">
              <a:solidFill>
                <a:srgbClr val="FF0000"/>
              </a:solidFill>
            </a:endParaRPr>
          </a:p>
        </p:txBody>
      </p:sp>
      <p:sp>
        <p:nvSpPr>
          <p:cNvPr id="12" name="Rectangle 11">
            <a:extLst>
              <a:ext uri="{FF2B5EF4-FFF2-40B4-BE49-F238E27FC236}">
                <a16:creationId xmlns:a16="http://schemas.microsoft.com/office/drawing/2014/main" id="{B532D7E4-745E-4E59-90D4-88FA07CE8579}"/>
              </a:ext>
            </a:extLst>
          </p:cNvPr>
          <p:cNvSpPr/>
          <p:nvPr/>
        </p:nvSpPr>
        <p:spPr>
          <a:xfrm>
            <a:off x="1224969" y="3731568"/>
            <a:ext cx="1051891" cy="230832"/>
          </a:xfrm>
          <a:prstGeom prst="rect">
            <a:avLst/>
          </a:prstGeom>
          <a:noFill/>
        </p:spPr>
        <p:txBody>
          <a:bodyPr wrap="non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Tsoris</a:t>
            </a:r>
            <a:r>
              <a:rPr lang="en-US" sz="900" dirty="0">
                <a:solidFill>
                  <a:srgbClr val="FF0000"/>
                </a:solidFill>
                <a:ea typeface="Calibri" panose="020F0502020204030204" pitchFamily="34" charset="0"/>
                <a:cs typeface="Times New Roman" panose="02020603050405020304" pitchFamily="18" charset="0"/>
              </a:rPr>
              <a:t> 2019, p 1A]</a:t>
            </a:r>
            <a:endParaRPr lang="en-US" sz="900" dirty="0">
              <a:solidFill>
                <a:srgbClr val="FF0000"/>
              </a:solidFill>
            </a:endParaRPr>
          </a:p>
        </p:txBody>
      </p:sp>
    </p:spTree>
    <p:extLst>
      <p:ext uri="{BB962C8B-B14F-4D97-AF65-F5344CB8AC3E}">
        <p14:creationId xmlns:p14="http://schemas.microsoft.com/office/powerpoint/2010/main" val="3543704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6–7 min (cont)</a:t>
            </a:r>
            <a:endParaRPr lang="en-US" u="none" strike="noStrike" kern="1200" baseline="0" dirty="0">
              <a:solidFill>
                <a:schemeClr val="tx1"/>
              </a:solidFill>
            </a:endParaRPr>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The Milan criteria are used to help determine candidacy for liver </a:t>
            </a:r>
            <a:r>
              <a:rPr lang="en-US" dirty="0" err="1"/>
              <a:t>transplantation.</a:t>
            </a:r>
            <a:r>
              <a:rPr lang="en-US" baseline="30000" dirty="0" err="1"/>
              <a:t>29</a:t>
            </a:r>
            <a:r>
              <a:rPr lang="en-US" dirty="0"/>
              <a:t> </a:t>
            </a:r>
            <a:r>
              <a:rPr lang="en-US" sz="1100" b="0" i="0" kern="1200" dirty="0">
                <a:solidFill>
                  <a:srgbClr val="FF0000"/>
                </a:solidFill>
                <a:effectLst/>
              </a:rPr>
              <a:t>[Lee 2017, p 79A]</a:t>
            </a:r>
            <a:endParaRPr lang="en-US" dirty="0">
              <a:solidFill>
                <a:srgbClr val="FF0000"/>
              </a:solidFill>
            </a:endParaRPr>
          </a:p>
          <a:p>
            <a:pPr marL="171450" indent="-171450">
              <a:buFont typeface="Arial" panose="020B0604020202020204" pitchFamily="34" charset="0"/>
              <a:buChar char="•"/>
            </a:pPr>
            <a:r>
              <a:rPr lang="en-US" u="none" strike="noStrike" kern="1200" baseline="0" dirty="0">
                <a:solidFill>
                  <a:schemeClr val="tx1"/>
                </a:solidFill>
              </a:rPr>
              <a:t>Patients are selected for transplantation based on the Milan criteria, which restrict transplantation </a:t>
            </a:r>
            <a:r>
              <a:rPr lang="en-US" u="none" strike="noStrike" kern="1200" baseline="0" dirty="0" err="1">
                <a:solidFill>
                  <a:schemeClr val="tx1"/>
                </a:solidFill>
              </a:rPr>
              <a:t>to</a:t>
            </a:r>
            <a:r>
              <a:rPr lang="en-US" u="none" strike="noStrike" kern="1200" baseline="30000" dirty="0" err="1">
                <a:solidFill>
                  <a:schemeClr val="tx1"/>
                </a:solidFill>
              </a:rPr>
              <a:t>29</a:t>
            </a:r>
            <a:r>
              <a:rPr lang="en-US" u="none" strike="noStrike" kern="1200" baseline="0" dirty="0">
                <a:solidFill>
                  <a:schemeClr val="tx1"/>
                </a:solidFill>
              </a:rPr>
              <a:t>: </a:t>
            </a:r>
            <a:r>
              <a:rPr lang="en-US" sz="1100" b="0" i="0" kern="1200" dirty="0">
                <a:solidFill>
                  <a:srgbClr val="FF0000"/>
                </a:solidFill>
                <a:effectLst/>
              </a:rPr>
              <a:t>[Lee 2017, p 79A]</a:t>
            </a:r>
            <a:endParaRPr lang="en-US" u="none" strike="noStrike" kern="1200" baseline="0" dirty="0">
              <a:solidFill>
                <a:srgbClr val="FF0000"/>
              </a:solidFill>
            </a:endParaRPr>
          </a:p>
          <a:p>
            <a:pPr lvl="1"/>
            <a:r>
              <a:rPr lang="en-US" u="none" strike="noStrike" kern="1200" baseline="0" dirty="0">
                <a:solidFill>
                  <a:schemeClr val="tx1"/>
                </a:solidFill>
              </a:rPr>
              <a:t>Single tumor diameters &lt;5 cm, </a:t>
            </a:r>
          </a:p>
          <a:p>
            <a:pPr lvl="1"/>
            <a:r>
              <a:rPr lang="en-US" u="none" strike="noStrike" kern="1200" baseline="0" dirty="0">
                <a:solidFill>
                  <a:schemeClr val="tx1"/>
                </a:solidFill>
              </a:rPr>
              <a:t>No more than 3 tumor foci, each one not exceeding 3 cm, </a:t>
            </a:r>
          </a:p>
          <a:p>
            <a:pPr lvl="1"/>
            <a:r>
              <a:rPr lang="en-US" u="none" strike="noStrike" kern="1200" baseline="0" dirty="0">
                <a:solidFill>
                  <a:schemeClr val="tx1"/>
                </a:solidFill>
              </a:rPr>
              <a:t>No invasion of local blood vessels (angioinvasion), and </a:t>
            </a:r>
          </a:p>
          <a:p>
            <a:pPr lvl="1"/>
            <a:r>
              <a:rPr lang="en-US" u="none" strike="noStrike" kern="1200" baseline="0" dirty="0">
                <a:solidFill>
                  <a:schemeClr val="tx1"/>
                </a:solidFill>
              </a:rPr>
              <a:t>No extrahepatic involvement.</a:t>
            </a:r>
          </a:p>
          <a:p>
            <a:pPr marL="0" indent="0">
              <a:buFont typeface="Arial" panose="020B0604020202020204" pitchFamily="34" charset="0"/>
              <a:buNone/>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E4C48B9F-198B-284F-A9A5-4DA168EC7A3F}"/>
              </a:ext>
            </a:extLst>
          </p:cNvPr>
          <p:cNvSpPr>
            <a:spLocks noGrp="1"/>
          </p:cNvSpPr>
          <p:nvPr>
            <p:ph type="sldNum" sz="quarter" idx="5"/>
          </p:nvPr>
        </p:nvSpPr>
        <p:spPr/>
        <p:txBody>
          <a:bodyPr/>
          <a:lstStyle/>
          <a:p>
            <a:fld id="{DF9377A5-F992-4B39-812E-52568AB03F2B}" type="slidenum">
              <a:rPr lang="en-US" smtClean="0"/>
              <a:pPr/>
              <a:t>34</a:t>
            </a:fld>
            <a:endParaRPr lang="en-US" dirty="0"/>
          </a:p>
        </p:txBody>
      </p:sp>
      <p:sp>
        <p:nvSpPr>
          <p:cNvPr id="4" name="Rectangle 3">
            <a:extLst>
              <a:ext uri="{FF2B5EF4-FFF2-40B4-BE49-F238E27FC236}">
                <a16:creationId xmlns:a16="http://schemas.microsoft.com/office/drawing/2014/main" id="{06B82FC3-F371-4074-ADCB-7CE89DF159ED}"/>
              </a:ext>
            </a:extLst>
          </p:cNvPr>
          <p:cNvSpPr/>
          <p:nvPr/>
        </p:nvSpPr>
        <p:spPr>
          <a:xfrm>
            <a:off x="2955209" y="3731568"/>
            <a:ext cx="1099981" cy="230832"/>
          </a:xfrm>
          <a:prstGeom prst="rect">
            <a:avLst/>
          </a:prstGeom>
        </p:spPr>
        <p:txBody>
          <a:bodyPr wrap="none">
            <a:spAutoFit/>
          </a:bodyPr>
          <a:lstStyle/>
          <a:p>
            <a:r>
              <a:rPr lang="en-US" sz="900" dirty="0">
                <a:solidFill>
                  <a:srgbClr val="FF0000"/>
                </a:solidFill>
                <a:ea typeface="Calibri" panose="020F0502020204030204" pitchFamily="34" charset="0"/>
                <a:cs typeface="Times New Roman" panose="02020603050405020304" pitchFamily="18" charset="0"/>
              </a:rPr>
              <a:t>[NCCN 2020, p 61B]</a:t>
            </a:r>
            <a:endParaRPr lang="en-US" sz="900" dirty="0">
              <a:solidFill>
                <a:srgbClr val="FF0000"/>
              </a:solidFill>
            </a:endParaRPr>
          </a:p>
        </p:txBody>
      </p:sp>
      <p:sp>
        <p:nvSpPr>
          <p:cNvPr id="8" name="Rectangle 7">
            <a:extLst>
              <a:ext uri="{FF2B5EF4-FFF2-40B4-BE49-F238E27FC236}">
                <a16:creationId xmlns:a16="http://schemas.microsoft.com/office/drawing/2014/main" id="{29AD0C62-BF06-4651-939A-11ABD2CD041E}"/>
              </a:ext>
            </a:extLst>
          </p:cNvPr>
          <p:cNvSpPr/>
          <p:nvPr/>
        </p:nvSpPr>
        <p:spPr>
          <a:xfrm>
            <a:off x="1214734" y="3742036"/>
            <a:ext cx="1051891" cy="230832"/>
          </a:xfrm>
          <a:prstGeom prst="rect">
            <a:avLst/>
          </a:prstGeom>
        </p:spPr>
        <p:txBody>
          <a:bodyPr wrap="none">
            <a:spAutoFit/>
          </a:bodyPr>
          <a:lstStyle/>
          <a:p>
            <a:r>
              <a:rPr lang="en-US" sz="900" dirty="0">
                <a:solidFill>
                  <a:srgbClr val="FF0000"/>
                </a:solidFill>
                <a:ea typeface="Calibri" panose="020F0502020204030204" pitchFamily="34" charset="0"/>
                <a:cs typeface="Times New Roman" panose="02020603050405020304" pitchFamily="18" charset="0"/>
              </a:rPr>
              <a:t>[</a:t>
            </a:r>
            <a:r>
              <a:rPr lang="en-US" sz="900" dirty="0" err="1">
                <a:solidFill>
                  <a:srgbClr val="FF0000"/>
                </a:solidFill>
                <a:ea typeface="Calibri" panose="020F0502020204030204" pitchFamily="34" charset="0"/>
                <a:cs typeface="Times New Roman" panose="02020603050405020304" pitchFamily="18" charset="0"/>
              </a:rPr>
              <a:t>Tsoris</a:t>
            </a:r>
            <a:r>
              <a:rPr lang="en-US" sz="900" dirty="0">
                <a:solidFill>
                  <a:srgbClr val="FF0000"/>
                </a:solidFill>
                <a:ea typeface="Calibri" panose="020F0502020204030204" pitchFamily="34" charset="0"/>
                <a:cs typeface="Times New Roman" panose="02020603050405020304" pitchFamily="18" charset="0"/>
              </a:rPr>
              <a:t> 2019, p 1A]</a:t>
            </a:r>
            <a:endParaRPr lang="en-US" sz="900" dirty="0">
              <a:solidFill>
                <a:srgbClr val="FF0000"/>
              </a:solidFill>
            </a:endParaRPr>
          </a:p>
        </p:txBody>
      </p:sp>
      <p:sp>
        <p:nvSpPr>
          <p:cNvPr id="10" name="Rectangle 9">
            <a:extLst>
              <a:ext uri="{FF2B5EF4-FFF2-40B4-BE49-F238E27FC236}">
                <a16:creationId xmlns:a16="http://schemas.microsoft.com/office/drawing/2014/main" id="{4C39121B-CA10-4139-A576-6CB82EB528DA}"/>
              </a:ext>
            </a:extLst>
          </p:cNvPr>
          <p:cNvSpPr/>
          <p:nvPr/>
        </p:nvSpPr>
        <p:spPr>
          <a:xfrm>
            <a:off x="4629088" y="3758084"/>
            <a:ext cx="998991" cy="230832"/>
          </a:xfrm>
          <a:prstGeom prst="rect">
            <a:avLst/>
          </a:prstGeom>
        </p:spPr>
        <p:txBody>
          <a:bodyPr wrap="none">
            <a:spAutoFit/>
          </a:bodyPr>
          <a:lstStyle/>
          <a:p>
            <a:r>
              <a:rPr lang="en-US" sz="900" dirty="0">
                <a:solidFill>
                  <a:srgbClr val="FF0000"/>
                </a:solidFill>
                <a:ea typeface="Calibri" panose="020F0502020204030204" pitchFamily="34" charset="0"/>
                <a:cs typeface="Times New Roman" panose="02020603050405020304" pitchFamily="18" charset="0"/>
              </a:rPr>
              <a:t>[Lee 2017, p 79A]</a:t>
            </a:r>
            <a:endParaRPr lang="en-US" sz="900" dirty="0">
              <a:solidFill>
                <a:srgbClr val="FF0000"/>
              </a:solidFill>
            </a:endParaRPr>
          </a:p>
        </p:txBody>
      </p:sp>
    </p:spTree>
    <p:extLst>
      <p:ext uri="{BB962C8B-B14F-4D97-AF65-F5344CB8AC3E}">
        <p14:creationId xmlns:p14="http://schemas.microsoft.com/office/powerpoint/2010/main" val="1774533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87D4C25F-EC87-DD4C-A3AB-7DE19CFE7E97}"/>
              </a:ext>
            </a:extLst>
          </p:cNvPr>
          <p:cNvSpPr>
            <a:spLocks noGrp="1"/>
          </p:cNvSpPr>
          <p:nvPr>
            <p:ph type="sldNum" sz="quarter" idx="5"/>
          </p:nvPr>
        </p:nvSpPr>
        <p:spPr/>
        <p:txBody>
          <a:bodyPr/>
          <a:lstStyle/>
          <a:p>
            <a:fld id="{DF9377A5-F992-4B39-812E-52568AB03F2B}" type="slidenum">
              <a:rPr lang="en-US" smtClean="0"/>
              <a:pPr/>
              <a:t>35</a:t>
            </a:fld>
            <a:endParaRPr lang="en-US" dirty="0"/>
          </a:p>
        </p:txBody>
      </p:sp>
    </p:spTree>
    <p:extLst>
      <p:ext uri="{BB962C8B-B14F-4D97-AF65-F5344CB8AC3E}">
        <p14:creationId xmlns:p14="http://schemas.microsoft.com/office/powerpoint/2010/main" val="2057770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a:xfrm>
            <a:off x="725488" y="4037012"/>
            <a:ext cx="5698758" cy="5118711"/>
          </a:xfrm>
        </p:spPr>
        <p:txBody>
          <a:bodyPr/>
          <a:lstStyle/>
          <a:p>
            <a:r>
              <a:rPr lang="en-US" b="1" dirty="0"/>
              <a:t>TIME: </a:t>
            </a:r>
            <a:r>
              <a:rPr lang="en-US" dirty="0"/>
              <a:t>5 min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SAY: </a:t>
            </a:r>
            <a:r>
              <a:rPr lang="en-US" dirty="0"/>
              <a:t>The treatment options include many treatment modalities and depend on a host of factors. This figure captures the options as they pertain to BCLC stage, liver function, ECOG performance status, and tumor </a:t>
            </a:r>
            <a:r>
              <a:rPr lang="en-US" dirty="0" err="1"/>
              <a:t>burden.</a:t>
            </a:r>
            <a:r>
              <a:rPr lang="en-US" baseline="30000" dirty="0" err="1"/>
              <a:t>1</a:t>
            </a:r>
            <a:r>
              <a:rPr lang="en-US" dirty="0"/>
              <a:t> </a:t>
            </a:r>
            <a:r>
              <a:rPr lang="en-US" dirty="0">
                <a:solidFill>
                  <a:srgbClr val="FF0000"/>
                </a:solidFill>
                <a:ea typeface="Calibri" panose="020F0502020204030204" pitchFamily="34" charset="0"/>
                <a:cs typeface="Times New Roman" panose="02020603050405020304" pitchFamily="18" charset="0"/>
              </a:rPr>
              <a:t>[Villanueva 2019, p 1456A]</a:t>
            </a:r>
            <a:endParaRPr lang="en-US" dirty="0">
              <a:solidFill>
                <a:srgbClr val="FF0000"/>
              </a:solidFill>
            </a:endParaRPr>
          </a:p>
          <a:p>
            <a:r>
              <a:rPr lang="en-US" dirty="0"/>
              <a:t>Let’s look at early stage HCC.</a:t>
            </a:r>
          </a:p>
          <a:p>
            <a:r>
              <a:rPr lang="en-US" b="1" dirty="0"/>
              <a:t>REVIEW</a:t>
            </a:r>
            <a:r>
              <a:rPr lang="en-US" dirty="0"/>
              <a:t> the figure.</a:t>
            </a:r>
          </a:p>
          <a:p>
            <a:pPr>
              <a:spcAft>
                <a:spcPts val="300"/>
              </a:spcAft>
            </a:pPr>
            <a:r>
              <a:rPr lang="en-US" b="1" dirty="0"/>
              <a:t>NOTE:</a:t>
            </a:r>
          </a:p>
          <a:p>
            <a:pPr marL="171450" indent="-171450">
              <a:buFont typeface="Arial" panose="020B0604020202020204" pitchFamily="34" charset="0"/>
              <a:buChar char="•"/>
            </a:pPr>
            <a:r>
              <a:rPr lang="en-US" dirty="0"/>
              <a:t>These early stages are associated with relatively low tumor burden. At this point, interventions are potentially curative.</a:t>
            </a:r>
          </a:p>
          <a:p>
            <a:pPr marL="171450" indent="-171450">
              <a:buFont typeface="Arial" panose="020B0604020202020204" pitchFamily="34" charset="0"/>
              <a:buChar char="•"/>
            </a:pPr>
            <a:r>
              <a:rPr lang="en-US" dirty="0"/>
              <a:t>Decisions largely depend on whether there is a solitary nodule or multiple nodules, and the size of the </a:t>
            </a:r>
            <a:r>
              <a:rPr lang="en-US" dirty="0" err="1"/>
              <a:t>nodules.</a:t>
            </a:r>
            <a:r>
              <a:rPr lang="en-US" baseline="30000" dirty="0" err="1"/>
              <a:t>1,29</a:t>
            </a:r>
            <a:r>
              <a:rPr lang="en-US" dirty="0"/>
              <a:t> </a:t>
            </a:r>
            <a:r>
              <a:rPr lang="en-US" sz="1100" b="0" i="0" kern="1200" dirty="0">
                <a:solidFill>
                  <a:srgbClr val="FF0000"/>
                </a:solidFill>
                <a:effectLst/>
              </a:rPr>
              <a:t>[Villanueva 2019, p 1457A] [Lee 2017, p 79A]</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In solitary nodules, both ablation (which involves local techniques that destroy the tumors without removing them) and resection (surgical removal of the tumor and affected area of the liver) are </a:t>
            </a:r>
            <a:r>
              <a:rPr lang="en-US" dirty="0" err="1"/>
              <a:t>options.</a:t>
            </a:r>
            <a:r>
              <a:rPr lang="en-US" baseline="30000" dirty="0" err="1"/>
              <a:t>1,30</a:t>
            </a:r>
            <a:r>
              <a:rPr lang="en-US" dirty="0"/>
              <a:t> </a:t>
            </a:r>
            <a:r>
              <a:rPr lang="en-US" sz="1100" b="0" i="0" kern="1200" dirty="0">
                <a:solidFill>
                  <a:srgbClr val="FF0000"/>
                </a:solidFill>
                <a:effectLst/>
              </a:rPr>
              <a:t>[Villanueva 2019, p 1457A] [ACS (Ablation) 2020, p 1A] </a:t>
            </a:r>
            <a:endParaRPr lang="en-US" dirty="0">
              <a:solidFill>
                <a:srgbClr val="FF0000"/>
              </a:solidFill>
            </a:endParaRPr>
          </a:p>
          <a:p>
            <a:pPr marL="171450" indent="-171450">
              <a:buFont typeface="Arial" panose="020B0604020202020204" pitchFamily="34" charset="0"/>
              <a:buChar char="•"/>
            </a:pPr>
            <a:r>
              <a:rPr lang="en-US" dirty="0"/>
              <a:t>Resection is associated with a 5-year survival of about 60% at this stage, but a recurrence rate of about 70% within 5 </a:t>
            </a:r>
            <a:r>
              <a:rPr lang="en-US" dirty="0" err="1"/>
              <a:t>years.</a:t>
            </a:r>
            <a:r>
              <a:rPr lang="en-US" baseline="30000" dirty="0" err="1"/>
              <a:t>1</a:t>
            </a:r>
            <a:r>
              <a:rPr lang="en-US" dirty="0"/>
              <a:t> </a:t>
            </a:r>
            <a:r>
              <a:rPr lang="en-US" sz="1100" b="0" i="0" kern="1200" dirty="0">
                <a:solidFill>
                  <a:srgbClr val="FF0000"/>
                </a:solidFill>
                <a:effectLst/>
              </a:rPr>
              <a:t>[Villanueva 2019, p 1457A]</a:t>
            </a:r>
            <a:endParaRPr lang="en-US" dirty="0">
              <a:solidFill>
                <a:srgbClr val="FF0000"/>
              </a:solidFill>
            </a:endParaRPr>
          </a:p>
          <a:p>
            <a:pPr marL="171450" indent="-171450">
              <a:buFont typeface="Arial" panose="020B0604020202020204" pitchFamily="34" charset="0"/>
              <a:buChar char="•"/>
            </a:pPr>
            <a:r>
              <a:rPr lang="en-US" dirty="0"/>
              <a:t>For multiple small nodules (early stage), ablation and liver transplantation are </a:t>
            </a:r>
            <a:r>
              <a:rPr lang="en-US" dirty="0" err="1"/>
              <a:t>options.</a:t>
            </a:r>
            <a:r>
              <a:rPr lang="en-US" baseline="30000" dirty="0" err="1"/>
              <a:t>29,30</a:t>
            </a:r>
            <a:r>
              <a:rPr lang="en-US" dirty="0"/>
              <a:t> </a:t>
            </a:r>
            <a:r>
              <a:rPr lang="en-US" sz="1100" b="0" i="0" kern="1200" dirty="0">
                <a:solidFill>
                  <a:srgbClr val="FF0000"/>
                </a:solidFill>
                <a:effectLst/>
              </a:rPr>
              <a:t>[Lee 2017, p 79A] [ACS 2020, p 1A] </a:t>
            </a:r>
            <a:endParaRPr lang="en-US" dirty="0">
              <a:solidFill>
                <a:srgbClr val="FF0000"/>
              </a:solidFill>
            </a:endParaRPr>
          </a:p>
          <a:p>
            <a:pPr marL="171450" indent="-171450">
              <a:buFont typeface="Arial" panose="020B0604020202020204" pitchFamily="34" charset="0"/>
              <a:buChar char="•"/>
            </a:pPr>
            <a:r>
              <a:rPr lang="en-US" dirty="0"/>
              <a:t>Transplantation is generally used in those who are not candidates for resection and is associated with a 60% to 80% 5-year survival </a:t>
            </a:r>
            <a:r>
              <a:rPr lang="en-US" dirty="0" err="1"/>
              <a:t>rate.</a:t>
            </a:r>
            <a:r>
              <a:rPr lang="en-US" baseline="30000" dirty="0" err="1"/>
              <a:t>1</a:t>
            </a:r>
            <a:r>
              <a:rPr lang="en-US" dirty="0"/>
              <a:t> </a:t>
            </a:r>
            <a:r>
              <a:rPr lang="en-US" sz="1100" b="0" i="0" kern="1200" dirty="0">
                <a:solidFill>
                  <a:srgbClr val="FF0000"/>
                </a:solidFill>
                <a:effectLst/>
              </a:rPr>
              <a:t>[Villanueva 2019, p 1457D, E, F] </a:t>
            </a:r>
            <a:endParaRPr lang="en-US" dirty="0">
              <a:solidFill>
                <a:srgbClr val="FF0000"/>
              </a:solidFill>
            </a:endParaRPr>
          </a:p>
          <a:p>
            <a:pPr marL="171450" indent="-171450">
              <a:buFont typeface="Arial" panose="020B0604020202020204" pitchFamily="34" charset="0"/>
              <a:buChar char="•"/>
            </a:pPr>
            <a:r>
              <a:rPr lang="en-US" dirty="0"/>
              <a:t>Ablation at this stage is used when transplantation and resection are not </a:t>
            </a:r>
            <a:r>
              <a:rPr lang="en-US" dirty="0" err="1"/>
              <a:t>options.</a:t>
            </a:r>
            <a:r>
              <a:rPr lang="en-US" baseline="30000" dirty="0" err="1"/>
              <a:t>30</a:t>
            </a:r>
            <a:r>
              <a:rPr lang="en-US" dirty="0"/>
              <a:t> </a:t>
            </a:r>
            <a:r>
              <a:rPr lang="en-US" sz="1100" b="0" i="0" kern="1200" dirty="0">
                <a:solidFill>
                  <a:srgbClr val="FF0000"/>
                </a:solidFill>
                <a:effectLst/>
              </a:rPr>
              <a:t>[ACS (Ablation) 2020, p 1A] </a:t>
            </a:r>
            <a:endParaRPr lang="en-US" dirty="0">
              <a:solidFill>
                <a:srgbClr val="FF0000"/>
              </a:solidFill>
            </a:endParaRPr>
          </a:p>
          <a:p>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0A8672DA-E2FD-FF45-9FBE-78F612E9492E}"/>
              </a:ext>
            </a:extLst>
          </p:cNvPr>
          <p:cNvSpPr>
            <a:spLocks noGrp="1"/>
          </p:cNvSpPr>
          <p:nvPr>
            <p:ph type="sldNum" sz="quarter" idx="5"/>
          </p:nvPr>
        </p:nvSpPr>
        <p:spPr/>
        <p:txBody>
          <a:bodyPr/>
          <a:lstStyle/>
          <a:p>
            <a:fld id="{DF9377A5-F992-4B39-812E-52568AB03F2B}" type="slidenum">
              <a:rPr lang="en-US" smtClean="0"/>
              <a:pPr/>
              <a:t>36</a:t>
            </a:fld>
            <a:endParaRPr lang="en-US" dirty="0"/>
          </a:p>
        </p:txBody>
      </p:sp>
      <p:sp>
        <p:nvSpPr>
          <p:cNvPr id="4" name="Rectangle 3">
            <a:extLst>
              <a:ext uri="{FF2B5EF4-FFF2-40B4-BE49-F238E27FC236}">
                <a16:creationId xmlns:a16="http://schemas.microsoft.com/office/drawing/2014/main" id="{A0A6F46D-CCCF-4CFC-8FF1-99237548D088}"/>
              </a:ext>
            </a:extLst>
          </p:cNvPr>
          <p:cNvSpPr/>
          <p:nvPr/>
        </p:nvSpPr>
        <p:spPr>
          <a:xfrm>
            <a:off x="10494" y="1331268"/>
            <a:ext cx="724981" cy="507831"/>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1456A]</a:t>
            </a:r>
            <a:endParaRPr lang="en-US" sz="900" dirty="0">
              <a:solidFill>
                <a:srgbClr val="FF0000"/>
              </a:solidFill>
            </a:endParaRPr>
          </a:p>
        </p:txBody>
      </p:sp>
    </p:spTree>
    <p:extLst>
      <p:ext uri="{BB962C8B-B14F-4D97-AF65-F5344CB8AC3E}">
        <p14:creationId xmlns:p14="http://schemas.microsoft.com/office/powerpoint/2010/main" val="2402909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5 min</a:t>
            </a:r>
          </a:p>
          <a:p>
            <a:r>
              <a:rPr lang="en-US" b="1" dirty="0"/>
              <a:t>REVIEW</a:t>
            </a:r>
            <a:r>
              <a:rPr lang="en-US" dirty="0"/>
              <a:t> the figure.</a:t>
            </a:r>
          </a:p>
          <a:p>
            <a:r>
              <a:rPr lang="en-US" b="1" dirty="0"/>
              <a:t>NOTE: </a:t>
            </a:r>
          </a:p>
          <a:p>
            <a:pPr marL="171450" indent="-171450">
              <a:buFont typeface="Arial" panose="020B0604020202020204" pitchFamily="34" charset="0"/>
              <a:buChar char="•"/>
            </a:pPr>
            <a:r>
              <a:rPr lang="en-US" dirty="0"/>
              <a:t>In patients with good performance status and liver function and larger tumors, chemoembolization may be appropriate. </a:t>
            </a:r>
            <a:r>
              <a:rPr lang="en-US" sz="1100" b="0" i="0" kern="1200" dirty="0">
                <a:solidFill>
                  <a:srgbClr val="FF0000"/>
                </a:solidFill>
                <a:effectLst/>
                <a:latin typeface="Arial" panose="020B0604020202020204" pitchFamily="34" charset="0"/>
                <a:ea typeface="+mn-ea"/>
                <a:cs typeface="Arial" panose="020B0604020202020204" pitchFamily="34" charset="0"/>
              </a:rPr>
              <a:t>[ACS (Embolization) 2020, p 1A] </a:t>
            </a:r>
            <a:r>
              <a:rPr lang="en-US" dirty="0" err="1"/>
              <a:t>Transarterial</a:t>
            </a:r>
            <a:r>
              <a:rPr lang="en-US" dirty="0"/>
              <a:t> chemoembolization, or TACE, is a type of chemoembolization that involves cytotoxic therapy (chemotherapy) to kill the cancer cells and embolization of the vessels to block the blood supply to the </a:t>
            </a:r>
            <a:r>
              <a:rPr lang="en-US" dirty="0" err="1"/>
              <a:t>tumor.</a:t>
            </a:r>
            <a:r>
              <a:rPr lang="en-US" baseline="30000" dirty="0" err="1"/>
              <a:t>1,31</a:t>
            </a:r>
            <a:r>
              <a:rPr lang="en-US" dirty="0"/>
              <a:t> </a:t>
            </a:r>
            <a:r>
              <a:rPr lang="en-US" sz="1100" b="0" i="0" kern="1200" dirty="0">
                <a:solidFill>
                  <a:srgbClr val="FF0000"/>
                </a:solidFill>
                <a:effectLst/>
              </a:rPr>
              <a:t>[Villanueva 2019, p 1457C; ACS (Embolization) 2020, p 1A]</a:t>
            </a:r>
            <a:endParaRPr lang="en-US" dirty="0">
              <a:solidFill>
                <a:srgbClr val="FF0000"/>
              </a:solidFill>
            </a:endParaRPr>
          </a:p>
          <a:p>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449684B0-DE89-2341-8AEE-5D2DBD98BCC2}"/>
              </a:ext>
            </a:extLst>
          </p:cNvPr>
          <p:cNvSpPr>
            <a:spLocks noGrp="1"/>
          </p:cNvSpPr>
          <p:nvPr>
            <p:ph type="sldNum" sz="quarter" idx="5"/>
          </p:nvPr>
        </p:nvSpPr>
        <p:spPr/>
        <p:txBody>
          <a:bodyPr/>
          <a:lstStyle/>
          <a:p>
            <a:fld id="{DF9377A5-F992-4B39-812E-52568AB03F2B}" type="slidenum">
              <a:rPr lang="en-US" smtClean="0"/>
              <a:pPr/>
              <a:t>37</a:t>
            </a:fld>
            <a:endParaRPr lang="en-US" dirty="0"/>
          </a:p>
        </p:txBody>
      </p:sp>
      <p:sp>
        <p:nvSpPr>
          <p:cNvPr id="4" name="Rectangle 3">
            <a:extLst>
              <a:ext uri="{FF2B5EF4-FFF2-40B4-BE49-F238E27FC236}">
                <a16:creationId xmlns:a16="http://schemas.microsoft.com/office/drawing/2014/main" id="{5EF51B55-5EEB-41F8-BD1E-C19AB1565561}"/>
              </a:ext>
            </a:extLst>
          </p:cNvPr>
          <p:cNvSpPr/>
          <p:nvPr/>
        </p:nvSpPr>
        <p:spPr>
          <a:xfrm>
            <a:off x="10494" y="1331268"/>
            <a:ext cx="724981" cy="507831"/>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1456A]</a:t>
            </a:r>
            <a:endParaRPr lang="en-US" sz="900" dirty="0">
              <a:solidFill>
                <a:srgbClr val="FF0000"/>
              </a:solidFill>
            </a:endParaRPr>
          </a:p>
        </p:txBody>
      </p:sp>
    </p:spTree>
    <p:extLst>
      <p:ext uri="{BB962C8B-B14F-4D97-AF65-F5344CB8AC3E}">
        <p14:creationId xmlns:p14="http://schemas.microsoft.com/office/powerpoint/2010/main" val="3511453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5 min</a:t>
            </a:r>
          </a:p>
          <a:p>
            <a:r>
              <a:rPr lang="en-US" b="1" dirty="0"/>
              <a:t>NOTE: </a:t>
            </a:r>
          </a:p>
          <a:p>
            <a:pPr marL="171450" indent="-171450">
              <a:buFont typeface="Arial" panose="020B0604020202020204" pitchFamily="34" charset="0"/>
              <a:buChar char="•"/>
            </a:pPr>
            <a:r>
              <a:rPr lang="en-US" dirty="0"/>
              <a:t>Systemic therapy is generally used in advanced-stage HCC. Sorafenib has been the standard of care for several </a:t>
            </a:r>
            <a:r>
              <a:rPr lang="en-US" dirty="0" err="1"/>
              <a:t>years.</a:t>
            </a:r>
            <a:r>
              <a:rPr lang="en-US" baseline="30000" dirty="0" err="1"/>
              <a:t>1</a:t>
            </a:r>
            <a:r>
              <a:rPr lang="en-US" dirty="0">
                <a:solidFill>
                  <a:srgbClr val="FF00FF"/>
                </a:solidFill>
              </a:rPr>
              <a:t> </a:t>
            </a:r>
            <a:r>
              <a:rPr lang="en-US" sz="1100" b="0" i="0" kern="1200" dirty="0">
                <a:solidFill>
                  <a:srgbClr val="FF0000"/>
                </a:solidFill>
                <a:effectLst/>
              </a:rPr>
              <a:t>[Villanueva 2019, p 1458D, E]</a:t>
            </a:r>
            <a:endParaRPr lang="en-US" dirty="0">
              <a:solidFill>
                <a:srgbClr val="FF0000"/>
              </a:solidFill>
            </a:endParaRPr>
          </a:p>
          <a:p>
            <a:pPr marL="171450" indent="-171450">
              <a:buFont typeface="Arial" panose="020B0604020202020204" pitchFamily="34" charset="0"/>
              <a:buChar char="•"/>
            </a:pPr>
            <a:r>
              <a:rPr lang="en-US" dirty="0"/>
              <a:t>First-line and second-line therapies are listed </a:t>
            </a:r>
            <a:r>
              <a:rPr lang="en-US" dirty="0" err="1"/>
              <a:t>here.</a:t>
            </a:r>
            <a:r>
              <a:rPr lang="en-US" baseline="30000" dirty="0" err="1"/>
              <a:t>1</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[Villanueva 2019, p 1458F,1458G,1458H,1459A]</a:t>
            </a:r>
          </a:p>
          <a:p>
            <a:pPr marL="171450" indent="-171450">
              <a:buFont typeface="Arial" panose="020B0604020202020204" pitchFamily="34" charset="0"/>
              <a:buChar char="•"/>
            </a:pPr>
            <a:r>
              <a:rPr lang="en-US" dirty="0"/>
              <a:t>More recently, the FDA approved an immunotherapy combination in patients who progress on sorafenib, which is ipilimumab and </a:t>
            </a:r>
            <a:r>
              <a:rPr lang="en-US" dirty="0" err="1"/>
              <a:t>nivolumab.</a:t>
            </a:r>
            <a:r>
              <a:rPr lang="en-US" baseline="30000" dirty="0" err="1"/>
              <a:t>32</a:t>
            </a:r>
            <a:r>
              <a:rPr lang="en-US" dirty="0"/>
              <a:t> </a:t>
            </a:r>
            <a:r>
              <a:rPr lang="en-US" dirty="0">
                <a:solidFill>
                  <a:srgbClr val="FF0000"/>
                </a:solidFill>
              </a:rPr>
              <a:t>[</a:t>
            </a:r>
            <a:r>
              <a:rPr lang="en-US" dirty="0" err="1">
                <a:solidFill>
                  <a:srgbClr val="FF0000"/>
                </a:solidFill>
              </a:rPr>
              <a:t>FDA_Nivo</a:t>
            </a:r>
            <a:r>
              <a:rPr lang="en-US" dirty="0">
                <a:solidFill>
                  <a:srgbClr val="FF0000"/>
                </a:solidFill>
              </a:rPr>
              <a:t> </a:t>
            </a:r>
            <a:r>
              <a:rPr lang="en-US" dirty="0" err="1">
                <a:solidFill>
                  <a:srgbClr val="FF0000"/>
                </a:solidFill>
              </a:rPr>
              <a:t>ipi</a:t>
            </a:r>
            <a:r>
              <a:rPr lang="en-US" dirty="0">
                <a:solidFill>
                  <a:srgbClr val="FF0000"/>
                </a:solidFill>
              </a:rPr>
              <a:t> approval: p1A]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TRANSITION</a:t>
            </a:r>
            <a:r>
              <a:rPr lang="en-US" dirty="0"/>
              <a:t> to the next slide.</a:t>
            </a:r>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F90C3A78-C857-1B49-B0D6-269884792714}"/>
              </a:ext>
            </a:extLst>
          </p:cNvPr>
          <p:cNvSpPr>
            <a:spLocks noGrp="1"/>
          </p:cNvSpPr>
          <p:nvPr>
            <p:ph type="sldNum" sz="quarter" idx="5"/>
          </p:nvPr>
        </p:nvSpPr>
        <p:spPr/>
        <p:txBody>
          <a:bodyPr/>
          <a:lstStyle/>
          <a:p>
            <a:fld id="{DF9377A5-F992-4B39-812E-52568AB03F2B}" type="slidenum">
              <a:rPr lang="en-US" smtClean="0"/>
              <a:pPr/>
              <a:t>38</a:t>
            </a:fld>
            <a:endParaRPr lang="en-US" dirty="0"/>
          </a:p>
        </p:txBody>
      </p:sp>
      <p:sp>
        <p:nvSpPr>
          <p:cNvPr id="4" name="Rectangle 3">
            <a:extLst>
              <a:ext uri="{FF2B5EF4-FFF2-40B4-BE49-F238E27FC236}">
                <a16:creationId xmlns:a16="http://schemas.microsoft.com/office/drawing/2014/main" id="{AE7FA56F-3470-4A9A-8705-5415C7716DE9}"/>
              </a:ext>
            </a:extLst>
          </p:cNvPr>
          <p:cNvSpPr/>
          <p:nvPr/>
        </p:nvSpPr>
        <p:spPr>
          <a:xfrm>
            <a:off x="10494" y="1331268"/>
            <a:ext cx="724981" cy="507831"/>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1456A]</a:t>
            </a:r>
            <a:endParaRPr lang="en-US" sz="900" dirty="0">
              <a:solidFill>
                <a:srgbClr val="FF0000"/>
              </a:solidFill>
            </a:endParaRPr>
          </a:p>
        </p:txBody>
      </p:sp>
    </p:spTree>
    <p:extLst>
      <p:ext uri="{BB962C8B-B14F-4D97-AF65-F5344CB8AC3E}">
        <p14:creationId xmlns:p14="http://schemas.microsoft.com/office/powerpoint/2010/main" val="4264579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5 min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In patients whose liver function is compromised and performance status is poor, best supportive care may be the most appropriate </a:t>
            </a:r>
            <a:r>
              <a:rPr lang="en-US" dirty="0" err="1"/>
              <a:t>option.</a:t>
            </a:r>
            <a:r>
              <a:rPr lang="en-US" baseline="30000" dirty="0" err="1"/>
              <a:t>1</a:t>
            </a:r>
            <a:r>
              <a:rPr lang="en-US" dirty="0"/>
              <a:t>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a:t>
            </a:r>
            <a:r>
              <a:rPr lang="en-US"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1456A</a:t>
            </a:r>
            <a:r>
              <a:rPr lang="en-US" dirty="0">
                <a:solidFill>
                  <a:srgbClr val="FF0000"/>
                </a:solidFill>
                <a:ea typeface="Calibri" panose="020F0502020204030204" pitchFamily="34" charset="0"/>
                <a:cs typeface="Times New Roman" panose="02020603050405020304" pitchFamily="18" charset="0"/>
              </a:rPr>
              <a: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A43A2F96-553B-334B-BA4D-5B943A3B1099}"/>
              </a:ext>
            </a:extLst>
          </p:cNvPr>
          <p:cNvSpPr>
            <a:spLocks noGrp="1"/>
          </p:cNvSpPr>
          <p:nvPr>
            <p:ph type="sldNum" sz="quarter" idx="5"/>
          </p:nvPr>
        </p:nvSpPr>
        <p:spPr/>
        <p:txBody>
          <a:bodyPr/>
          <a:lstStyle/>
          <a:p>
            <a:fld id="{DF9377A5-F992-4B39-812E-52568AB03F2B}" type="slidenum">
              <a:rPr lang="en-US" smtClean="0"/>
              <a:pPr/>
              <a:t>39</a:t>
            </a:fld>
            <a:endParaRPr lang="en-US" dirty="0"/>
          </a:p>
        </p:txBody>
      </p:sp>
      <p:sp>
        <p:nvSpPr>
          <p:cNvPr id="4" name="Rectangle 3">
            <a:extLst>
              <a:ext uri="{FF2B5EF4-FFF2-40B4-BE49-F238E27FC236}">
                <a16:creationId xmlns:a16="http://schemas.microsoft.com/office/drawing/2014/main" id="{744D7227-63F1-4D98-A2AF-CA15D8E108BB}"/>
              </a:ext>
            </a:extLst>
          </p:cNvPr>
          <p:cNvSpPr/>
          <p:nvPr/>
        </p:nvSpPr>
        <p:spPr>
          <a:xfrm>
            <a:off x="10494" y="1331268"/>
            <a:ext cx="724981" cy="507831"/>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1456A]</a:t>
            </a:r>
            <a:endParaRPr lang="en-US" sz="900" dirty="0">
              <a:solidFill>
                <a:srgbClr val="FF0000"/>
              </a:solidFill>
            </a:endParaRPr>
          </a:p>
        </p:txBody>
      </p:sp>
    </p:spTree>
    <p:extLst>
      <p:ext uri="{BB962C8B-B14F-4D97-AF65-F5344CB8AC3E}">
        <p14:creationId xmlns:p14="http://schemas.microsoft.com/office/powerpoint/2010/main" val="239532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82625"/>
            <a:ext cx="5575300" cy="3136900"/>
          </a:xfrm>
        </p:spPr>
      </p:sp>
      <p:sp>
        <p:nvSpPr>
          <p:cNvPr id="3" name="Notes Placeholder 2"/>
          <p:cNvSpPr>
            <a:spLocks noGrp="1"/>
          </p:cNvSpPr>
          <p:nvPr>
            <p:ph type="body" idx="1"/>
          </p:nvPr>
        </p:nvSpPr>
        <p:spPr>
          <a:xfrm>
            <a:off x="735475" y="3965575"/>
            <a:ext cx="5607050" cy="5197475"/>
          </a:xfrm>
        </p:spPr>
        <p:txBody>
          <a:bodyPr/>
          <a:lstStyle/>
          <a:p>
            <a:r>
              <a:rPr lang="en-US" b="1" dirty="0"/>
              <a:t>TIME: </a:t>
            </a:r>
            <a:r>
              <a:rPr lang="en-US" dirty="0"/>
              <a:t>2–3 min</a:t>
            </a:r>
          </a:p>
          <a:p>
            <a:pPr marL="0" marR="0" lvl="0" indent="0" algn="l" defTabSz="914400" rtl="0" eaLnBrk="1" fontAlgn="auto" latinLnBrk="0" hangingPunct="1">
              <a:lnSpc>
                <a:spcPct val="90000"/>
              </a:lnSpc>
              <a:buClrTx/>
              <a:buSzTx/>
              <a:buFontTx/>
              <a:buNone/>
              <a:tabLst/>
              <a:defRPr/>
            </a:pPr>
            <a:r>
              <a:rPr lang="en-US" b="1" dirty="0"/>
              <a:t>SAY: </a:t>
            </a:r>
          </a:p>
          <a:p>
            <a:pPr marL="171450" marR="0" lvl="0" indent="-171450" algn="l" defTabSz="914400" rtl="0" eaLnBrk="1" fontAlgn="auto" latinLnBrk="0" hangingPunct="1">
              <a:lnSpc>
                <a:spcPct val="90000"/>
              </a:lnSpc>
              <a:spcAft>
                <a:spcPts val="400"/>
              </a:spcAft>
              <a:buClrTx/>
              <a:buSzTx/>
              <a:buFont typeface="Arial" panose="020B0604020202020204" pitchFamily="34" charset="0"/>
              <a:buChar char="•"/>
              <a:tabLst/>
              <a:defRPr/>
            </a:pPr>
            <a:r>
              <a:rPr lang="en-US" dirty="0"/>
              <a:t>Hepatocellular carcinoma (HCC) is the most common type of liver </a:t>
            </a:r>
            <a:r>
              <a:rPr lang="en-US" dirty="0" err="1"/>
              <a:t>cancer.</a:t>
            </a:r>
            <a:r>
              <a:rPr lang="en-US" baseline="30000" dirty="0" err="1"/>
              <a:t>1,2</a:t>
            </a:r>
            <a:r>
              <a:rPr lang="en-US" dirty="0"/>
              <a:t> </a:t>
            </a:r>
            <a:r>
              <a:rPr lang="en-US" b="0" i="0" kern="1200" dirty="0">
                <a:solidFill>
                  <a:srgbClr val="FF00FF"/>
                </a:solidFill>
                <a:effectLst/>
                <a:latin typeface="Arial" panose="020B0604020202020204" pitchFamily="34" charset="0"/>
                <a:ea typeface="+mn-ea"/>
                <a:cs typeface="Arial" panose="020B0604020202020204" pitchFamily="34" charset="0"/>
              </a:rPr>
              <a:t>[</a:t>
            </a:r>
            <a:r>
              <a:rPr lang="en-US" b="0" i="0" kern="1200" dirty="0">
                <a:solidFill>
                  <a:srgbClr val="FF0000"/>
                </a:solidFill>
                <a:effectLst/>
                <a:latin typeface="Arial" panose="020B0604020202020204" pitchFamily="34" charset="0"/>
                <a:ea typeface="+mn-ea"/>
                <a:cs typeface="Arial" panose="020B0604020202020204" pitchFamily="34" charset="0"/>
              </a:rPr>
              <a:t>Villanueva 2019, p </a:t>
            </a:r>
            <a:r>
              <a:rPr lang="en-US" b="0" i="0" kern="1200" dirty="0" err="1">
                <a:solidFill>
                  <a:srgbClr val="FF0000"/>
                </a:solidFill>
                <a:effectLst/>
                <a:latin typeface="Arial" panose="020B0604020202020204" pitchFamily="34" charset="0"/>
                <a:ea typeface="+mn-ea"/>
                <a:cs typeface="Arial" panose="020B0604020202020204" pitchFamily="34" charset="0"/>
              </a:rPr>
              <a:t>1450A</a:t>
            </a:r>
            <a:r>
              <a:rPr lang="en-US" b="0" i="0" kern="1200" dirty="0">
                <a:solidFill>
                  <a:srgbClr val="FF0000"/>
                </a:solidFill>
                <a:effectLst/>
                <a:latin typeface="Arial" panose="020B0604020202020204" pitchFamily="34" charset="0"/>
                <a:ea typeface="+mn-ea"/>
                <a:cs typeface="Arial" panose="020B0604020202020204" pitchFamily="34" charset="0"/>
              </a:rPr>
              <a:t>; Bray 2018</a:t>
            </a:r>
            <a:r>
              <a:rPr lang="en-US" b="0" i="0" kern="1200" dirty="0">
                <a:solidFill>
                  <a:srgbClr val="FF0000"/>
                </a:solidFill>
                <a:effectLst/>
              </a:rPr>
              <a:t>, p 25A]</a:t>
            </a:r>
            <a:endParaRPr lang="en-US" dirty="0">
              <a:solidFill>
                <a:srgbClr val="FF0000"/>
              </a:solidFill>
            </a:endParaRPr>
          </a:p>
          <a:p>
            <a:pPr marL="171450" marR="0" lvl="0" indent="-171450" algn="l" defTabSz="914400" rtl="0" eaLnBrk="1" fontAlgn="auto" latinLnBrk="0" hangingPunct="1">
              <a:lnSpc>
                <a:spcPct val="90000"/>
              </a:lnSpc>
              <a:spcAft>
                <a:spcPts val="400"/>
              </a:spcAft>
              <a:buClrTx/>
              <a:buSzTx/>
              <a:buFont typeface="Arial" panose="020B0604020202020204" pitchFamily="34" charset="0"/>
              <a:buChar char="•"/>
              <a:tabLst/>
              <a:defRPr/>
            </a:pPr>
            <a:r>
              <a:rPr lang="en-US" b="0" dirty="0"/>
              <a:t>Before we discuss HCC, it is important to understand the many im</a:t>
            </a:r>
            <a:r>
              <a:rPr lang="en-US" dirty="0"/>
              <a:t>portant, complex functions the liver has in the body. This helps to shed light on why people who have HCC become so sick, and why HCC is difficult to treat.</a:t>
            </a:r>
          </a:p>
          <a:p>
            <a:pPr marL="171450" marR="0" lvl="0" indent="-171450" algn="l" defTabSz="914400" rtl="0" eaLnBrk="1" fontAlgn="auto" latinLnBrk="0" hangingPunct="1">
              <a:lnSpc>
                <a:spcPct val="90000"/>
              </a:lnSpc>
              <a:spcAft>
                <a:spcPts val="400"/>
              </a:spcAft>
              <a:buClrTx/>
              <a:buSzTx/>
              <a:buFont typeface="Arial" panose="020B0604020202020204" pitchFamily="34" charset="0"/>
              <a:buChar char="•"/>
              <a:tabLst/>
              <a:defRPr/>
            </a:pPr>
            <a:r>
              <a:rPr lang="en-US" dirty="0"/>
              <a:t>The liver has more than 500 known </a:t>
            </a:r>
            <a:r>
              <a:rPr lang="en-US" dirty="0" err="1"/>
              <a:t>functions.</a:t>
            </a:r>
            <a:r>
              <a:rPr lang="en-US" baseline="30000" dirty="0" err="1"/>
              <a:t>3</a:t>
            </a:r>
            <a:r>
              <a:rPr lang="en-US" dirty="0"/>
              <a:t> </a:t>
            </a:r>
            <a:r>
              <a:rPr lang="en-US" b="0" i="0" kern="1200" dirty="0">
                <a:solidFill>
                  <a:srgbClr val="FF00FF"/>
                </a:solidFill>
                <a:effectLst/>
                <a:highlight>
                  <a:srgbClr val="FFFF00"/>
                </a:highlight>
                <a:latin typeface="Arial" panose="020B0604020202020204" pitchFamily="34" charset="0"/>
                <a:ea typeface="+mn-ea"/>
                <a:cs typeface="Arial" panose="020B0604020202020204" pitchFamily="34" charset="0"/>
              </a:rPr>
              <a:t>[</a:t>
            </a:r>
            <a:r>
              <a:rPr lang="en-US" b="0" i="0" kern="1200" dirty="0">
                <a:solidFill>
                  <a:srgbClr val="FF0000"/>
                </a:solidFill>
                <a:effectLst/>
              </a:rPr>
              <a:t>Johns Hopkins 2020, pp 2-3A]</a:t>
            </a:r>
            <a:endParaRPr lang="en-US" dirty="0">
              <a:solidFill>
                <a:srgbClr val="FF0000"/>
              </a:solidFill>
            </a:endParaRPr>
          </a:p>
          <a:p>
            <a:pPr>
              <a:lnSpc>
                <a:spcPct val="90000"/>
              </a:lnSpc>
            </a:pPr>
            <a:r>
              <a:rPr lang="en-US" b="1" dirty="0"/>
              <a:t>REVIEW:</a:t>
            </a:r>
            <a:endParaRPr lang="en-US" dirty="0"/>
          </a:p>
          <a:p>
            <a:pPr lvl="1">
              <a:lnSpc>
                <a:spcPct val="90000"/>
              </a:lnSpc>
              <a:spcAft>
                <a:spcPts val="400"/>
              </a:spcAft>
            </a:pPr>
            <a:r>
              <a:rPr lang="en-US" u="none" strike="noStrike" kern="1200" baseline="0" dirty="0">
                <a:solidFill>
                  <a:schemeClr val="tx1"/>
                </a:solidFill>
              </a:rPr>
              <a:t>Production of bile, which helps carry away waste and break down fats in the small intestine during digestion </a:t>
            </a:r>
          </a:p>
          <a:p>
            <a:pPr lvl="1">
              <a:lnSpc>
                <a:spcPct val="90000"/>
              </a:lnSpc>
              <a:spcAft>
                <a:spcPts val="400"/>
              </a:spcAft>
            </a:pPr>
            <a:r>
              <a:rPr lang="en-US" u="none" strike="noStrike" kern="1200" baseline="0" dirty="0">
                <a:solidFill>
                  <a:schemeClr val="tx1"/>
                </a:solidFill>
              </a:rPr>
              <a:t>Production of certain proteins for blood plasma </a:t>
            </a:r>
          </a:p>
          <a:p>
            <a:pPr lvl="1">
              <a:lnSpc>
                <a:spcPct val="90000"/>
              </a:lnSpc>
              <a:spcAft>
                <a:spcPts val="400"/>
              </a:spcAft>
            </a:pPr>
            <a:r>
              <a:rPr lang="en-US" u="none" strike="noStrike" kern="1200" baseline="0" dirty="0">
                <a:solidFill>
                  <a:schemeClr val="tx1"/>
                </a:solidFill>
              </a:rPr>
              <a:t>Production of cholesterol and special proteins to help carry fats through the body</a:t>
            </a:r>
          </a:p>
          <a:p>
            <a:pPr lvl="1">
              <a:lnSpc>
                <a:spcPct val="90000"/>
              </a:lnSpc>
              <a:spcAft>
                <a:spcPts val="400"/>
              </a:spcAft>
            </a:pPr>
            <a:r>
              <a:rPr lang="en-US" u="none" strike="noStrike" kern="1200" baseline="0" dirty="0">
                <a:solidFill>
                  <a:schemeClr val="tx1"/>
                </a:solidFill>
              </a:rPr>
              <a:t>Conversion of excess glucose into glycogen for storage (glycogen can later be converted back to glucose for energy) and to balance and make glucose as needed</a:t>
            </a:r>
          </a:p>
          <a:p>
            <a:pPr lvl="1">
              <a:lnSpc>
                <a:spcPct val="90000"/>
              </a:lnSpc>
              <a:spcAft>
                <a:spcPts val="400"/>
              </a:spcAft>
            </a:pPr>
            <a:r>
              <a:rPr lang="en-US" u="none" strike="noStrike" kern="1200" baseline="0" dirty="0">
                <a:solidFill>
                  <a:schemeClr val="tx1"/>
                </a:solidFill>
              </a:rPr>
              <a:t>Regulation of blood levels of amino acids, which form the building blocks of proteins</a:t>
            </a:r>
          </a:p>
          <a:p>
            <a:pPr lvl="1">
              <a:lnSpc>
                <a:spcPct val="90000"/>
              </a:lnSpc>
              <a:spcAft>
                <a:spcPts val="400"/>
              </a:spcAft>
            </a:pPr>
            <a:r>
              <a:rPr lang="en-US" u="none" strike="noStrike" kern="1200" baseline="0" dirty="0">
                <a:solidFill>
                  <a:schemeClr val="tx1"/>
                </a:solidFill>
              </a:rPr>
              <a:t>Processing of hemoglobin for use of its iron content (the liver stores iron)</a:t>
            </a:r>
          </a:p>
          <a:p>
            <a:pPr lvl="1">
              <a:lnSpc>
                <a:spcPct val="90000"/>
              </a:lnSpc>
              <a:spcAft>
                <a:spcPts val="400"/>
              </a:spcAft>
            </a:pPr>
            <a:r>
              <a:rPr lang="en-US" u="none" strike="noStrike" kern="1200" baseline="0" dirty="0">
                <a:solidFill>
                  <a:schemeClr val="tx1"/>
                </a:solidFill>
              </a:rPr>
              <a:t>Conversion of poisonous ammonia to urea (urea is an end product of protein metabolism that is excreted in the urine) </a:t>
            </a:r>
          </a:p>
          <a:p>
            <a:pPr lvl="1">
              <a:lnSpc>
                <a:spcPct val="90000"/>
              </a:lnSpc>
              <a:spcAft>
                <a:spcPts val="400"/>
              </a:spcAft>
            </a:pPr>
            <a:r>
              <a:rPr lang="en-US" u="none" strike="noStrike" kern="1200" baseline="0" dirty="0">
                <a:solidFill>
                  <a:schemeClr val="tx1"/>
                </a:solidFill>
              </a:rPr>
              <a:t>Clearing the blood of drugs and poisonous substances</a:t>
            </a:r>
          </a:p>
          <a:p>
            <a:pPr lvl="1">
              <a:lnSpc>
                <a:spcPct val="90000"/>
              </a:lnSpc>
              <a:spcAft>
                <a:spcPts val="400"/>
              </a:spcAft>
            </a:pPr>
            <a:r>
              <a:rPr lang="en-US" u="none" strike="noStrike" kern="1200" baseline="0" dirty="0">
                <a:solidFill>
                  <a:schemeClr val="dk1"/>
                </a:solidFill>
              </a:rPr>
              <a:t>Producing factors that regulate blood clotting</a:t>
            </a:r>
          </a:p>
          <a:p>
            <a:pPr lvl="1">
              <a:lnSpc>
                <a:spcPct val="90000"/>
              </a:lnSpc>
              <a:spcAft>
                <a:spcPts val="400"/>
              </a:spcAft>
            </a:pPr>
            <a:r>
              <a:rPr lang="en-US" u="none" strike="noStrike" kern="1200" baseline="0" dirty="0">
                <a:solidFill>
                  <a:schemeClr val="tx1"/>
                </a:solidFill>
              </a:rPr>
              <a:t>Resisting infections by making immune factors and removing bacteria from </a:t>
            </a:r>
            <a:br>
              <a:rPr lang="en-US" u="none" strike="noStrike" kern="1200" baseline="0" dirty="0">
                <a:solidFill>
                  <a:schemeClr val="tx1"/>
                </a:solidFill>
              </a:rPr>
            </a:br>
            <a:r>
              <a:rPr lang="en-US" u="none" strike="noStrike" kern="1200" baseline="0" dirty="0">
                <a:solidFill>
                  <a:schemeClr val="tx1"/>
                </a:solidFill>
              </a:rPr>
              <a:t>the bloodstream</a:t>
            </a:r>
          </a:p>
          <a:p>
            <a:pPr lvl="1">
              <a:lnSpc>
                <a:spcPct val="90000"/>
              </a:lnSpc>
              <a:spcAft>
                <a:spcPts val="400"/>
              </a:spcAft>
            </a:pPr>
            <a:r>
              <a:rPr lang="en-US" u="none" strike="noStrike" kern="1200" baseline="0" dirty="0">
                <a:solidFill>
                  <a:schemeClr val="tx1"/>
                </a:solidFill>
              </a:rPr>
              <a:t>Clearance of bilirubin (jaundice, which is characterized by yellow skin and eyes, </a:t>
            </a:r>
            <a:br>
              <a:rPr lang="en-US" u="none" strike="noStrike" kern="1200" baseline="0" dirty="0">
                <a:solidFill>
                  <a:schemeClr val="tx1"/>
                </a:solidFill>
              </a:rPr>
            </a:br>
            <a:r>
              <a:rPr lang="en-US" u="none" strike="noStrike" kern="1200" baseline="0" dirty="0">
                <a:solidFill>
                  <a:schemeClr val="tx1"/>
                </a:solidFill>
              </a:rPr>
              <a:t>is caused by an accumulation of bilirubin)	          </a:t>
            </a:r>
            <a:r>
              <a:rPr lang="en-US" dirty="0">
                <a:solidFill>
                  <a:srgbClr val="FF0000"/>
                </a:solidFill>
              </a:rPr>
              <a:t>[Johns Hopkins 2020, pp 2-3A]</a:t>
            </a:r>
          </a:p>
          <a:p>
            <a:pPr marL="0" marR="0" lvl="0" indent="0" algn="l" defTabSz="914400" rtl="0" eaLnBrk="1" fontAlgn="auto" latinLnBrk="0" hangingPunct="1">
              <a:lnSpc>
                <a:spcPct val="90000"/>
              </a:lnSpc>
              <a:buClrTx/>
              <a:buSzTx/>
              <a:buFontTx/>
              <a:buNone/>
              <a:tabLst/>
              <a:defRPr/>
            </a:pPr>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CA221B06-3857-884B-8E8B-C6BEE889425B}"/>
              </a:ext>
            </a:extLst>
          </p:cNvPr>
          <p:cNvSpPr>
            <a:spLocks noGrp="1"/>
          </p:cNvSpPr>
          <p:nvPr>
            <p:ph type="sldNum" sz="quarter" idx="5"/>
          </p:nvPr>
        </p:nvSpPr>
        <p:spPr/>
        <p:txBody>
          <a:bodyPr/>
          <a:lstStyle/>
          <a:p>
            <a:fld id="{DF9377A5-F992-4B39-812E-52568AB03F2B}" type="slidenum">
              <a:rPr lang="en-US" smtClean="0"/>
              <a:pPr/>
              <a:t>4</a:t>
            </a:fld>
            <a:endParaRPr lang="en-US" dirty="0"/>
          </a:p>
        </p:txBody>
      </p:sp>
      <p:sp>
        <p:nvSpPr>
          <p:cNvPr id="6" name="TextBox 5">
            <a:extLst>
              <a:ext uri="{FF2B5EF4-FFF2-40B4-BE49-F238E27FC236}">
                <a16:creationId xmlns:a16="http://schemas.microsoft.com/office/drawing/2014/main" id="{EC2CB594-DEB5-4376-B70D-21157B979868}"/>
              </a:ext>
            </a:extLst>
          </p:cNvPr>
          <p:cNvSpPr txBox="1"/>
          <p:nvPr/>
        </p:nvSpPr>
        <p:spPr>
          <a:xfrm>
            <a:off x="0" y="776312"/>
            <a:ext cx="952500" cy="646331"/>
          </a:xfrm>
          <a:prstGeom prst="rect">
            <a:avLst/>
          </a:prstGeom>
          <a:solidFill>
            <a:schemeClr val="bg1"/>
          </a:solidFill>
        </p:spPr>
        <p:txBody>
          <a:bodyPr wrap="square">
            <a:spAutoFit/>
          </a:bodyPr>
          <a:lstStyle/>
          <a:p>
            <a:r>
              <a:rPr lang="en-US" sz="900" dirty="0">
                <a:solidFill>
                  <a:srgbClr val="FF0000"/>
                </a:solidFill>
                <a:effectLst/>
                <a:ea typeface="Calibri" panose="020F0502020204030204" pitchFamily="34" charset="0"/>
                <a:cs typeface="Times New Roman" panose="02020603050405020304" pitchFamily="18" charset="0"/>
              </a:rPr>
              <a:t>[Villanueva 2019, p </a:t>
            </a:r>
            <a:r>
              <a:rPr lang="en-US" sz="900" dirty="0" err="1">
                <a:solidFill>
                  <a:srgbClr val="FF0000"/>
                </a:solidFill>
                <a:effectLst/>
                <a:ea typeface="Calibri" panose="020F0502020204030204" pitchFamily="34" charset="0"/>
                <a:cs typeface="Times New Roman" panose="02020603050405020304" pitchFamily="18" charset="0"/>
              </a:rPr>
              <a:t>1450A</a:t>
            </a:r>
            <a:r>
              <a:rPr lang="en-US" sz="900" dirty="0">
                <a:solidFill>
                  <a:srgbClr val="FF0000"/>
                </a:solidFill>
                <a:effectLst/>
                <a:ea typeface="Calibri" panose="020F0502020204030204" pitchFamily="34" charset="0"/>
                <a:cs typeface="Times New Roman" panose="02020603050405020304" pitchFamily="18" charset="0"/>
              </a:rPr>
              <a:t>; </a:t>
            </a:r>
            <a:br>
              <a:rPr lang="en-US" sz="900" dirty="0">
                <a:solidFill>
                  <a:srgbClr val="FF0000"/>
                </a:solidFill>
                <a:effectLst/>
                <a:ea typeface="Calibri" panose="020F0502020204030204" pitchFamily="34" charset="0"/>
                <a:cs typeface="Times New Roman" panose="02020603050405020304" pitchFamily="18" charset="0"/>
              </a:rPr>
            </a:br>
            <a:r>
              <a:rPr lang="en-US" sz="900" dirty="0">
                <a:solidFill>
                  <a:srgbClr val="FF0000"/>
                </a:solidFill>
                <a:effectLst/>
                <a:ea typeface="Calibri" panose="020F0502020204030204" pitchFamily="34" charset="0"/>
                <a:cs typeface="Times New Roman" panose="02020603050405020304" pitchFamily="18" charset="0"/>
              </a:rPr>
              <a:t>Bray 2018, p </a:t>
            </a:r>
            <a:r>
              <a:rPr lang="en-US" sz="900" dirty="0" err="1">
                <a:solidFill>
                  <a:srgbClr val="FF0000"/>
                </a:solidFill>
                <a:effectLst/>
                <a:ea typeface="Calibri" panose="020F0502020204030204" pitchFamily="34" charset="0"/>
                <a:cs typeface="Times New Roman" panose="02020603050405020304" pitchFamily="18" charset="0"/>
              </a:rPr>
              <a:t>25A</a:t>
            </a:r>
            <a:r>
              <a:rPr lang="en-US" sz="900" dirty="0">
                <a:solidFill>
                  <a:srgbClr val="FF0000"/>
                </a:solidFill>
                <a:effectLst/>
                <a:ea typeface="Calibri" panose="020F0502020204030204" pitchFamily="34" charset="0"/>
                <a:cs typeface="Times New Roman" panose="02020603050405020304" pitchFamily="18" charset="0"/>
              </a:rPr>
              <a:t>]</a:t>
            </a:r>
            <a:r>
              <a:rPr lang="en-US" sz="900" dirty="0">
                <a:effectLst/>
                <a:ea typeface="Calibri" panose="020F0502020204030204" pitchFamily="34" charset="0"/>
                <a:cs typeface="Times New Roman" panose="02020603050405020304" pitchFamily="18" charset="0"/>
              </a:rPr>
              <a:t> </a:t>
            </a:r>
            <a:endParaRPr lang="en-US" sz="900" dirty="0"/>
          </a:p>
        </p:txBody>
      </p:sp>
      <p:sp>
        <p:nvSpPr>
          <p:cNvPr id="8" name="TextBox 7">
            <a:extLst>
              <a:ext uri="{FF2B5EF4-FFF2-40B4-BE49-F238E27FC236}">
                <a16:creationId xmlns:a16="http://schemas.microsoft.com/office/drawing/2014/main" id="{5EA8EBC3-3C77-4204-8837-5F35874CACDA}"/>
              </a:ext>
            </a:extLst>
          </p:cNvPr>
          <p:cNvSpPr txBox="1"/>
          <p:nvPr/>
        </p:nvSpPr>
        <p:spPr>
          <a:xfrm>
            <a:off x="0" y="2334463"/>
            <a:ext cx="889000" cy="369332"/>
          </a:xfrm>
          <a:prstGeom prst="rect">
            <a:avLst/>
          </a:prstGeom>
          <a:solidFill>
            <a:schemeClr val="bg1"/>
          </a:solidFill>
        </p:spPr>
        <p:txBody>
          <a:bodyPr wrap="square">
            <a:spAutoFit/>
          </a:bodyPr>
          <a:lstStyle/>
          <a:p>
            <a:r>
              <a:rPr lang="en-US" sz="900" dirty="0">
                <a:solidFill>
                  <a:srgbClr val="FF0000"/>
                </a:solidFill>
              </a:rPr>
              <a:t>[Johns Hopkins 2020, pp 2-</a:t>
            </a:r>
            <a:r>
              <a:rPr lang="en-US" sz="900" dirty="0" err="1">
                <a:solidFill>
                  <a:srgbClr val="FF0000"/>
                </a:solidFill>
              </a:rPr>
              <a:t>3A</a:t>
            </a:r>
            <a:r>
              <a:rPr lang="en-US" sz="900" dirty="0">
                <a:solidFill>
                  <a:srgbClr val="FF0000"/>
                </a:solidFill>
              </a:rPr>
              <a:t>]</a:t>
            </a:r>
          </a:p>
        </p:txBody>
      </p:sp>
      <p:sp>
        <p:nvSpPr>
          <p:cNvPr id="9" name="Left Brace 8">
            <a:extLst>
              <a:ext uri="{FF2B5EF4-FFF2-40B4-BE49-F238E27FC236}">
                <a16:creationId xmlns:a16="http://schemas.microsoft.com/office/drawing/2014/main" id="{BF9811E6-951F-440B-9ECE-AD2C5918F018}"/>
              </a:ext>
            </a:extLst>
          </p:cNvPr>
          <p:cNvSpPr/>
          <p:nvPr/>
        </p:nvSpPr>
        <p:spPr>
          <a:xfrm>
            <a:off x="914400" y="1568693"/>
            <a:ext cx="63500" cy="189205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7626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5 min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SAY: </a:t>
            </a:r>
            <a:r>
              <a:rPr lang="en-US" dirty="0"/>
              <a:t>Below the graphic, you can see that estimated survival decreases substantially with each stage of </a:t>
            </a:r>
            <a:r>
              <a:rPr lang="en-US" dirty="0" err="1"/>
              <a:t>progression.</a:t>
            </a:r>
            <a:r>
              <a:rPr lang="en-US" baseline="30000" dirty="0" err="1"/>
              <a:t>1</a:t>
            </a:r>
            <a:r>
              <a:rPr lang="en-US" dirty="0"/>
              <a:t> </a:t>
            </a:r>
            <a:r>
              <a:rPr lang="en-US" dirty="0">
                <a:solidFill>
                  <a:srgbClr val="FF0000"/>
                </a:solidFill>
                <a:ea typeface="Calibri" panose="020F0502020204030204" pitchFamily="34" charset="0"/>
                <a:cs typeface="Times New Roman" panose="02020603050405020304" pitchFamily="18" charset="0"/>
              </a:rPr>
              <a:t>[Villanueva 2019, p 1456A]</a:t>
            </a:r>
            <a:endParaRPr lang="en-US" dirty="0">
              <a:solidFill>
                <a:srgbClr val="FF0000"/>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the next slide.</a:t>
            </a:r>
          </a:p>
          <a:p>
            <a:endParaRPr lang="en-US" dirty="0"/>
          </a:p>
          <a:p>
            <a:endParaRPr lang="en-US" dirty="0"/>
          </a:p>
        </p:txBody>
      </p:sp>
      <p:sp>
        <p:nvSpPr>
          <p:cNvPr id="5" name="Slide Number Placeholder 4">
            <a:extLst>
              <a:ext uri="{FF2B5EF4-FFF2-40B4-BE49-F238E27FC236}">
                <a16:creationId xmlns:a16="http://schemas.microsoft.com/office/drawing/2014/main" id="{E7D7555B-247F-6F4D-861A-387CD326D9BF}"/>
              </a:ext>
            </a:extLst>
          </p:cNvPr>
          <p:cNvSpPr>
            <a:spLocks noGrp="1"/>
          </p:cNvSpPr>
          <p:nvPr>
            <p:ph type="sldNum" sz="quarter" idx="5"/>
          </p:nvPr>
        </p:nvSpPr>
        <p:spPr/>
        <p:txBody>
          <a:bodyPr/>
          <a:lstStyle/>
          <a:p>
            <a:fld id="{DF9377A5-F992-4B39-812E-52568AB03F2B}" type="slidenum">
              <a:rPr lang="en-US" smtClean="0"/>
              <a:pPr/>
              <a:t>40</a:t>
            </a:fld>
            <a:endParaRPr lang="en-US" dirty="0"/>
          </a:p>
        </p:txBody>
      </p:sp>
      <p:sp>
        <p:nvSpPr>
          <p:cNvPr id="4" name="Rectangle 3">
            <a:extLst>
              <a:ext uri="{FF2B5EF4-FFF2-40B4-BE49-F238E27FC236}">
                <a16:creationId xmlns:a16="http://schemas.microsoft.com/office/drawing/2014/main" id="{834CBAA3-C2D2-43EF-B75E-C2D8B1A1F293}"/>
              </a:ext>
            </a:extLst>
          </p:cNvPr>
          <p:cNvSpPr/>
          <p:nvPr/>
        </p:nvSpPr>
        <p:spPr>
          <a:xfrm>
            <a:off x="10494" y="1331268"/>
            <a:ext cx="724981" cy="507831"/>
          </a:xfrm>
          <a:prstGeom prst="rect">
            <a:avLst/>
          </a:prstGeom>
          <a:noFill/>
        </p:spPr>
        <p:txBody>
          <a:bodyPr wrap="square">
            <a:spAutoFit/>
          </a:bodyPr>
          <a:lstStyle/>
          <a:p>
            <a:r>
              <a:rPr lang="en-US" sz="900" dirty="0">
                <a:solidFill>
                  <a:srgbClr val="FF0000"/>
                </a:solidFill>
                <a:ea typeface="Calibri" panose="020F0502020204030204" pitchFamily="34" charset="0"/>
                <a:cs typeface="Times New Roman" panose="02020603050405020304" pitchFamily="18" charset="0"/>
              </a:rPr>
              <a:t>[Villanueva 2019, p 1456A]</a:t>
            </a:r>
            <a:endParaRPr lang="en-US" sz="900" dirty="0">
              <a:solidFill>
                <a:srgbClr val="FF0000"/>
              </a:solidFill>
            </a:endParaRPr>
          </a:p>
        </p:txBody>
      </p:sp>
    </p:spTree>
    <p:extLst>
      <p:ext uri="{BB962C8B-B14F-4D97-AF65-F5344CB8AC3E}">
        <p14:creationId xmlns:p14="http://schemas.microsoft.com/office/powerpoint/2010/main" val="1972042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23900" y="3962400"/>
            <a:ext cx="6203950" cy="5156200"/>
          </a:xfrm>
        </p:spPr>
        <p:txBody>
          <a:bodyPr/>
          <a:lstStyle/>
          <a:p>
            <a:pPr>
              <a:spcAft>
                <a:spcPts val="300"/>
              </a:spcAft>
            </a:pPr>
            <a:r>
              <a:rPr lang="en-US" sz="900" b="1" dirty="0"/>
              <a:t>TIME</a:t>
            </a:r>
            <a:r>
              <a:rPr lang="en-US" sz="900" dirty="0"/>
              <a:t>: 10–15 min</a:t>
            </a:r>
          </a:p>
          <a:p>
            <a:r>
              <a:rPr lang="en-US" sz="900" b="1" dirty="0"/>
              <a:t>Facilitator</a:t>
            </a:r>
            <a:r>
              <a:rPr lang="en-US" sz="900" dirty="0"/>
              <a:t>: Ask the participants to unmute their phones. For this exercise, you will read a “clue” that belongs in </a:t>
            </a:r>
            <a:br>
              <a:rPr lang="en-US" sz="900" dirty="0"/>
            </a:br>
            <a:r>
              <a:rPr lang="en-US" sz="900" dirty="0"/>
              <a:t>one of the categories in the table. Select a participant to suggest which category each clue belongs to. Once the participant answers, click to reveal the correct placement of the clue. The participant who answered can choose </a:t>
            </a:r>
            <a:br>
              <a:rPr lang="en-US" sz="900" dirty="0"/>
            </a:br>
            <a:r>
              <a:rPr lang="en-US" sz="900" dirty="0"/>
              <a:t>a participant to go next. Continue until all the clues have been placed in the appropriate columns.</a:t>
            </a:r>
          </a:p>
          <a:p>
            <a:pPr>
              <a:spcAft>
                <a:spcPts val="0"/>
              </a:spcAft>
            </a:pPr>
            <a:r>
              <a:rPr lang="en-US" sz="900" b="1" dirty="0"/>
              <a:t>SAY:</a:t>
            </a:r>
          </a:p>
          <a:p>
            <a:pPr marL="171450" indent="-171450">
              <a:spcAft>
                <a:spcPts val="300"/>
              </a:spcAft>
              <a:buFont typeface="Arial" panose="020B0604020202020204" pitchFamily="34" charset="0"/>
              <a:buChar char="•"/>
            </a:pPr>
            <a:r>
              <a:rPr lang="en-US" sz="900" dirty="0"/>
              <a:t>I will read a clue and choose someone to tell me which column it should be placed in. </a:t>
            </a:r>
          </a:p>
          <a:p>
            <a:pPr marL="171450" indent="-171450">
              <a:buFont typeface="Arial" panose="020B0604020202020204" pitchFamily="34" charset="0"/>
              <a:buChar char="•"/>
            </a:pPr>
            <a:r>
              <a:rPr lang="en-US" sz="900" dirty="0"/>
              <a:t>Once that participant has answered and I have revealed the correct placement of the clue, he/she selects </a:t>
            </a:r>
            <a:br>
              <a:rPr lang="en-US" sz="900" dirty="0"/>
            </a:br>
            <a:r>
              <a:rPr lang="en-US" sz="900" dirty="0"/>
              <a:t>another participant to go next.</a:t>
            </a:r>
          </a:p>
          <a:p>
            <a:pPr marL="0" indent="0">
              <a:spcAft>
                <a:spcPts val="0"/>
              </a:spcAft>
              <a:buFont typeface="Arial" panose="020B0604020202020204" pitchFamily="34" charset="0"/>
              <a:buNone/>
            </a:pPr>
            <a:r>
              <a:rPr lang="en-US" sz="900" b="1" dirty="0"/>
              <a:t>CLUES:</a:t>
            </a: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Uses radio waves to “burn” the tumor [answer: ablation]</a:t>
            </a:r>
            <a:r>
              <a:rPr lang="en-US" sz="900" baseline="30000" dirty="0"/>
              <a:t>1</a:t>
            </a:r>
            <a:r>
              <a:rPr lang="en-US" sz="900" dirty="0"/>
              <a:t> </a:t>
            </a:r>
            <a:r>
              <a:rPr lang="en-US" sz="900" dirty="0">
                <a:solidFill>
                  <a:srgbClr val="FF0000"/>
                </a:solidFill>
              </a:rPr>
              <a:t>[Villanueva 2019, p 1457B</a:t>
            </a:r>
            <a:r>
              <a:rPr lang="en-US" sz="900" dirty="0">
                <a:solidFill>
                  <a:srgbClr val="FF00FF"/>
                </a:solidFill>
              </a:rPr>
              <a:t>]</a:t>
            </a:r>
            <a:endParaRPr lang="en-US" sz="400" dirty="0">
              <a:solidFill>
                <a:srgbClr val="FF00FF"/>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Based on Milan criteria [answer: transplantation]</a:t>
            </a:r>
            <a:r>
              <a:rPr lang="en-US" sz="900" baseline="30000" dirty="0"/>
              <a:t>29</a:t>
            </a:r>
            <a:r>
              <a:rPr lang="en-US" sz="900" dirty="0"/>
              <a:t> </a:t>
            </a:r>
            <a:r>
              <a:rPr lang="en-US" sz="900" dirty="0">
                <a:solidFill>
                  <a:srgbClr val="FF0000"/>
                </a:solidFill>
                <a:ea typeface="Calibri" panose="020F0502020204030204" pitchFamily="34" charset="0"/>
                <a:cs typeface="Times New Roman" panose="02020603050405020304" pitchFamily="18" charset="0"/>
              </a:rPr>
              <a:t>[Lee 2017, p 79A]</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Blocks the blood supply to the tumor(s) [answer: </a:t>
            </a:r>
            <a:r>
              <a:rPr lang="en-US" sz="900" dirty="0" err="1"/>
              <a:t>transarterial</a:t>
            </a:r>
            <a:r>
              <a:rPr lang="en-US" sz="900" dirty="0"/>
              <a:t>]</a:t>
            </a:r>
            <a:r>
              <a:rPr lang="en-US" sz="900" baseline="30000" dirty="0"/>
              <a:t>1</a:t>
            </a:r>
            <a:r>
              <a:rPr lang="en-US" sz="900" dirty="0"/>
              <a:t> </a:t>
            </a:r>
            <a:r>
              <a:rPr lang="en-US" sz="900" dirty="0">
                <a:solidFill>
                  <a:srgbClr val="FF0000"/>
                </a:solidFill>
                <a:latin typeface="Arial Narrow" panose="020B0606020202030204" pitchFamily="34" charset="0"/>
                <a:ea typeface="Calibri" panose="020F0502020204030204" pitchFamily="34" charset="0"/>
              </a:rPr>
              <a:t>[Villanueva 2019, p 1457C] [ACS (Embolization) 2020, p 1A,1B]</a:t>
            </a:r>
            <a:endParaRPr lang="en-US" sz="900" dirty="0">
              <a:solidFill>
                <a:srgbClr val="FF0000"/>
              </a:solidFill>
              <a:latin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Involves removal of part of the liver [answer: resection]</a:t>
            </a:r>
            <a:r>
              <a:rPr lang="en-US" sz="900" baseline="30000" dirty="0"/>
              <a:t>1</a:t>
            </a:r>
            <a:r>
              <a:rPr lang="en-US" sz="900" dirty="0"/>
              <a:t>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1457A]</a:t>
            </a:r>
            <a:r>
              <a:rPr lang="en-US" sz="900" dirty="0">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900" dirty="0">
              <a:highlight>
                <a:srgbClr val="FFFF00"/>
              </a:highlight>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in patients with advanced disease [answer: systemic]</a:t>
            </a:r>
            <a:r>
              <a:rPr lang="en-US" sz="900" baseline="30000" dirty="0"/>
              <a:t>1</a:t>
            </a:r>
            <a:r>
              <a:rPr lang="en-US" sz="900" dirty="0"/>
              <a:t> </a:t>
            </a:r>
            <a:r>
              <a:rPr lang="en-US" sz="900" dirty="0">
                <a:solidFill>
                  <a:srgbClr val="FF0000"/>
                </a:solidFill>
                <a:latin typeface="Arial" panose="020B0604020202020204" pitchFamily="34" charset="0"/>
                <a:ea typeface="Calibri" panose="020F0502020204030204" pitchFamily="34" charset="0"/>
              </a:rPr>
              <a:t>[</a:t>
            </a:r>
            <a:r>
              <a:rPr lang="en-US" sz="900" dirty="0">
                <a:solidFill>
                  <a:srgbClr val="FF0000"/>
                </a:solidFill>
                <a:ea typeface="Calibri" panose="020F0502020204030204" pitchFamily="34" charset="0"/>
              </a:rPr>
              <a:t>Villanueva 2019, p 1458D, E]</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TACE [answer: </a:t>
            </a:r>
            <a:r>
              <a:rPr lang="en-US" sz="900" dirty="0" err="1"/>
              <a:t>transarterial</a:t>
            </a:r>
            <a:r>
              <a:rPr lang="en-US" sz="900" dirty="0"/>
              <a:t>]</a:t>
            </a:r>
            <a:r>
              <a:rPr lang="en-US" sz="900" baseline="30000" dirty="0"/>
              <a:t>1,31</a:t>
            </a:r>
            <a:r>
              <a:rPr lang="en-US" sz="900" dirty="0"/>
              <a:t> </a:t>
            </a:r>
            <a:r>
              <a:rPr lang="en-US" sz="900" dirty="0">
                <a:solidFill>
                  <a:srgbClr val="FF0000"/>
                </a:solidFill>
                <a:ea typeface="Calibri" panose="020F0502020204030204" pitchFamily="34" charset="0"/>
                <a:cs typeface="Times New Roman" panose="02020603050405020304" pitchFamily="18" charset="0"/>
              </a:rPr>
              <a:t>[Villanueva 2019, p 1457C] [ACS (Embolization) 2020, p 1A,1B]</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only in patients with small, solitary tumors, ECOG PS 0, preserved liver function [answer: resection]</a:t>
            </a:r>
            <a:r>
              <a:rPr lang="en-US" sz="900" baseline="30000" dirty="0"/>
              <a:t>1</a:t>
            </a:r>
            <a:r>
              <a:rPr lang="en-US" sz="900" dirty="0"/>
              <a:t>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1456A</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1457A</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900" dirty="0">
                <a:solidFill>
                  <a:srgbClr val="FF0000"/>
                </a:solidFill>
                <a:ea typeface="Calibri" panose="020F0502020204030204" pitchFamily="34" charset="0"/>
                <a:cs typeface="Times New Roman" panose="02020603050405020304" pitchFamily="18" charset="0"/>
              </a:rPr>
              <a:t> </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Associated with 60%–80% 5-year and 50% 10-year survival rates [answer: transplantation in patients who </a:t>
            </a:r>
            <a:br>
              <a:rPr lang="en-US" sz="900" dirty="0"/>
            </a:br>
            <a:r>
              <a:rPr lang="en-US" sz="900" dirty="0"/>
              <a:t>meet Milan criteria]</a:t>
            </a:r>
            <a:r>
              <a:rPr lang="en-US" sz="900" baseline="30000" dirty="0"/>
              <a:t>1</a:t>
            </a:r>
            <a:r>
              <a:rPr lang="en-US" sz="900" dirty="0"/>
              <a:t> </a:t>
            </a:r>
            <a:r>
              <a:rPr lang="en-US" sz="900" dirty="0">
                <a:solidFill>
                  <a:srgbClr val="FF0000"/>
                </a:solidFill>
                <a:ea typeface="Calibri" panose="020F0502020204030204" pitchFamily="34" charset="0"/>
                <a:cs typeface="Times New Roman" panose="02020603050405020304" pitchFamily="18" charset="0"/>
              </a:rPr>
              <a:t>[Villanueva 2019, p 1457E, F]</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Associated with a 60% 5-year survival rate [answer: resection]</a:t>
            </a:r>
            <a:r>
              <a:rPr lang="en-US" sz="900" baseline="30000" dirty="0"/>
              <a:t>1</a:t>
            </a:r>
            <a:r>
              <a:rPr lang="en-US" sz="900" dirty="0"/>
              <a:t>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1457A]</a:t>
            </a:r>
            <a:r>
              <a:rPr lang="en-US" sz="900" dirty="0">
                <a:solidFill>
                  <a:srgbClr val="FF0000"/>
                </a:solidFill>
                <a:ea typeface="Calibri" panose="020F0502020204030204" pitchFamily="34" charset="0"/>
                <a:cs typeface="Times New Roman" panose="02020603050405020304" pitchFamily="18" charset="0"/>
              </a:rPr>
              <a:t> </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Can be used in patients with larger tumors [answer: </a:t>
            </a:r>
            <a:r>
              <a:rPr lang="en-US" sz="900" dirty="0" err="1"/>
              <a:t>transarterial</a:t>
            </a:r>
            <a:r>
              <a:rPr lang="en-US" sz="900" dirty="0"/>
              <a:t>]</a:t>
            </a:r>
            <a:r>
              <a:rPr lang="en-US" sz="900" baseline="30000" dirty="0"/>
              <a:t>1,31</a:t>
            </a:r>
            <a:r>
              <a:rPr lang="en-US" sz="900" dirty="0"/>
              <a:t> </a:t>
            </a:r>
            <a:r>
              <a:rPr lang="en-US" sz="9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[Villanueva 2019, p 1457C] [ACS (Embolization) 2020, p 1A,B]</a:t>
            </a:r>
            <a:endParaRPr lang="en-US" sz="900" dirty="0">
              <a:solidFill>
                <a:srgbClr val="FF0000"/>
              </a:solidFill>
              <a:latin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Destroys tumors without removing them [answer: ablation]</a:t>
            </a:r>
            <a:r>
              <a:rPr lang="en-US" sz="900" baseline="30000" dirty="0"/>
              <a:t>30</a:t>
            </a:r>
            <a:r>
              <a:rPr lang="en-US" sz="900" dirty="0"/>
              <a:t>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[ACS </a:t>
            </a:r>
            <a:r>
              <a:rPr lang="en-US" sz="900" dirty="0">
                <a:solidFill>
                  <a:srgbClr val="FF0000"/>
                </a:solidFill>
                <a:ea typeface="Calibri" panose="020F0502020204030204" pitchFamily="34" charset="0"/>
                <a:cs typeface="Times New Roman" panose="02020603050405020304" pitchFamily="18" charset="0"/>
              </a:rPr>
              <a:t>(Ablation)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2020</a:t>
            </a:r>
            <a:r>
              <a:rPr lang="en-US" sz="900" dirty="0">
                <a:solidFill>
                  <a:srgbClr val="FF0000"/>
                </a:solidFill>
                <a:ea typeface="Calibri" panose="020F0502020204030204" pitchFamily="34" charset="0"/>
                <a:cs typeface="Times New Roman" panose="02020603050405020304" pitchFamily="18" charset="0"/>
              </a:rPr>
              <a:t>, p 1A] </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Sorafenib and lenvatinib [answer: systemic]</a:t>
            </a:r>
            <a:r>
              <a:rPr lang="en-US" sz="900" baseline="30000" dirty="0"/>
              <a:t>1</a:t>
            </a:r>
            <a:r>
              <a:rPr lang="en-US" sz="900" dirty="0"/>
              <a:t> </a:t>
            </a:r>
            <a:r>
              <a:rPr lang="en-US" sz="900" dirty="0">
                <a:solidFill>
                  <a:srgbClr val="FF00FF"/>
                </a:solidFill>
                <a:latin typeface="Arial" panose="020B0604020202020204" pitchFamily="34" charset="0"/>
                <a:ea typeface="Calibri" panose="020F0502020204030204" pitchFamily="34" charset="0"/>
              </a:rPr>
              <a:t> </a:t>
            </a:r>
            <a:r>
              <a:rPr lang="en-US" sz="900" dirty="0">
                <a:solidFill>
                  <a:srgbClr val="FF0000"/>
                </a:solidFill>
                <a:ea typeface="Calibri" panose="020F0502020204030204" pitchFamily="34" charset="0"/>
              </a:rPr>
              <a:t>[Villanueva 2019, p 1458E, G]</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in patients with 1–3 small tumors (&lt;3 cm), poor performance status, reduced liver function </a:t>
            </a:r>
            <a:br>
              <a:rPr lang="en-US" sz="900" dirty="0"/>
            </a:br>
            <a:r>
              <a:rPr lang="en-US" sz="900" dirty="0"/>
              <a:t>[answer: ablation]</a:t>
            </a:r>
            <a:r>
              <a:rPr lang="en-US" sz="900" baseline="30000" dirty="0"/>
              <a:t>1,31</a:t>
            </a:r>
            <a:r>
              <a:rPr lang="en-US" sz="900" dirty="0">
                <a:solidFill>
                  <a:srgbClr val="FF0000"/>
                </a:solidFill>
              </a:rPr>
              <a:t>[</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ACS </a:t>
            </a:r>
            <a:r>
              <a:rPr lang="en-US" sz="900" dirty="0">
                <a:solidFill>
                  <a:srgbClr val="FF0000"/>
                </a:solidFill>
                <a:ea typeface="Calibri" panose="020F0502020204030204" pitchFamily="34" charset="0"/>
                <a:cs typeface="Times New Roman" panose="02020603050405020304" pitchFamily="18" charset="0"/>
              </a:rPr>
              <a:t>(Ablation)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2020</a:t>
            </a:r>
            <a:r>
              <a:rPr lang="en-US" sz="900" dirty="0">
                <a:solidFill>
                  <a:srgbClr val="FF0000"/>
                </a:solidFill>
                <a:ea typeface="Calibri" panose="020F0502020204030204" pitchFamily="34" charset="0"/>
                <a:cs typeface="Times New Roman" panose="02020603050405020304" pitchFamily="18" charset="0"/>
              </a:rPr>
              <a:t>, p 1A] [Villanueva 2019, p 1456A,1457B]</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Associated with a 70% 5-year recurrence rate [answer: resection]</a:t>
            </a:r>
            <a:r>
              <a:rPr lang="en-US" sz="900" baseline="30000" dirty="0"/>
              <a:t>1</a:t>
            </a:r>
            <a:r>
              <a:rPr lang="en-US" sz="900" dirty="0"/>
              <a:t> </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1457A]</a:t>
            </a:r>
            <a:r>
              <a:rPr lang="en-US" sz="900" dirty="0">
                <a:latin typeface="Arial" panose="020B0604020202020204" pitchFamily="34" charset="0"/>
                <a:ea typeface="Calibri" panose="020F0502020204030204" pitchFamily="34" charset="0"/>
                <a:cs typeface="Times New Roman" panose="02020603050405020304" pitchFamily="18" charset="0"/>
              </a:rPr>
              <a:t> </a:t>
            </a:r>
            <a:endParaRPr lang="en-US" sz="900" dirty="0"/>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in patients who have progressed on transarterial therapies [answer: systemic]</a:t>
            </a:r>
            <a:r>
              <a:rPr lang="en-US" sz="900" baseline="30000" dirty="0"/>
              <a:t>1</a:t>
            </a:r>
            <a:r>
              <a:rPr lang="en-US" sz="900" dirty="0"/>
              <a:t> </a:t>
            </a:r>
            <a:r>
              <a:rPr lang="en-US" sz="900" dirty="0">
                <a:solidFill>
                  <a:srgbClr val="FF0000"/>
                </a:solidFill>
                <a:ea typeface="Calibri" panose="020F0502020204030204" pitchFamily="34" charset="0"/>
              </a:rPr>
              <a:t>[Villanueva 2019, p 1458D, E]</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in patients with no disease outside the liver (extrahepatic) who are not candidates for resection </a:t>
            </a:r>
            <a:br>
              <a:rPr lang="en-US" sz="900" dirty="0"/>
            </a:br>
            <a:r>
              <a:rPr lang="en-US" sz="900" dirty="0"/>
              <a:t>[answer: transplantation]</a:t>
            </a:r>
            <a:r>
              <a:rPr lang="en-US" sz="900" baseline="30000" dirty="0"/>
              <a:t>29</a:t>
            </a:r>
            <a:r>
              <a:rPr lang="en-US" sz="900" dirty="0"/>
              <a:t> </a:t>
            </a:r>
            <a:r>
              <a:rPr lang="en-US" sz="900" dirty="0">
                <a:solidFill>
                  <a:srgbClr val="FF0000"/>
                </a:solidFill>
                <a:ea typeface="Calibri" panose="020F0502020204030204" pitchFamily="34" charset="0"/>
                <a:cs typeface="Times New Roman" panose="02020603050405020304" pitchFamily="18" charset="0"/>
              </a:rPr>
              <a:t>[Lee 2017, p 79A]</a:t>
            </a:r>
            <a:endParaRPr lang="en-US" sz="900" dirty="0">
              <a:solidFill>
                <a:srgbClr val="FF0000"/>
              </a:solidFill>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Used in conjunction with ablation [answer: </a:t>
            </a:r>
            <a:r>
              <a:rPr lang="en-US" sz="900" dirty="0" err="1"/>
              <a:t>transarterial</a:t>
            </a:r>
            <a:r>
              <a:rPr lang="en-US" sz="900" dirty="0"/>
              <a:t>]</a:t>
            </a:r>
            <a:r>
              <a:rPr lang="en-US" sz="900" baseline="30000" dirty="0"/>
              <a:t>1</a:t>
            </a:r>
            <a:r>
              <a:rPr lang="en-US" sz="900" dirty="0"/>
              <a:t> </a:t>
            </a:r>
            <a:r>
              <a:rPr lang="en-US" sz="900" dirty="0">
                <a:solidFill>
                  <a:srgbClr val="FF0000"/>
                </a:solidFill>
                <a:latin typeface="Arial Narrow" panose="020B0606020202030204" pitchFamily="34" charset="0"/>
                <a:ea typeface="Calibri" panose="020F0502020204030204" pitchFamily="34" charset="0"/>
              </a:rPr>
              <a:t>[Villanueva 2019, p 1457C] [ACS (Embolization) 2020, p 1A,1B]</a:t>
            </a:r>
            <a:endParaRPr lang="en-US" sz="900" dirty="0">
              <a:solidFill>
                <a:srgbClr val="FF0000"/>
              </a:solidFill>
              <a:latin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dirty="0"/>
              <a:t>“Cures” underlying liver disease [answer: transplantation]</a:t>
            </a:r>
            <a:r>
              <a:rPr lang="en-US" sz="900" baseline="30000" dirty="0"/>
              <a:t>29</a:t>
            </a:r>
            <a:r>
              <a:rPr lang="en-US" sz="900" dirty="0">
                <a:solidFill>
                  <a:srgbClr val="FF00FF"/>
                </a:solidFill>
                <a:latin typeface="Arial" panose="020B0604020202020204" pitchFamily="34" charset="0"/>
                <a:ea typeface="Calibri" panose="020F0502020204030204" pitchFamily="34" charset="0"/>
                <a:cs typeface="Times New Roman" panose="02020603050405020304" pitchFamily="18" charset="0"/>
              </a:rPr>
              <a:t> </a:t>
            </a:r>
            <a:r>
              <a:rPr lang="en-US" sz="900" dirty="0">
                <a:solidFill>
                  <a:srgbClr val="FF0000"/>
                </a:solidFill>
                <a:ea typeface="Calibri" panose="020F0502020204030204" pitchFamily="34" charset="0"/>
                <a:cs typeface="Times New Roman" panose="02020603050405020304" pitchFamily="18" charset="0"/>
              </a:rPr>
              <a:t>[Lee 2017, p 79A]</a:t>
            </a:r>
            <a:endParaRPr lang="en-US" sz="900" dirty="0">
              <a:solidFill>
                <a:srgbClr val="FF0000"/>
              </a:solidFill>
            </a:endParaRPr>
          </a:p>
          <a:p>
            <a:pPr marL="171450" marR="0" lvl="0" indent="-171450" algn="l" defTabSz="914400" rtl="0" eaLnBrk="1" fontAlgn="auto" latinLnBrk="0" hangingPunct="1">
              <a:lnSpc>
                <a:spcPct val="100000"/>
              </a:lnSpc>
              <a:spcAft>
                <a:spcPts val="100"/>
              </a:spcAft>
              <a:buClrTx/>
              <a:buSzTx/>
              <a:buFont typeface="Arial" panose="020B0604020202020204" pitchFamily="34" charset="0"/>
              <a:buChar char="•"/>
              <a:tabLst/>
              <a:defRPr/>
            </a:pPr>
            <a:endParaRPr lang="en-US" sz="900" dirty="0"/>
          </a:p>
        </p:txBody>
      </p:sp>
      <p:sp>
        <p:nvSpPr>
          <p:cNvPr id="5" name="Slide Number Placeholder 4">
            <a:extLst>
              <a:ext uri="{FF2B5EF4-FFF2-40B4-BE49-F238E27FC236}">
                <a16:creationId xmlns:a16="http://schemas.microsoft.com/office/drawing/2014/main" id="{385B02B1-F1C5-B346-8634-5082BD117647}"/>
              </a:ext>
            </a:extLst>
          </p:cNvPr>
          <p:cNvSpPr>
            <a:spLocks noGrp="1"/>
          </p:cNvSpPr>
          <p:nvPr>
            <p:ph type="sldNum" sz="quarter" idx="5"/>
          </p:nvPr>
        </p:nvSpPr>
        <p:spPr/>
        <p:txBody>
          <a:bodyPr/>
          <a:lstStyle/>
          <a:p>
            <a:fld id="{DF9377A5-F992-4B39-812E-52568AB03F2B}" type="slidenum">
              <a:rPr lang="en-US" smtClean="0"/>
              <a:pPr/>
              <a:t>41</a:t>
            </a:fld>
            <a:endParaRPr lang="en-US" dirty="0"/>
          </a:p>
        </p:txBody>
      </p:sp>
      <p:sp>
        <p:nvSpPr>
          <p:cNvPr id="4" name="Slide Image Placeholder 3">
            <a:extLst>
              <a:ext uri="{FF2B5EF4-FFF2-40B4-BE49-F238E27FC236}">
                <a16:creationId xmlns:a16="http://schemas.microsoft.com/office/drawing/2014/main" id="{68EEE9B2-505C-4AC0-8C5B-DD231D82D5C9}"/>
              </a:ext>
            </a:extLst>
          </p:cNvPr>
          <p:cNvSpPr>
            <a:spLocks noGrp="1" noRot="1" noChangeAspect="1"/>
          </p:cNvSpPr>
          <p:nvPr>
            <p:ph type="sldImg"/>
          </p:nvPr>
        </p:nvSpPr>
        <p:spPr>
          <a:xfrm>
            <a:off x="741363" y="647700"/>
            <a:ext cx="5575300" cy="3136900"/>
          </a:xfrm>
        </p:spPr>
      </p:sp>
      <p:sp>
        <p:nvSpPr>
          <p:cNvPr id="10" name="Rectangle 9">
            <a:extLst>
              <a:ext uri="{FF2B5EF4-FFF2-40B4-BE49-F238E27FC236}">
                <a16:creationId xmlns:a16="http://schemas.microsoft.com/office/drawing/2014/main" id="{9D3AFC23-7A2A-4124-9D48-0C1EF5DE6AEE}"/>
              </a:ext>
            </a:extLst>
          </p:cNvPr>
          <p:cNvSpPr/>
          <p:nvPr/>
        </p:nvSpPr>
        <p:spPr>
          <a:xfrm>
            <a:off x="2366735" y="318892"/>
            <a:ext cx="1149259" cy="369332"/>
          </a:xfrm>
          <a:prstGeom prst="rect">
            <a:avLst/>
          </a:prstGeom>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1457E, F]</a:t>
            </a:r>
            <a:endParaRPr lang="en-US" sz="900" dirty="0">
              <a:solidFill>
                <a:srgbClr val="FF0000"/>
              </a:solidFill>
            </a:endParaRPr>
          </a:p>
        </p:txBody>
      </p:sp>
      <p:sp>
        <p:nvSpPr>
          <p:cNvPr id="12" name="Rectangle 11">
            <a:extLst>
              <a:ext uri="{FF2B5EF4-FFF2-40B4-BE49-F238E27FC236}">
                <a16:creationId xmlns:a16="http://schemas.microsoft.com/office/drawing/2014/main" id="{B13E9121-051E-4A58-BE3A-B5FA44F45234}"/>
              </a:ext>
            </a:extLst>
          </p:cNvPr>
          <p:cNvSpPr/>
          <p:nvPr/>
        </p:nvSpPr>
        <p:spPr>
          <a:xfrm>
            <a:off x="1450380" y="3765226"/>
            <a:ext cx="1095172" cy="230832"/>
          </a:xfrm>
          <a:prstGeom prst="rect">
            <a:avLst/>
          </a:prstGeom>
        </p:spPr>
        <p:txBody>
          <a:bodyPr wrap="non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[Lee 2017, p 79A]</a:t>
            </a:r>
            <a:endParaRPr lang="en-US" sz="900" dirty="0">
              <a:solidFill>
                <a:srgbClr val="FF0000"/>
              </a:solidFill>
            </a:endParaRPr>
          </a:p>
        </p:txBody>
      </p:sp>
      <p:sp>
        <p:nvSpPr>
          <p:cNvPr id="14" name="Rectangle 13">
            <a:extLst>
              <a:ext uri="{FF2B5EF4-FFF2-40B4-BE49-F238E27FC236}">
                <a16:creationId xmlns:a16="http://schemas.microsoft.com/office/drawing/2014/main" id="{24A92C3A-707D-4389-8423-FD00649B6DEF}"/>
              </a:ext>
            </a:extLst>
          </p:cNvPr>
          <p:cNvSpPr/>
          <p:nvPr/>
        </p:nvSpPr>
        <p:spPr>
          <a:xfrm>
            <a:off x="3332407" y="171813"/>
            <a:ext cx="1498899" cy="230832"/>
          </a:xfrm>
          <a:prstGeom prst="rect">
            <a:avLst/>
          </a:prstGeom>
        </p:spPr>
        <p:txBody>
          <a:bodyPr wrap="square">
            <a:spAutoFit/>
          </a:bodyPr>
          <a:lstStyle/>
          <a:p>
            <a:r>
              <a:rPr lang="en-US" sz="900" dirty="0">
                <a:solidFill>
                  <a:srgbClr val="FF0000"/>
                </a:solidFill>
              </a:rPr>
              <a:t>[Villanueva 2019, p 1457B]</a:t>
            </a:r>
          </a:p>
        </p:txBody>
      </p:sp>
      <p:sp>
        <p:nvSpPr>
          <p:cNvPr id="18" name="Rectangle 17">
            <a:extLst>
              <a:ext uri="{FF2B5EF4-FFF2-40B4-BE49-F238E27FC236}">
                <a16:creationId xmlns:a16="http://schemas.microsoft.com/office/drawing/2014/main" id="{7CF78031-4ED2-4EE0-AC9A-511C839071E5}"/>
              </a:ext>
            </a:extLst>
          </p:cNvPr>
          <p:cNvSpPr/>
          <p:nvPr/>
        </p:nvSpPr>
        <p:spPr>
          <a:xfrm>
            <a:off x="3898045" y="476304"/>
            <a:ext cx="1107996" cy="230832"/>
          </a:xfrm>
          <a:prstGeom prst="rect">
            <a:avLst/>
          </a:prstGeom>
        </p:spPr>
        <p:txBody>
          <a:bodyPr wrap="non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[ACS 2020, p 1A] </a:t>
            </a:r>
            <a:endParaRPr lang="en-US" sz="900" dirty="0">
              <a:solidFill>
                <a:srgbClr val="FF0000"/>
              </a:solidFill>
            </a:endParaRPr>
          </a:p>
        </p:txBody>
      </p:sp>
      <p:sp>
        <p:nvSpPr>
          <p:cNvPr id="20" name="Rectangle 19">
            <a:extLst>
              <a:ext uri="{FF2B5EF4-FFF2-40B4-BE49-F238E27FC236}">
                <a16:creationId xmlns:a16="http://schemas.microsoft.com/office/drawing/2014/main" id="{A40D746E-A8D7-41DB-85E6-AF75A89D7C6E}"/>
              </a:ext>
            </a:extLst>
          </p:cNvPr>
          <p:cNvSpPr/>
          <p:nvPr/>
        </p:nvSpPr>
        <p:spPr>
          <a:xfrm>
            <a:off x="2916233" y="3749719"/>
            <a:ext cx="1774500" cy="369332"/>
          </a:xfrm>
          <a:prstGeom prst="rect">
            <a:avLst/>
          </a:prstGeom>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1456A, </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1457B</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[ACS 2020, p </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1A</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900" dirty="0">
              <a:solidFill>
                <a:srgbClr val="FF0000"/>
              </a:solidFill>
            </a:endParaRPr>
          </a:p>
        </p:txBody>
      </p:sp>
      <p:sp>
        <p:nvSpPr>
          <p:cNvPr id="22" name="Rectangle 21">
            <a:extLst>
              <a:ext uri="{FF2B5EF4-FFF2-40B4-BE49-F238E27FC236}">
                <a16:creationId xmlns:a16="http://schemas.microsoft.com/office/drawing/2014/main" id="{4C0DD86E-45E6-426D-813C-3D3AEC6BAA3C}"/>
              </a:ext>
            </a:extLst>
          </p:cNvPr>
          <p:cNvSpPr/>
          <p:nvPr/>
        </p:nvSpPr>
        <p:spPr>
          <a:xfrm>
            <a:off x="4452043" y="3754478"/>
            <a:ext cx="2095499" cy="369332"/>
          </a:xfrm>
          <a:prstGeom prst="rect">
            <a:avLst/>
          </a:prstGeom>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1457C] [ACS (Embolization) 2020, p 1A,1B]</a:t>
            </a:r>
            <a:endParaRPr lang="en-US" sz="900" dirty="0">
              <a:solidFill>
                <a:srgbClr val="FF0000"/>
              </a:solidFill>
            </a:endParaRPr>
          </a:p>
        </p:txBody>
      </p:sp>
      <p:sp>
        <p:nvSpPr>
          <p:cNvPr id="24" name="Rectangle 23">
            <a:extLst>
              <a:ext uri="{FF2B5EF4-FFF2-40B4-BE49-F238E27FC236}">
                <a16:creationId xmlns:a16="http://schemas.microsoft.com/office/drawing/2014/main" id="{5E6E586A-8D25-432C-B232-712B76E223E7}"/>
              </a:ext>
            </a:extLst>
          </p:cNvPr>
          <p:cNvSpPr/>
          <p:nvPr/>
        </p:nvSpPr>
        <p:spPr>
          <a:xfrm>
            <a:off x="6241447" y="1877924"/>
            <a:ext cx="796295" cy="646331"/>
          </a:xfrm>
          <a:prstGeom prst="rect">
            <a:avLst/>
          </a:prstGeom>
        </p:spPr>
        <p:txBody>
          <a:bodyPr wrap="square">
            <a:spAutoFit/>
          </a:bodyPr>
          <a:lstStyle/>
          <a:p>
            <a:r>
              <a:rPr lang="en-US" sz="900" dirty="0">
                <a:solidFill>
                  <a:srgbClr val="FF0000"/>
                </a:solidFill>
                <a:latin typeface="Arial" panose="020B0604020202020204" pitchFamily="34" charset="0"/>
                <a:ea typeface="Calibri" panose="020F0502020204030204" pitchFamily="34" charset="0"/>
              </a:rPr>
              <a:t>[Villanueva 2019, p 1458D, E, G]</a:t>
            </a:r>
            <a:endParaRPr lang="en-US" sz="900" dirty="0">
              <a:solidFill>
                <a:srgbClr val="FF0000"/>
              </a:solidFill>
            </a:endParaRPr>
          </a:p>
        </p:txBody>
      </p:sp>
      <p:sp>
        <p:nvSpPr>
          <p:cNvPr id="28" name="Rectangle 27">
            <a:extLst>
              <a:ext uri="{FF2B5EF4-FFF2-40B4-BE49-F238E27FC236}">
                <a16:creationId xmlns:a16="http://schemas.microsoft.com/office/drawing/2014/main" id="{3173FD89-086E-4F46-89A8-998BA33A2275}"/>
              </a:ext>
            </a:extLst>
          </p:cNvPr>
          <p:cNvSpPr/>
          <p:nvPr/>
        </p:nvSpPr>
        <p:spPr>
          <a:xfrm>
            <a:off x="0" y="2188845"/>
            <a:ext cx="787400" cy="646331"/>
          </a:xfrm>
          <a:prstGeom prst="rect">
            <a:avLst/>
          </a:prstGeom>
        </p:spPr>
        <p:txBody>
          <a:bodyPr wrap="square">
            <a:spAutoFit/>
          </a:bodyPr>
          <a:lstStyle/>
          <a:p>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[Villanueva 2019, p 1456 A/</a:t>
            </a:r>
            <a:r>
              <a:rPr lang="en-US" sz="9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1457A</a:t>
            </a:r>
            <a:r>
              <a:rPr lang="en-US" sz="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900" dirty="0">
              <a:solidFill>
                <a:srgbClr val="FF0000"/>
              </a:solidFill>
            </a:endParaRPr>
          </a:p>
        </p:txBody>
      </p:sp>
      <p:sp>
        <p:nvSpPr>
          <p:cNvPr id="30" name="Left Brace 29">
            <a:extLst>
              <a:ext uri="{FF2B5EF4-FFF2-40B4-BE49-F238E27FC236}">
                <a16:creationId xmlns:a16="http://schemas.microsoft.com/office/drawing/2014/main" id="{143BF1F1-E7A2-404A-83EE-F81CBECF8DB4}"/>
              </a:ext>
            </a:extLst>
          </p:cNvPr>
          <p:cNvSpPr/>
          <p:nvPr/>
        </p:nvSpPr>
        <p:spPr>
          <a:xfrm>
            <a:off x="1975732" y="2284095"/>
            <a:ext cx="45719" cy="107372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a:extLst>
              <a:ext uri="{FF2B5EF4-FFF2-40B4-BE49-F238E27FC236}">
                <a16:creationId xmlns:a16="http://schemas.microsoft.com/office/drawing/2014/main" id="{57D41337-20CD-4013-B00D-5A4BD97CF38F}"/>
              </a:ext>
            </a:extLst>
          </p:cNvPr>
          <p:cNvSpPr/>
          <p:nvPr/>
        </p:nvSpPr>
        <p:spPr>
          <a:xfrm>
            <a:off x="1973581" y="1572896"/>
            <a:ext cx="58419" cy="28441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0BFBF0F-5226-45A8-9E6E-602669D879DE}"/>
              </a:ext>
            </a:extLst>
          </p:cNvPr>
          <p:cNvCxnSpPr/>
          <p:nvPr/>
        </p:nvCxnSpPr>
        <p:spPr>
          <a:xfrm>
            <a:off x="1949782" y="1707152"/>
            <a:ext cx="0" cy="2069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2D38C90-AD5D-4130-BD99-E6DAEF145103}"/>
              </a:ext>
            </a:extLst>
          </p:cNvPr>
          <p:cNvCxnSpPr>
            <a:cxnSpLocks/>
          </p:cNvCxnSpPr>
          <p:nvPr/>
        </p:nvCxnSpPr>
        <p:spPr>
          <a:xfrm rot="5400000">
            <a:off x="2199962" y="1237048"/>
            <a:ext cx="1304349" cy="206701"/>
          </a:xfrm>
          <a:prstGeom prst="bentConnector3">
            <a:avLst>
              <a:gd name="adj1" fmla="val 9970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1CD7DFA-7538-4BA1-9143-DBD539953A0F}"/>
              </a:ext>
            </a:extLst>
          </p:cNvPr>
          <p:cNvCxnSpPr>
            <a:cxnSpLocks/>
          </p:cNvCxnSpPr>
          <p:nvPr/>
        </p:nvCxnSpPr>
        <p:spPr>
          <a:xfrm rot="5400000">
            <a:off x="3269057" y="1321643"/>
            <a:ext cx="1355687" cy="97711"/>
          </a:xfrm>
          <a:prstGeom prst="bentConnector3">
            <a:avLst>
              <a:gd name="adj1" fmla="val 10033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CCF1E36-5B65-4628-81B3-2E0DB044B098}"/>
              </a:ext>
            </a:extLst>
          </p:cNvPr>
          <p:cNvCxnSpPr>
            <a:cxnSpLocks/>
          </p:cNvCxnSpPr>
          <p:nvPr/>
        </p:nvCxnSpPr>
        <p:spPr>
          <a:xfrm rot="5400000">
            <a:off x="3085962" y="959578"/>
            <a:ext cx="1304349" cy="206701"/>
          </a:xfrm>
          <a:prstGeom prst="bentConnector3">
            <a:avLst>
              <a:gd name="adj1" fmla="val 9970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Left Brace 56">
            <a:extLst>
              <a:ext uri="{FF2B5EF4-FFF2-40B4-BE49-F238E27FC236}">
                <a16:creationId xmlns:a16="http://schemas.microsoft.com/office/drawing/2014/main" id="{D7C5F7D1-43F0-4156-801A-96DCB80C46DF}"/>
              </a:ext>
            </a:extLst>
          </p:cNvPr>
          <p:cNvSpPr/>
          <p:nvPr/>
        </p:nvSpPr>
        <p:spPr>
          <a:xfrm rot="10800000">
            <a:off x="3852326" y="2361785"/>
            <a:ext cx="45719" cy="74125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B7ADBC10-EAB3-4DB4-8D26-DFA176807DEA}"/>
              </a:ext>
            </a:extLst>
          </p:cNvPr>
          <p:cNvCxnSpPr>
            <a:cxnSpLocks/>
          </p:cNvCxnSpPr>
          <p:nvPr/>
        </p:nvCxnSpPr>
        <p:spPr>
          <a:xfrm flipV="1">
            <a:off x="3917513" y="2714407"/>
            <a:ext cx="0" cy="10436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Left Brace 61">
            <a:extLst>
              <a:ext uri="{FF2B5EF4-FFF2-40B4-BE49-F238E27FC236}">
                <a16:creationId xmlns:a16="http://schemas.microsoft.com/office/drawing/2014/main" id="{E8363D64-838D-4FD7-87FF-8F069F1FD24A}"/>
              </a:ext>
            </a:extLst>
          </p:cNvPr>
          <p:cNvSpPr/>
          <p:nvPr/>
        </p:nvSpPr>
        <p:spPr>
          <a:xfrm rot="10800000">
            <a:off x="4831974" y="1619041"/>
            <a:ext cx="185175" cy="121613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CBEDC4CB-D2B1-4044-889E-CF84D0378D01}"/>
              </a:ext>
            </a:extLst>
          </p:cNvPr>
          <p:cNvCxnSpPr>
            <a:cxnSpLocks/>
          </p:cNvCxnSpPr>
          <p:nvPr/>
        </p:nvCxnSpPr>
        <p:spPr>
          <a:xfrm flipV="1">
            <a:off x="5031833" y="2188845"/>
            <a:ext cx="0" cy="1595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198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1 min</a:t>
            </a:r>
          </a:p>
          <a:p>
            <a:r>
              <a:rPr lang="en-US" b="1" dirty="0"/>
              <a:t>REVIEW</a:t>
            </a:r>
            <a:r>
              <a:rPr lang="en-US" dirty="0"/>
              <a:t> bullets.</a:t>
            </a:r>
          </a:p>
          <a:p>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751D02D4-C378-2349-B1B4-207085505905}"/>
              </a:ext>
            </a:extLst>
          </p:cNvPr>
          <p:cNvSpPr>
            <a:spLocks noGrp="1"/>
          </p:cNvSpPr>
          <p:nvPr>
            <p:ph type="sldNum" sz="quarter" idx="5"/>
          </p:nvPr>
        </p:nvSpPr>
        <p:spPr/>
        <p:txBody>
          <a:bodyPr/>
          <a:lstStyle/>
          <a:p>
            <a:fld id="{DF9377A5-F992-4B39-812E-52568AB03F2B}" type="slidenum">
              <a:rPr lang="en-US" smtClean="0"/>
              <a:pPr/>
              <a:t>42</a:t>
            </a:fld>
            <a:endParaRPr lang="en-US" dirty="0"/>
          </a:p>
        </p:txBody>
      </p:sp>
      <p:sp>
        <p:nvSpPr>
          <p:cNvPr id="6" name="TextBox 5">
            <a:extLst>
              <a:ext uri="{FF2B5EF4-FFF2-40B4-BE49-F238E27FC236}">
                <a16:creationId xmlns:a16="http://schemas.microsoft.com/office/drawing/2014/main" id="{B2CB93D3-76F6-44C2-AE10-FB5E2742A315}"/>
              </a:ext>
            </a:extLst>
          </p:cNvPr>
          <p:cNvSpPr txBox="1"/>
          <p:nvPr/>
        </p:nvSpPr>
        <p:spPr>
          <a:xfrm>
            <a:off x="-1" y="1017820"/>
            <a:ext cx="893928" cy="507831"/>
          </a:xfrm>
          <a:prstGeom prst="rect">
            <a:avLst/>
          </a:prstGeom>
          <a:noFill/>
        </p:spPr>
        <p:txBody>
          <a:bodyPr wrap="square">
            <a:spAutoFit/>
          </a:bodyPr>
          <a:lstStyle/>
          <a:p>
            <a:r>
              <a:rPr lang="en-US" sz="900" dirty="0">
                <a:solidFill>
                  <a:srgbClr val="FF0000"/>
                </a:solidFill>
              </a:rPr>
              <a:t>[American Cancer Society 2020, p </a:t>
            </a:r>
            <a:r>
              <a:rPr lang="en-US" sz="900" dirty="0" err="1">
                <a:solidFill>
                  <a:srgbClr val="FF0000"/>
                </a:solidFill>
              </a:rPr>
              <a:t>10A</a:t>
            </a:r>
            <a:r>
              <a:rPr lang="en-US" sz="900" dirty="0">
                <a:solidFill>
                  <a:srgbClr val="FF0000"/>
                </a:solidFill>
              </a:rPr>
              <a:t>]</a:t>
            </a:r>
          </a:p>
        </p:txBody>
      </p:sp>
      <p:sp>
        <p:nvSpPr>
          <p:cNvPr id="8" name="TextBox 7">
            <a:extLst>
              <a:ext uri="{FF2B5EF4-FFF2-40B4-BE49-F238E27FC236}">
                <a16:creationId xmlns:a16="http://schemas.microsoft.com/office/drawing/2014/main" id="{69A16D06-3E96-4459-9B96-0431E9A315BA}"/>
              </a:ext>
            </a:extLst>
          </p:cNvPr>
          <p:cNvSpPr txBox="1"/>
          <p:nvPr/>
        </p:nvSpPr>
        <p:spPr>
          <a:xfrm>
            <a:off x="6241935" y="1481467"/>
            <a:ext cx="797113" cy="507831"/>
          </a:xfrm>
          <a:prstGeom prst="rect">
            <a:avLst/>
          </a:prstGeom>
          <a:noFill/>
        </p:spPr>
        <p:txBody>
          <a:bodyPr wrap="square">
            <a:spAutoFit/>
          </a:bodyPr>
          <a:lstStyle/>
          <a:p>
            <a:r>
              <a:rPr lang="en-US" sz="900" dirty="0">
                <a:solidFill>
                  <a:srgbClr val="FF0000"/>
                </a:solidFill>
              </a:rPr>
              <a:t>[NCI SEER (Liver) 2020, p </a:t>
            </a:r>
            <a:r>
              <a:rPr lang="en-US" sz="900" dirty="0" err="1">
                <a:solidFill>
                  <a:srgbClr val="FF0000"/>
                </a:solidFill>
              </a:rPr>
              <a:t>4A</a:t>
            </a:r>
            <a:r>
              <a:rPr lang="en-US" sz="900" dirty="0">
                <a:solidFill>
                  <a:srgbClr val="FF0000"/>
                </a:solidFill>
              </a:rPr>
              <a:t>] </a:t>
            </a:r>
          </a:p>
        </p:txBody>
      </p:sp>
      <p:sp>
        <p:nvSpPr>
          <p:cNvPr id="10" name="TextBox 9">
            <a:extLst>
              <a:ext uri="{FF2B5EF4-FFF2-40B4-BE49-F238E27FC236}">
                <a16:creationId xmlns:a16="http://schemas.microsoft.com/office/drawing/2014/main" id="{D8B151A0-4FDD-4534-B1F7-A5A67F040CF6}"/>
              </a:ext>
            </a:extLst>
          </p:cNvPr>
          <p:cNvSpPr txBox="1"/>
          <p:nvPr/>
        </p:nvSpPr>
        <p:spPr>
          <a:xfrm>
            <a:off x="-974" y="1713365"/>
            <a:ext cx="806192" cy="507831"/>
          </a:xfrm>
          <a:prstGeom prst="rect">
            <a:avLst/>
          </a:prstGeom>
          <a:noFill/>
        </p:spPr>
        <p:txBody>
          <a:bodyPr wrap="square">
            <a:spAutoFit/>
          </a:bodyPr>
          <a:lstStyle/>
          <a:p>
            <a:r>
              <a:rPr lang="en-US" sz="900" dirty="0">
                <a:solidFill>
                  <a:srgbClr val="FF0000"/>
                </a:solidFill>
              </a:rPr>
              <a:t>[NCI SEER (Liver) 2020, p </a:t>
            </a:r>
            <a:r>
              <a:rPr lang="en-US" sz="900" dirty="0" err="1">
                <a:solidFill>
                  <a:srgbClr val="FF0000"/>
                </a:solidFill>
              </a:rPr>
              <a:t>4B</a:t>
            </a:r>
            <a:r>
              <a:rPr lang="en-US" sz="900" dirty="0">
                <a:solidFill>
                  <a:srgbClr val="FF0000"/>
                </a:solidFill>
              </a:rPr>
              <a:t>] </a:t>
            </a:r>
          </a:p>
        </p:txBody>
      </p:sp>
      <p:sp>
        <p:nvSpPr>
          <p:cNvPr id="12" name="TextBox 11">
            <a:extLst>
              <a:ext uri="{FF2B5EF4-FFF2-40B4-BE49-F238E27FC236}">
                <a16:creationId xmlns:a16="http://schemas.microsoft.com/office/drawing/2014/main" id="{8A575423-B787-4877-8CDF-A8FC13DB771D}"/>
              </a:ext>
            </a:extLst>
          </p:cNvPr>
          <p:cNvSpPr txBox="1"/>
          <p:nvPr/>
        </p:nvSpPr>
        <p:spPr>
          <a:xfrm>
            <a:off x="-32332" y="2294863"/>
            <a:ext cx="868907" cy="784830"/>
          </a:xfrm>
          <a:prstGeom prst="rect">
            <a:avLst/>
          </a:prstGeom>
          <a:noFill/>
        </p:spPr>
        <p:txBody>
          <a:bodyPr wrap="square">
            <a:spAutoFit/>
          </a:bodyPr>
          <a:lstStyle/>
          <a:p>
            <a:r>
              <a:rPr lang="en-US" sz="900" dirty="0">
                <a:solidFill>
                  <a:srgbClr val="FF0000"/>
                </a:solidFill>
              </a:rPr>
              <a:t>[</a:t>
            </a:r>
            <a:r>
              <a:rPr lang="en-US" sz="900" dirty="0" err="1">
                <a:solidFill>
                  <a:srgbClr val="FF0000"/>
                </a:solidFill>
              </a:rPr>
              <a:t>Younossi</a:t>
            </a:r>
            <a:r>
              <a:rPr lang="en-US" sz="900" dirty="0">
                <a:solidFill>
                  <a:srgbClr val="FF0000"/>
                </a:solidFill>
              </a:rPr>
              <a:t> 2019, p </a:t>
            </a:r>
            <a:r>
              <a:rPr lang="en-US" sz="900" dirty="0" err="1">
                <a:solidFill>
                  <a:srgbClr val="FF0000"/>
                </a:solidFill>
              </a:rPr>
              <a:t>748A</a:t>
            </a:r>
            <a:r>
              <a:rPr lang="en-US" sz="900" dirty="0">
                <a:solidFill>
                  <a:srgbClr val="FF0000"/>
                </a:solidFill>
              </a:rPr>
              <a:t>] [Makarova-Rusher 2016, p </a:t>
            </a:r>
            <a:r>
              <a:rPr lang="en-US" sz="900" dirty="0" err="1">
                <a:solidFill>
                  <a:srgbClr val="FF0000"/>
                </a:solidFill>
              </a:rPr>
              <a:t>16A</a:t>
            </a:r>
            <a:r>
              <a:rPr lang="en-US" sz="900" dirty="0">
                <a:solidFill>
                  <a:srgbClr val="FF0000"/>
                </a:solidFill>
              </a:rPr>
              <a:t>] </a:t>
            </a:r>
          </a:p>
        </p:txBody>
      </p:sp>
      <p:sp>
        <p:nvSpPr>
          <p:cNvPr id="14" name="TextBox 13">
            <a:extLst>
              <a:ext uri="{FF2B5EF4-FFF2-40B4-BE49-F238E27FC236}">
                <a16:creationId xmlns:a16="http://schemas.microsoft.com/office/drawing/2014/main" id="{64DEFED7-5A9D-4B78-B89E-00F797DFF831}"/>
              </a:ext>
            </a:extLst>
          </p:cNvPr>
          <p:cNvSpPr txBox="1"/>
          <p:nvPr/>
        </p:nvSpPr>
        <p:spPr>
          <a:xfrm>
            <a:off x="6273759" y="2065018"/>
            <a:ext cx="736641" cy="646331"/>
          </a:xfrm>
          <a:prstGeom prst="rect">
            <a:avLst/>
          </a:prstGeom>
          <a:noFill/>
        </p:spPr>
        <p:txBody>
          <a:bodyPr wrap="square">
            <a:spAutoFit/>
          </a:bodyPr>
          <a:lstStyle/>
          <a:p>
            <a:r>
              <a:rPr lang="en-US" sz="900" dirty="0">
                <a:solidFill>
                  <a:srgbClr val="FF0000"/>
                </a:solidFill>
              </a:rPr>
              <a:t>[Villanueva 2019, p </a:t>
            </a:r>
            <a:r>
              <a:rPr lang="en-US" sz="900" dirty="0" err="1">
                <a:solidFill>
                  <a:srgbClr val="FF0000"/>
                </a:solidFill>
              </a:rPr>
              <a:t>1450C,1452A,B</a:t>
            </a:r>
            <a:r>
              <a:rPr lang="en-US" sz="900" dirty="0">
                <a:solidFill>
                  <a:srgbClr val="FF0000"/>
                </a:solidFill>
              </a:rPr>
              <a:t>]</a:t>
            </a:r>
          </a:p>
        </p:txBody>
      </p:sp>
      <p:cxnSp>
        <p:nvCxnSpPr>
          <p:cNvPr id="16" name="Connector: Elbow 15">
            <a:extLst>
              <a:ext uri="{FF2B5EF4-FFF2-40B4-BE49-F238E27FC236}">
                <a16:creationId xmlns:a16="http://schemas.microsoft.com/office/drawing/2014/main" id="{0E6D7E73-CB70-4993-90C7-AD9A0B8C93B8}"/>
              </a:ext>
            </a:extLst>
          </p:cNvPr>
          <p:cNvCxnSpPr>
            <a:cxnSpLocks/>
          </p:cNvCxnSpPr>
          <p:nvPr/>
        </p:nvCxnSpPr>
        <p:spPr>
          <a:xfrm>
            <a:off x="646431" y="1425347"/>
            <a:ext cx="307075" cy="13440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7ABC88E3-3492-4638-8C12-52378E476816}"/>
              </a:ext>
            </a:extLst>
          </p:cNvPr>
          <p:cNvCxnSpPr>
            <a:cxnSpLocks/>
          </p:cNvCxnSpPr>
          <p:nvPr/>
        </p:nvCxnSpPr>
        <p:spPr>
          <a:xfrm flipH="1">
            <a:off x="5996082" y="1735383"/>
            <a:ext cx="307075" cy="13440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75F3B653-5D79-4F28-BA7A-D13C5A861AE3}"/>
              </a:ext>
            </a:extLst>
          </p:cNvPr>
          <p:cNvCxnSpPr>
            <a:cxnSpLocks/>
          </p:cNvCxnSpPr>
          <p:nvPr/>
        </p:nvCxnSpPr>
        <p:spPr>
          <a:xfrm>
            <a:off x="740389" y="1925185"/>
            <a:ext cx="307075" cy="134407"/>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B51B3AF2-28D7-4E30-8E68-E44858ECF7F2}"/>
              </a:ext>
            </a:extLst>
          </p:cNvPr>
          <p:cNvCxnSpPr>
            <a:cxnSpLocks/>
          </p:cNvCxnSpPr>
          <p:nvPr/>
        </p:nvCxnSpPr>
        <p:spPr>
          <a:xfrm flipV="1">
            <a:off x="693737" y="2369201"/>
            <a:ext cx="259769" cy="22773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94EBF5C-DF7C-4E6A-9483-F83D08B6101D}"/>
              </a:ext>
            </a:extLst>
          </p:cNvPr>
          <p:cNvCxnSpPr>
            <a:cxnSpLocks/>
            <a:stCxn id="14" idx="1"/>
          </p:cNvCxnSpPr>
          <p:nvPr/>
        </p:nvCxnSpPr>
        <p:spPr>
          <a:xfrm rot="10800000" flipV="1">
            <a:off x="5194565" y="2388184"/>
            <a:ext cx="1079195" cy="109136"/>
          </a:xfrm>
          <a:prstGeom prst="bentConnector3">
            <a:avLst>
              <a:gd name="adj1" fmla="val 4304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14522E-421E-4A0E-94FD-3EB5B412FA51}"/>
              </a:ext>
            </a:extLst>
          </p:cNvPr>
          <p:cNvSpPr txBox="1"/>
          <p:nvPr/>
        </p:nvSpPr>
        <p:spPr>
          <a:xfrm>
            <a:off x="-974" y="3088729"/>
            <a:ext cx="868907" cy="369332"/>
          </a:xfrm>
          <a:prstGeom prst="rect">
            <a:avLst/>
          </a:prstGeom>
          <a:noFill/>
        </p:spPr>
        <p:txBody>
          <a:bodyPr wrap="square">
            <a:spAutoFit/>
          </a:bodyPr>
          <a:lstStyle/>
          <a:p>
            <a:r>
              <a:rPr lang="en-US" sz="900" dirty="0">
                <a:solidFill>
                  <a:srgbClr val="FF0000"/>
                </a:solidFill>
              </a:rPr>
              <a:t>[</a:t>
            </a:r>
            <a:r>
              <a:rPr lang="en-US" sz="900" dirty="0" err="1">
                <a:solidFill>
                  <a:srgbClr val="FF0000"/>
                </a:solidFill>
              </a:rPr>
              <a:t>Forner</a:t>
            </a:r>
            <a:r>
              <a:rPr lang="en-US" sz="900" dirty="0">
                <a:solidFill>
                  <a:srgbClr val="FF0000"/>
                </a:solidFill>
              </a:rPr>
              <a:t> 2018, p </a:t>
            </a:r>
            <a:r>
              <a:rPr lang="en-US" sz="900" dirty="0" err="1">
                <a:solidFill>
                  <a:srgbClr val="FF0000"/>
                </a:solidFill>
              </a:rPr>
              <a:t>1305A</a:t>
            </a:r>
            <a:r>
              <a:rPr lang="en-US" sz="900" dirty="0">
                <a:solidFill>
                  <a:srgbClr val="FF0000"/>
                </a:solidFill>
              </a:rPr>
              <a:t>], </a:t>
            </a:r>
          </a:p>
        </p:txBody>
      </p:sp>
      <p:cxnSp>
        <p:nvCxnSpPr>
          <p:cNvPr id="38" name="Connector: Elbow 37">
            <a:extLst>
              <a:ext uri="{FF2B5EF4-FFF2-40B4-BE49-F238E27FC236}">
                <a16:creationId xmlns:a16="http://schemas.microsoft.com/office/drawing/2014/main" id="{4B48B696-18EC-4718-9B5C-3E41C5AB36C7}"/>
              </a:ext>
            </a:extLst>
          </p:cNvPr>
          <p:cNvCxnSpPr>
            <a:cxnSpLocks/>
          </p:cNvCxnSpPr>
          <p:nvPr/>
        </p:nvCxnSpPr>
        <p:spPr>
          <a:xfrm rot="10800000">
            <a:off x="5274876" y="2696156"/>
            <a:ext cx="1079195" cy="109136"/>
          </a:xfrm>
          <a:prstGeom prst="bentConnector3">
            <a:avLst>
              <a:gd name="adj1" fmla="val 131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34C9E966-4184-4900-B739-E299EE388E97}"/>
              </a:ext>
            </a:extLst>
          </p:cNvPr>
          <p:cNvCxnSpPr>
            <a:cxnSpLocks/>
          </p:cNvCxnSpPr>
          <p:nvPr/>
        </p:nvCxnSpPr>
        <p:spPr>
          <a:xfrm rot="5400000" flipH="1" flipV="1">
            <a:off x="567588" y="2839924"/>
            <a:ext cx="511774" cy="222793"/>
          </a:xfrm>
          <a:prstGeom prst="bentConnector3">
            <a:avLst>
              <a:gd name="adj1" fmla="val 9933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B740545-0048-473D-8245-57BD145CDB08}"/>
              </a:ext>
            </a:extLst>
          </p:cNvPr>
          <p:cNvSpPr txBox="1"/>
          <p:nvPr/>
        </p:nvSpPr>
        <p:spPr>
          <a:xfrm>
            <a:off x="6260058" y="2674389"/>
            <a:ext cx="741363" cy="369332"/>
          </a:xfrm>
          <a:prstGeom prst="rect">
            <a:avLst/>
          </a:prstGeom>
          <a:noFill/>
        </p:spPr>
        <p:txBody>
          <a:bodyPr wrap="square">
            <a:spAutoFit/>
          </a:bodyPr>
          <a:lstStyle/>
          <a:p>
            <a:r>
              <a:rPr lang="en-US" sz="900" dirty="0">
                <a:solidFill>
                  <a:srgbClr val="FF0000"/>
                </a:solidFill>
              </a:rPr>
              <a:t>[Lee 2017, p </a:t>
            </a:r>
            <a:r>
              <a:rPr lang="en-US" sz="900" dirty="0" err="1">
                <a:solidFill>
                  <a:srgbClr val="FF0000"/>
                </a:solidFill>
              </a:rPr>
              <a:t>79A,B</a:t>
            </a:r>
            <a:r>
              <a:rPr lang="en-US" sz="900" dirty="0">
                <a:solidFill>
                  <a:srgbClr val="FF0000"/>
                </a:solidFill>
              </a:rPr>
              <a:t>], </a:t>
            </a:r>
          </a:p>
        </p:txBody>
      </p:sp>
      <p:sp>
        <p:nvSpPr>
          <p:cNvPr id="46" name="TextBox 45">
            <a:extLst>
              <a:ext uri="{FF2B5EF4-FFF2-40B4-BE49-F238E27FC236}">
                <a16:creationId xmlns:a16="http://schemas.microsoft.com/office/drawing/2014/main" id="{BD11CD4A-0E6D-4845-9DB4-1D418FCFB8AD}"/>
              </a:ext>
            </a:extLst>
          </p:cNvPr>
          <p:cNvSpPr txBox="1"/>
          <p:nvPr/>
        </p:nvSpPr>
        <p:spPr>
          <a:xfrm>
            <a:off x="6269037" y="3096474"/>
            <a:ext cx="797113" cy="646331"/>
          </a:xfrm>
          <a:prstGeom prst="rect">
            <a:avLst/>
          </a:prstGeom>
          <a:noFill/>
        </p:spPr>
        <p:txBody>
          <a:bodyPr wrap="square">
            <a:spAutoFit/>
          </a:bodyPr>
          <a:lstStyle/>
          <a:p>
            <a:r>
              <a:rPr lang="en-US" sz="900" dirty="0">
                <a:solidFill>
                  <a:srgbClr val="FF0000"/>
                </a:solidFill>
              </a:rPr>
              <a:t> [</a:t>
            </a:r>
            <a:r>
              <a:rPr lang="en-US" sz="900" dirty="0" err="1">
                <a:solidFill>
                  <a:srgbClr val="FF0000"/>
                </a:solidFill>
              </a:rPr>
              <a:t>Tsoris</a:t>
            </a:r>
            <a:r>
              <a:rPr lang="en-US" sz="900" dirty="0">
                <a:solidFill>
                  <a:srgbClr val="FF0000"/>
                </a:solidFill>
              </a:rPr>
              <a:t> 2019, p </a:t>
            </a:r>
            <a:r>
              <a:rPr lang="en-US" sz="900" dirty="0" err="1">
                <a:solidFill>
                  <a:srgbClr val="FF0000"/>
                </a:solidFill>
              </a:rPr>
              <a:t>1A</a:t>
            </a:r>
            <a:r>
              <a:rPr lang="en-US" sz="900" dirty="0">
                <a:solidFill>
                  <a:srgbClr val="FF0000"/>
                </a:solidFill>
              </a:rPr>
              <a:t>] </a:t>
            </a:r>
          </a:p>
          <a:p>
            <a:r>
              <a:rPr lang="en-US" sz="900" dirty="0">
                <a:solidFill>
                  <a:srgbClr val="FF0000"/>
                </a:solidFill>
              </a:rPr>
              <a:t>[NCCN 2020, p </a:t>
            </a:r>
            <a:r>
              <a:rPr lang="en-US" sz="900" dirty="0" err="1">
                <a:solidFill>
                  <a:srgbClr val="FF0000"/>
                </a:solidFill>
              </a:rPr>
              <a:t>61B</a:t>
            </a:r>
            <a:r>
              <a:rPr lang="en-US" sz="900" dirty="0">
                <a:solidFill>
                  <a:srgbClr val="FF0000"/>
                </a:solidFill>
              </a:rPr>
              <a:t>] </a:t>
            </a:r>
          </a:p>
        </p:txBody>
      </p:sp>
      <p:cxnSp>
        <p:nvCxnSpPr>
          <p:cNvPr id="47" name="Connector: Elbow 46">
            <a:extLst>
              <a:ext uri="{FF2B5EF4-FFF2-40B4-BE49-F238E27FC236}">
                <a16:creationId xmlns:a16="http://schemas.microsoft.com/office/drawing/2014/main" id="{7F88CC82-C9BE-40CE-8F44-6BA97D5489DB}"/>
              </a:ext>
            </a:extLst>
          </p:cNvPr>
          <p:cNvCxnSpPr>
            <a:cxnSpLocks/>
          </p:cNvCxnSpPr>
          <p:nvPr/>
        </p:nvCxnSpPr>
        <p:spPr>
          <a:xfrm rot="10800000">
            <a:off x="4428701" y="2827058"/>
            <a:ext cx="1913824" cy="415498"/>
          </a:xfrm>
          <a:prstGeom prst="bentConnector3">
            <a:avLst>
              <a:gd name="adj1" fmla="val 1791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B1F5EB-B0F4-42F8-8745-023DA764968F}"/>
              </a:ext>
            </a:extLst>
          </p:cNvPr>
          <p:cNvSpPr txBox="1"/>
          <p:nvPr/>
        </p:nvSpPr>
        <p:spPr>
          <a:xfrm>
            <a:off x="18978" y="3499539"/>
            <a:ext cx="756240" cy="507831"/>
          </a:xfrm>
          <a:prstGeom prst="rect">
            <a:avLst/>
          </a:prstGeom>
          <a:noFill/>
        </p:spPr>
        <p:txBody>
          <a:bodyPr wrap="square">
            <a:spAutoFit/>
          </a:bodyPr>
          <a:lstStyle/>
          <a:p>
            <a:r>
              <a:rPr lang="es-ES" sz="900" dirty="0">
                <a:solidFill>
                  <a:srgbClr val="FF0000"/>
                </a:solidFill>
              </a:rPr>
              <a:t>[Villanueva 2019, p </a:t>
            </a:r>
            <a:r>
              <a:rPr lang="es-ES" sz="900" dirty="0" err="1">
                <a:solidFill>
                  <a:srgbClr val="FF0000"/>
                </a:solidFill>
              </a:rPr>
              <a:t>1456A</a:t>
            </a:r>
            <a:r>
              <a:rPr lang="es-ES" sz="900" dirty="0">
                <a:solidFill>
                  <a:srgbClr val="FF0000"/>
                </a:solidFill>
              </a:rPr>
              <a:t>]</a:t>
            </a:r>
            <a:endParaRPr lang="en-US" sz="900" dirty="0">
              <a:solidFill>
                <a:srgbClr val="FF0000"/>
              </a:solidFill>
            </a:endParaRPr>
          </a:p>
        </p:txBody>
      </p:sp>
      <p:cxnSp>
        <p:nvCxnSpPr>
          <p:cNvPr id="63" name="Connector: Elbow 62">
            <a:extLst>
              <a:ext uri="{FF2B5EF4-FFF2-40B4-BE49-F238E27FC236}">
                <a16:creationId xmlns:a16="http://schemas.microsoft.com/office/drawing/2014/main" id="{4D3AC82A-3B83-4C13-9BDA-A7C81F4C463E}"/>
              </a:ext>
            </a:extLst>
          </p:cNvPr>
          <p:cNvCxnSpPr>
            <a:cxnSpLocks/>
          </p:cNvCxnSpPr>
          <p:nvPr/>
        </p:nvCxnSpPr>
        <p:spPr>
          <a:xfrm flipV="1">
            <a:off x="646431" y="3180739"/>
            <a:ext cx="451509" cy="419765"/>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848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E230440-E590-3644-AAD7-AD547F88BD33}"/>
              </a:ext>
            </a:extLst>
          </p:cNvPr>
          <p:cNvSpPr>
            <a:spLocks noGrp="1"/>
          </p:cNvSpPr>
          <p:nvPr>
            <p:ph type="sldNum" sz="quarter" idx="5"/>
          </p:nvPr>
        </p:nvSpPr>
        <p:spPr/>
        <p:txBody>
          <a:bodyPr/>
          <a:lstStyle/>
          <a:p>
            <a:fld id="{DF9377A5-F992-4B39-812E-52568AB03F2B}" type="slidenum">
              <a:rPr lang="en-US" smtClean="0"/>
              <a:pPr/>
              <a:t>43</a:t>
            </a:fld>
            <a:endParaRPr lang="en-US" dirty="0"/>
          </a:p>
        </p:txBody>
      </p:sp>
    </p:spTree>
    <p:extLst>
      <p:ext uri="{BB962C8B-B14F-4D97-AF65-F5344CB8AC3E}">
        <p14:creationId xmlns:p14="http://schemas.microsoft.com/office/powerpoint/2010/main" val="4163392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51D02D4-C378-2349-B1B4-207085505905}"/>
              </a:ext>
            </a:extLst>
          </p:cNvPr>
          <p:cNvSpPr>
            <a:spLocks noGrp="1"/>
          </p:cNvSpPr>
          <p:nvPr>
            <p:ph type="sldNum" sz="quarter" idx="5"/>
          </p:nvPr>
        </p:nvSpPr>
        <p:spPr/>
        <p:txBody>
          <a:bodyPr/>
          <a:lstStyle/>
          <a:p>
            <a:fld id="{DF9377A5-F992-4B39-812E-52568AB03F2B}" type="slidenum">
              <a:rPr lang="en-US" smtClean="0"/>
              <a:pPr/>
              <a:t>44</a:t>
            </a:fld>
            <a:endParaRPr lang="en-US" dirty="0"/>
          </a:p>
        </p:txBody>
      </p:sp>
    </p:spTree>
    <p:extLst>
      <p:ext uri="{BB962C8B-B14F-4D97-AF65-F5344CB8AC3E}">
        <p14:creationId xmlns:p14="http://schemas.microsoft.com/office/powerpoint/2010/main" val="2769940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51D02D4-C378-2349-B1B4-207085505905}"/>
              </a:ext>
            </a:extLst>
          </p:cNvPr>
          <p:cNvSpPr>
            <a:spLocks noGrp="1"/>
          </p:cNvSpPr>
          <p:nvPr>
            <p:ph type="sldNum" sz="quarter" idx="5"/>
          </p:nvPr>
        </p:nvSpPr>
        <p:spPr/>
        <p:txBody>
          <a:bodyPr/>
          <a:lstStyle/>
          <a:p>
            <a:fld id="{DF9377A5-F992-4B39-812E-52568AB03F2B}" type="slidenum">
              <a:rPr lang="en-US" smtClean="0"/>
              <a:pPr/>
              <a:t>45</a:t>
            </a:fld>
            <a:endParaRPr lang="en-US" dirty="0"/>
          </a:p>
        </p:txBody>
      </p:sp>
    </p:spTree>
    <p:extLst>
      <p:ext uri="{BB962C8B-B14F-4D97-AF65-F5344CB8AC3E}">
        <p14:creationId xmlns:p14="http://schemas.microsoft.com/office/powerpoint/2010/main" val="74869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51D02D4-C378-2349-B1B4-207085505905}"/>
              </a:ext>
            </a:extLst>
          </p:cNvPr>
          <p:cNvSpPr>
            <a:spLocks noGrp="1"/>
          </p:cNvSpPr>
          <p:nvPr>
            <p:ph type="sldNum" sz="quarter" idx="5"/>
          </p:nvPr>
        </p:nvSpPr>
        <p:spPr/>
        <p:txBody>
          <a:bodyPr/>
          <a:lstStyle/>
          <a:p>
            <a:fld id="{DF9377A5-F992-4B39-812E-52568AB03F2B}" type="slidenum">
              <a:rPr lang="en-US" smtClean="0"/>
              <a:pPr/>
              <a:t>46</a:t>
            </a:fld>
            <a:endParaRPr lang="en-US" dirty="0"/>
          </a:p>
        </p:txBody>
      </p:sp>
    </p:spTree>
    <p:extLst>
      <p:ext uri="{BB962C8B-B14F-4D97-AF65-F5344CB8AC3E}">
        <p14:creationId xmlns:p14="http://schemas.microsoft.com/office/powerpoint/2010/main" val="3108240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D3DC8A9-BD33-474A-8FA2-22A58F637C3E}"/>
              </a:ext>
            </a:extLst>
          </p:cNvPr>
          <p:cNvSpPr>
            <a:spLocks noGrp="1"/>
          </p:cNvSpPr>
          <p:nvPr>
            <p:ph type="sldNum" sz="quarter" idx="5"/>
          </p:nvPr>
        </p:nvSpPr>
        <p:spPr/>
        <p:txBody>
          <a:bodyPr/>
          <a:lstStyle/>
          <a:p>
            <a:fld id="{DF9377A5-F992-4B39-812E-52568AB03F2B}" type="slidenum">
              <a:rPr lang="en-US" smtClean="0"/>
              <a:pPr/>
              <a:t>47</a:t>
            </a:fld>
            <a:endParaRPr lang="en-US" dirty="0"/>
          </a:p>
        </p:txBody>
      </p:sp>
    </p:spTree>
    <p:extLst>
      <p:ext uri="{BB962C8B-B14F-4D97-AF65-F5344CB8AC3E}">
        <p14:creationId xmlns:p14="http://schemas.microsoft.com/office/powerpoint/2010/main" val="264692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2–3 min</a:t>
            </a:r>
          </a:p>
          <a:p>
            <a:r>
              <a:rPr lang="en-US" b="1" dirty="0"/>
              <a:t>NOTE: </a:t>
            </a:r>
            <a:r>
              <a:rPr lang="en-US" dirty="0"/>
              <a:t>These statistics are for liver cancer, of which HCC represents the vast majority (up to 85% of liver cancers are HCC).</a:t>
            </a:r>
            <a:r>
              <a:rPr lang="en-US" baseline="30000" dirty="0"/>
              <a:t>1,2</a:t>
            </a:r>
            <a:r>
              <a:rPr lang="en-US" sz="1100" dirty="0"/>
              <a:t> </a:t>
            </a:r>
            <a:r>
              <a:rPr lang="en-US" sz="1100" b="0" i="0" kern="1200" dirty="0">
                <a:solidFill>
                  <a:srgbClr val="FF0000"/>
                </a:solidFill>
                <a:effectLst/>
                <a:latin typeface="Arial" panose="020B0604020202020204" pitchFamily="34" charset="0"/>
                <a:ea typeface="+mn-ea"/>
                <a:cs typeface="Arial" panose="020B0604020202020204" pitchFamily="34" charset="0"/>
              </a:rPr>
              <a:t>[Villanueva 2019, p 1450A; Bray 2018, p 25A]</a:t>
            </a:r>
            <a:r>
              <a:rPr lang="en-US" sz="1100" b="0" i="0" kern="1200" dirty="0">
                <a:solidFill>
                  <a:srgbClr val="FF0000"/>
                </a:solidFill>
                <a:effectLst/>
              </a:rPr>
              <a:t> </a:t>
            </a:r>
            <a:endParaRPr lang="en-US" dirty="0">
              <a:solidFill>
                <a:srgbClr val="FF0000"/>
              </a:solidFill>
            </a:endParaRPr>
          </a:p>
          <a:p>
            <a:r>
              <a:rPr lang="en-US" b="1" dirty="0"/>
              <a:t>READ: </a:t>
            </a:r>
            <a:r>
              <a:rPr lang="en-US" dirty="0"/>
              <a:t>bullets</a:t>
            </a:r>
          </a:p>
          <a:p>
            <a:r>
              <a:rPr lang="en-US" dirty="0"/>
              <a:t>What about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E84A0408-009E-DF40-A68E-FB20F3130D4B}"/>
              </a:ext>
            </a:extLst>
          </p:cNvPr>
          <p:cNvSpPr>
            <a:spLocks noGrp="1"/>
          </p:cNvSpPr>
          <p:nvPr>
            <p:ph type="sldNum" sz="quarter" idx="5"/>
          </p:nvPr>
        </p:nvSpPr>
        <p:spPr/>
        <p:txBody>
          <a:bodyPr/>
          <a:lstStyle/>
          <a:p>
            <a:fld id="{DF9377A5-F992-4B39-812E-52568AB03F2B}" type="slidenum">
              <a:rPr lang="en-US" smtClean="0"/>
              <a:pPr/>
              <a:t>5</a:t>
            </a:fld>
            <a:endParaRPr lang="en-US" dirty="0"/>
          </a:p>
        </p:txBody>
      </p:sp>
      <p:cxnSp>
        <p:nvCxnSpPr>
          <p:cNvPr id="23" name="Connector: Elbow 22">
            <a:extLst>
              <a:ext uri="{FF2B5EF4-FFF2-40B4-BE49-F238E27FC236}">
                <a16:creationId xmlns:a16="http://schemas.microsoft.com/office/drawing/2014/main" id="{D6B7C1A4-9E5A-4EA5-88AA-06BAF3D53340}"/>
              </a:ext>
            </a:extLst>
          </p:cNvPr>
          <p:cNvCxnSpPr>
            <a:cxnSpLocks/>
          </p:cNvCxnSpPr>
          <p:nvPr/>
        </p:nvCxnSpPr>
        <p:spPr>
          <a:xfrm>
            <a:off x="66179" y="876374"/>
            <a:ext cx="888365" cy="88340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D1AD326-647D-476A-B760-6BD680665412}"/>
              </a:ext>
            </a:extLst>
          </p:cNvPr>
          <p:cNvSpPr txBox="1"/>
          <p:nvPr/>
        </p:nvSpPr>
        <p:spPr>
          <a:xfrm>
            <a:off x="27249" y="314016"/>
            <a:ext cx="927295" cy="692497"/>
          </a:xfrm>
          <a:prstGeom prst="rect">
            <a:avLst/>
          </a:prstGeom>
          <a:solidFill>
            <a:schemeClr val="bg1"/>
          </a:solidFill>
        </p:spPr>
        <p:txBody>
          <a:bodyPr wrap="square" lIns="0" tIns="0" rIns="0" bIns="0" rtlCol="0">
            <a:spAutoFit/>
          </a:bodyPr>
          <a:lstStyle/>
          <a:p>
            <a:r>
              <a:rPr lang="en-US" sz="900" dirty="0">
                <a:solidFill>
                  <a:srgbClr val="FF0000"/>
                </a:solidFill>
              </a:rPr>
              <a:t>[</a:t>
            </a:r>
            <a:r>
              <a:rPr lang="en-US" sz="900" dirty="0" err="1">
                <a:solidFill>
                  <a:srgbClr val="FF0000"/>
                </a:solidFill>
              </a:rPr>
              <a:t>GLOBOCAN</a:t>
            </a:r>
            <a:r>
              <a:rPr lang="en-US" sz="900" dirty="0">
                <a:solidFill>
                  <a:srgbClr val="FF0000"/>
                </a:solidFill>
              </a:rPr>
              <a:t> </a:t>
            </a:r>
            <a:br>
              <a:rPr lang="en-US" sz="900" dirty="0">
                <a:solidFill>
                  <a:srgbClr val="FF0000"/>
                </a:solidFill>
              </a:rPr>
            </a:br>
            <a:r>
              <a:rPr lang="en-US" sz="900" dirty="0">
                <a:solidFill>
                  <a:srgbClr val="FF0000"/>
                </a:solidFill>
              </a:rPr>
              <a:t>(Liver) 2018, </a:t>
            </a:r>
            <a:br>
              <a:rPr lang="en-US" sz="900" dirty="0">
                <a:solidFill>
                  <a:srgbClr val="FF0000"/>
                </a:solidFill>
              </a:rPr>
            </a:br>
            <a:r>
              <a:rPr lang="en-US" sz="900" dirty="0">
                <a:solidFill>
                  <a:srgbClr val="FF0000"/>
                </a:solidFill>
              </a:rPr>
              <a:t>p 1B; percentages calculated from data indicated</a:t>
            </a:r>
            <a:r>
              <a:rPr lang="en-US" sz="900" dirty="0">
                <a:solidFill>
                  <a:srgbClr val="FF00FF"/>
                </a:solidFill>
              </a:rPr>
              <a:t>] </a:t>
            </a:r>
            <a:endParaRPr lang="en-US" sz="900" dirty="0">
              <a:solidFill>
                <a:srgbClr val="FF00F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1F3E4F7-DF59-4850-B0B9-C3B33B4FCDF1}"/>
              </a:ext>
            </a:extLst>
          </p:cNvPr>
          <p:cNvSpPr txBox="1"/>
          <p:nvPr/>
        </p:nvSpPr>
        <p:spPr>
          <a:xfrm>
            <a:off x="6157" y="2249133"/>
            <a:ext cx="877443"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1A]</a:t>
            </a:r>
          </a:p>
        </p:txBody>
      </p:sp>
      <p:sp>
        <p:nvSpPr>
          <p:cNvPr id="26" name="TextBox 25">
            <a:extLst>
              <a:ext uri="{FF2B5EF4-FFF2-40B4-BE49-F238E27FC236}">
                <a16:creationId xmlns:a16="http://schemas.microsoft.com/office/drawing/2014/main" id="{FC521F5C-263C-477B-B4C0-082B9155AC24}"/>
              </a:ext>
            </a:extLst>
          </p:cNvPr>
          <p:cNvSpPr txBox="1"/>
          <p:nvPr/>
        </p:nvSpPr>
        <p:spPr>
          <a:xfrm>
            <a:off x="5477" y="1865682"/>
            <a:ext cx="942059"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2A, B]</a:t>
            </a:r>
          </a:p>
        </p:txBody>
      </p:sp>
      <p:cxnSp>
        <p:nvCxnSpPr>
          <p:cNvPr id="29" name="Straight Arrow Connector 28">
            <a:extLst>
              <a:ext uri="{FF2B5EF4-FFF2-40B4-BE49-F238E27FC236}">
                <a16:creationId xmlns:a16="http://schemas.microsoft.com/office/drawing/2014/main" id="{9B7C8483-6ED1-43A6-85B9-7CE861A1C71E}"/>
              </a:ext>
            </a:extLst>
          </p:cNvPr>
          <p:cNvCxnSpPr/>
          <p:nvPr/>
        </p:nvCxnSpPr>
        <p:spPr>
          <a:xfrm>
            <a:off x="675895" y="2053581"/>
            <a:ext cx="2786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Left Brace 29">
            <a:extLst>
              <a:ext uri="{FF2B5EF4-FFF2-40B4-BE49-F238E27FC236}">
                <a16:creationId xmlns:a16="http://schemas.microsoft.com/office/drawing/2014/main" id="{7A53F0D7-FD7D-403D-8200-970F315E333D}"/>
              </a:ext>
            </a:extLst>
          </p:cNvPr>
          <p:cNvSpPr/>
          <p:nvPr/>
        </p:nvSpPr>
        <p:spPr>
          <a:xfrm>
            <a:off x="883177" y="2293489"/>
            <a:ext cx="47199" cy="50912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363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2–3 min (cont)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In the US, liver cancer is the 13</a:t>
            </a:r>
            <a:r>
              <a:rPr lang="en-US" baseline="0" dirty="0"/>
              <a:t>th</a:t>
            </a:r>
            <a:r>
              <a:rPr lang="en-US" dirty="0"/>
              <a:t> most common cancer, representing about 2.4% of new cancer cases in the </a:t>
            </a:r>
            <a:r>
              <a:rPr lang="en-US" dirty="0" err="1"/>
              <a:t>US.</a:t>
            </a:r>
            <a:r>
              <a:rPr lang="en-US" baseline="30000" dirty="0" err="1"/>
              <a:t>5</a:t>
            </a:r>
            <a:r>
              <a:rPr lang="en-US" dirty="0"/>
              <a:t> </a:t>
            </a:r>
            <a:r>
              <a:rPr lang="en-US" dirty="0">
                <a:solidFill>
                  <a:srgbClr val="FF0000"/>
                </a:solidFill>
              </a:rPr>
              <a:t>[NCI SEER (Liver) 2020, p 5A, B, C; American Cancer Society 2020, p 4 (table 1)]</a:t>
            </a:r>
            <a:endParaRPr lang="en-US" sz="900" dirty="0">
              <a:solidFill>
                <a:srgbClr val="FF0000"/>
              </a:solidFill>
            </a:endParaRPr>
          </a:p>
          <a:p>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E8A34CEA-649D-364B-A962-269520C2F75A}"/>
              </a:ext>
            </a:extLst>
          </p:cNvPr>
          <p:cNvSpPr>
            <a:spLocks noGrp="1"/>
          </p:cNvSpPr>
          <p:nvPr>
            <p:ph type="sldNum" sz="quarter" idx="5"/>
          </p:nvPr>
        </p:nvSpPr>
        <p:spPr/>
        <p:txBody>
          <a:bodyPr/>
          <a:lstStyle/>
          <a:p>
            <a:fld id="{DF9377A5-F992-4B39-812E-52568AB03F2B}" type="slidenum">
              <a:rPr lang="en-US" smtClean="0"/>
              <a:pPr/>
              <a:t>6</a:t>
            </a:fld>
            <a:endParaRPr lang="en-US" dirty="0"/>
          </a:p>
        </p:txBody>
      </p:sp>
      <p:cxnSp>
        <p:nvCxnSpPr>
          <p:cNvPr id="15" name="Connector: Elbow 14">
            <a:extLst>
              <a:ext uri="{FF2B5EF4-FFF2-40B4-BE49-F238E27FC236}">
                <a16:creationId xmlns:a16="http://schemas.microsoft.com/office/drawing/2014/main" id="{377416DC-8426-4867-A828-0B7C589D040B}"/>
              </a:ext>
            </a:extLst>
          </p:cNvPr>
          <p:cNvCxnSpPr>
            <a:cxnSpLocks/>
          </p:cNvCxnSpPr>
          <p:nvPr/>
        </p:nvCxnSpPr>
        <p:spPr>
          <a:xfrm>
            <a:off x="66179" y="749374"/>
            <a:ext cx="888365" cy="88340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982C8B-CBAB-4C2C-BF51-2DCFE6767662}"/>
              </a:ext>
            </a:extLst>
          </p:cNvPr>
          <p:cNvSpPr txBox="1"/>
          <p:nvPr/>
        </p:nvSpPr>
        <p:spPr>
          <a:xfrm>
            <a:off x="27249" y="187016"/>
            <a:ext cx="927295" cy="692497"/>
          </a:xfrm>
          <a:prstGeom prst="rect">
            <a:avLst/>
          </a:prstGeom>
          <a:solidFill>
            <a:schemeClr val="bg1"/>
          </a:solidFill>
        </p:spPr>
        <p:txBody>
          <a:bodyPr wrap="square" lIns="0" tIns="0" rIns="0" bIns="0" rtlCol="0">
            <a:spAutoFit/>
          </a:bodyPr>
          <a:lstStyle/>
          <a:p>
            <a:r>
              <a:rPr lang="en-US" sz="900" dirty="0">
                <a:solidFill>
                  <a:srgbClr val="FF0000"/>
                </a:solidFill>
              </a:rPr>
              <a:t>[</a:t>
            </a:r>
            <a:r>
              <a:rPr lang="en-US" sz="900" dirty="0" err="1">
                <a:solidFill>
                  <a:srgbClr val="FF0000"/>
                </a:solidFill>
              </a:rPr>
              <a:t>GLOBOCAN</a:t>
            </a:r>
            <a:r>
              <a:rPr lang="en-US" sz="900" dirty="0">
                <a:solidFill>
                  <a:srgbClr val="FF0000"/>
                </a:solidFill>
              </a:rPr>
              <a:t> </a:t>
            </a:r>
            <a:br>
              <a:rPr lang="en-US" sz="900" dirty="0">
                <a:solidFill>
                  <a:srgbClr val="FF0000"/>
                </a:solidFill>
              </a:rPr>
            </a:br>
            <a:r>
              <a:rPr lang="en-US" sz="900" dirty="0">
                <a:solidFill>
                  <a:srgbClr val="FF0000"/>
                </a:solidFill>
              </a:rPr>
              <a:t>(Liver) 2018, </a:t>
            </a:r>
            <a:br>
              <a:rPr lang="en-US" sz="900" dirty="0">
                <a:solidFill>
                  <a:srgbClr val="FF0000"/>
                </a:solidFill>
              </a:rPr>
            </a:br>
            <a:r>
              <a:rPr lang="en-US" sz="900" dirty="0">
                <a:solidFill>
                  <a:srgbClr val="FF0000"/>
                </a:solidFill>
              </a:rPr>
              <a:t>p 1B; percentages calculated from data indicated</a:t>
            </a:r>
            <a:r>
              <a:rPr lang="en-US" sz="900" dirty="0">
                <a:solidFill>
                  <a:srgbClr val="FF00FF"/>
                </a:solidFill>
              </a:rPr>
              <a:t>] </a:t>
            </a:r>
            <a:endParaRPr lang="en-US" sz="900" dirty="0">
              <a:solidFill>
                <a:srgbClr val="FF00F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40147DB-9E82-4577-829F-712C7DFEE646}"/>
              </a:ext>
            </a:extLst>
          </p:cNvPr>
          <p:cNvSpPr txBox="1"/>
          <p:nvPr/>
        </p:nvSpPr>
        <p:spPr>
          <a:xfrm>
            <a:off x="6157" y="2122133"/>
            <a:ext cx="877443"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1A]</a:t>
            </a:r>
          </a:p>
        </p:txBody>
      </p:sp>
      <p:sp>
        <p:nvSpPr>
          <p:cNvPr id="18" name="TextBox 17">
            <a:extLst>
              <a:ext uri="{FF2B5EF4-FFF2-40B4-BE49-F238E27FC236}">
                <a16:creationId xmlns:a16="http://schemas.microsoft.com/office/drawing/2014/main" id="{B6120595-559D-4712-B154-BAE5090569E8}"/>
              </a:ext>
            </a:extLst>
          </p:cNvPr>
          <p:cNvSpPr txBox="1"/>
          <p:nvPr/>
        </p:nvSpPr>
        <p:spPr>
          <a:xfrm>
            <a:off x="5477" y="1738682"/>
            <a:ext cx="942059"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2A, B]</a:t>
            </a:r>
          </a:p>
        </p:txBody>
      </p:sp>
      <p:cxnSp>
        <p:nvCxnSpPr>
          <p:cNvPr id="19" name="Connector: Elbow 18">
            <a:extLst>
              <a:ext uri="{FF2B5EF4-FFF2-40B4-BE49-F238E27FC236}">
                <a16:creationId xmlns:a16="http://schemas.microsoft.com/office/drawing/2014/main" id="{D9CE2E28-B5AD-4E8F-B20B-12D8170F3E9E}"/>
              </a:ext>
            </a:extLst>
          </p:cNvPr>
          <p:cNvCxnSpPr>
            <a:cxnSpLocks/>
          </p:cNvCxnSpPr>
          <p:nvPr/>
        </p:nvCxnSpPr>
        <p:spPr>
          <a:xfrm rot="10800000">
            <a:off x="3040008" y="3240435"/>
            <a:ext cx="242942" cy="205403"/>
          </a:xfrm>
          <a:prstGeom prst="bentConnector3">
            <a:avLst>
              <a:gd name="adj1" fmla="val 1079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11788E-2AB9-4ED8-9A34-457844D075A0}"/>
              </a:ext>
            </a:extLst>
          </p:cNvPr>
          <p:cNvSpPr txBox="1"/>
          <p:nvPr/>
        </p:nvSpPr>
        <p:spPr>
          <a:xfrm>
            <a:off x="3282950" y="3376357"/>
            <a:ext cx="3648096" cy="1384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[NCI SEER (Liver) 2020, p 5A, B, C; American Cancer Society 2020, p 4 (table 1)]</a:t>
            </a:r>
          </a:p>
        </p:txBody>
      </p:sp>
      <p:cxnSp>
        <p:nvCxnSpPr>
          <p:cNvPr id="21" name="Straight Arrow Connector 20">
            <a:extLst>
              <a:ext uri="{FF2B5EF4-FFF2-40B4-BE49-F238E27FC236}">
                <a16:creationId xmlns:a16="http://schemas.microsoft.com/office/drawing/2014/main" id="{3EDA63D3-CA6B-4D43-898F-ECD15936A73E}"/>
              </a:ext>
            </a:extLst>
          </p:cNvPr>
          <p:cNvCxnSpPr/>
          <p:nvPr/>
        </p:nvCxnSpPr>
        <p:spPr>
          <a:xfrm>
            <a:off x="675895" y="1926581"/>
            <a:ext cx="2786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BAE5D6B0-B614-46AD-858C-279A49FC88F5}"/>
              </a:ext>
            </a:extLst>
          </p:cNvPr>
          <p:cNvSpPr/>
          <p:nvPr/>
        </p:nvSpPr>
        <p:spPr>
          <a:xfrm>
            <a:off x="883177" y="2160139"/>
            <a:ext cx="47199" cy="50912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0391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a:noFill/>
        </p:spPr>
      </p:sp>
      <p:cxnSp>
        <p:nvCxnSpPr>
          <p:cNvPr id="16" name="Connector: Elbow 15">
            <a:extLst>
              <a:ext uri="{FF2B5EF4-FFF2-40B4-BE49-F238E27FC236}">
                <a16:creationId xmlns:a16="http://schemas.microsoft.com/office/drawing/2014/main" id="{761A4D56-9098-4549-986F-CCD7906F6098}"/>
              </a:ext>
            </a:extLst>
          </p:cNvPr>
          <p:cNvCxnSpPr>
            <a:cxnSpLocks/>
          </p:cNvCxnSpPr>
          <p:nvPr/>
        </p:nvCxnSpPr>
        <p:spPr>
          <a:xfrm>
            <a:off x="66179" y="876374"/>
            <a:ext cx="888365" cy="88340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Notes Placeholder 2"/>
          <p:cNvSpPr>
            <a:spLocks noGrp="1"/>
          </p:cNvSpPr>
          <p:nvPr>
            <p:ph type="body" idx="1"/>
          </p:nvPr>
        </p:nvSpPr>
        <p:spPr/>
        <p:txBody>
          <a:bodyPr/>
          <a:lstStyle/>
          <a:p>
            <a:r>
              <a:rPr lang="en-US" b="1" dirty="0"/>
              <a:t>TIME: </a:t>
            </a:r>
            <a:r>
              <a:rPr lang="en-US" dirty="0"/>
              <a:t>2–3 min (cont)</a:t>
            </a:r>
          </a:p>
          <a:p>
            <a:r>
              <a:rPr lang="en-US" dirty="0"/>
              <a:t>Despite being less common than other cancers, liver cancer is a common cause of cancer-related </a:t>
            </a:r>
            <a:r>
              <a:rPr lang="en-US" dirty="0" err="1"/>
              <a:t>mortality.</a:t>
            </a:r>
            <a:r>
              <a:rPr lang="en-US" baseline="30000" dirty="0" err="1"/>
              <a:t>6</a:t>
            </a:r>
            <a:r>
              <a:rPr lang="en-US" dirty="0"/>
              <a:t> </a:t>
            </a:r>
            <a:r>
              <a:rPr lang="en-US" dirty="0">
                <a:solidFill>
                  <a:srgbClr val="FF0000"/>
                </a:solidFill>
              </a:rPr>
              <a:t>[American Cancer Society 2020, p </a:t>
            </a:r>
            <a:r>
              <a:rPr lang="en-US" dirty="0" err="1">
                <a:solidFill>
                  <a:srgbClr val="FF0000"/>
                </a:solidFill>
              </a:rPr>
              <a:t>10A</a:t>
            </a:r>
            <a:r>
              <a:rPr lang="en-US" dirty="0">
                <a:solidFill>
                  <a:srgbClr val="FF0000"/>
                </a:solidFill>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It is the 5</a:t>
            </a:r>
            <a:r>
              <a:rPr lang="en-US" baseline="0" dirty="0"/>
              <a:t>th</a:t>
            </a:r>
            <a:r>
              <a:rPr lang="en-US" dirty="0"/>
              <a:t> most common cause of cancer-related deaths among men and the 7</a:t>
            </a:r>
            <a:r>
              <a:rPr lang="en-US" baseline="0" dirty="0"/>
              <a:t>th </a:t>
            </a:r>
            <a:r>
              <a:rPr lang="en-US" dirty="0"/>
              <a:t>most common cause of cancer-related deaths among women in the </a:t>
            </a:r>
            <a:r>
              <a:rPr lang="en-US" dirty="0" err="1"/>
              <a:t>US.</a:t>
            </a:r>
            <a:r>
              <a:rPr lang="en-US" baseline="30000" dirty="0" err="1"/>
              <a:t>6</a:t>
            </a:r>
            <a:r>
              <a:rPr lang="en-US" dirty="0"/>
              <a:t> </a:t>
            </a:r>
            <a:r>
              <a:rPr lang="en-US" sz="1100" dirty="0">
                <a:solidFill>
                  <a:srgbClr val="FF0000"/>
                </a:solidFill>
              </a:rPr>
              <a:t>[American Cancer Society 2020, p 10A]</a:t>
            </a:r>
            <a:endParaRPr lang="en-US" sz="900" dirty="0">
              <a:solidFill>
                <a:srgbClr val="FF0000"/>
              </a:solidFill>
            </a:endParaRPr>
          </a:p>
          <a:p>
            <a:r>
              <a:rPr lang="en-US" dirty="0"/>
              <a:t>Importantly, it is also the fastest growing cause of cancer-related deaths in the US. (33% increase over 16-year period)</a:t>
            </a:r>
            <a:r>
              <a:rPr lang="en-US" baseline="30000" dirty="0"/>
              <a:t>5</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[NCI SEER (Liver) 2020, p </a:t>
            </a:r>
            <a:r>
              <a:rPr lang="en-US" sz="1100" b="0" i="0" kern="1200" dirty="0" err="1">
                <a:solidFill>
                  <a:srgbClr val="FF0000"/>
                </a:solidFill>
                <a:effectLst/>
                <a:latin typeface="Arial" panose="020B0604020202020204" pitchFamily="34" charset="0"/>
                <a:ea typeface="+mn-ea"/>
                <a:cs typeface="Arial" panose="020B0604020202020204" pitchFamily="34" charset="0"/>
              </a:rPr>
              <a:t>2B</a:t>
            </a:r>
            <a:r>
              <a:rPr lang="en-US" sz="1100" b="0" i="0" kern="1200" dirty="0">
                <a:solidFill>
                  <a:srgbClr val="FF0000"/>
                </a:solidFill>
                <a:effectLst/>
              </a:rPr>
              <a:t>] </a:t>
            </a:r>
            <a:endParaRPr lang="en-US" dirty="0">
              <a:solidFill>
                <a:srgbClr val="FF0000"/>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TRANSITION</a:t>
            </a:r>
            <a:r>
              <a:rPr lang="en-US" dirty="0"/>
              <a:t> to the next slide.</a:t>
            </a:r>
          </a:p>
          <a:p>
            <a:endParaRPr lang="en-US" dirty="0"/>
          </a:p>
        </p:txBody>
      </p:sp>
      <p:sp>
        <p:nvSpPr>
          <p:cNvPr id="5" name="Slide Number Placeholder 4">
            <a:extLst>
              <a:ext uri="{FF2B5EF4-FFF2-40B4-BE49-F238E27FC236}">
                <a16:creationId xmlns:a16="http://schemas.microsoft.com/office/drawing/2014/main" id="{B8E51925-E9EE-8C42-8A4D-DA4F0C2CFC4A}"/>
              </a:ext>
            </a:extLst>
          </p:cNvPr>
          <p:cNvSpPr>
            <a:spLocks noGrp="1"/>
          </p:cNvSpPr>
          <p:nvPr>
            <p:ph type="sldNum" sz="quarter" idx="5"/>
          </p:nvPr>
        </p:nvSpPr>
        <p:spPr/>
        <p:txBody>
          <a:bodyPr/>
          <a:lstStyle/>
          <a:p>
            <a:fld id="{DF9377A5-F992-4B39-812E-52568AB03F2B}" type="slidenum">
              <a:rPr lang="en-US" smtClean="0"/>
              <a:pPr/>
              <a:t>7</a:t>
            </a:fld>
            <a:endParaRPr lang="en-US" dirty="0"/>
          </a:p>
        </p:txBody>
      </p:sp>
      <p:sp>
        <p:nvSpPr>
          <p:cNvPr id="8" name="TextBox 7">
            <a:extLst>
              <a:ext uri="{FF2B5EF4-FFF2-40B4-BE49-F238E27FC236}">
                <a16:creationId xmlns:a16="http://schemas.microsoft.com/office/drawing/2014/main" id="{E2EBE33E-7F57-40FF-B397-2994A320614D}"/>
              </a:ext>
            </a:extLst>
          </p:cNvPr>
          <p:cNvSpPr txBox="1"/>
          <p:nvPr/>
        </p:nvSpPr>
        <p:spPr>
          <a:xfrm>
            <a:off x="27249" y="314016"/>
            <a:ext cx="927295" cy="692497"/>
          </a:xfrm>
          <a:prstGeom prst="rect">
            <a:avLst/>
          </a:prstGeom>
          <a:solidFill>
            <a:schemeClr val="bg1"/>
          </a:solidFill>
        </p:spPr>
        <p:txBody>
          <a:bodyPr wrap="square" lIns="0" tIns="0" rIns="0" bIns="0" rtlCol="0">
            <a:spAutoFit/>
          </a:bodyPr>
          <a:lstStyle/>
          <a:p>
            <a:r>
              <a:rPr lang="en-US" sz="900" dirty="0">
                <a:solidFill>
                  <a:srgbClr val="FF0000"/>
                </a:solidFill>
              </a:rPr>
              <a:t>[</a:t>
            </a:r>
            <a:r>
              <a:rPr lang="en-US" sz="900" dirty="0" err="1">
                <a:solidFill>
                  <a:srgbClr val="FF0000"/>
                </a:solidFill>
              </a:rPr>
              <a:t>GLOBOCAN</a:t>
            </a:r>
            <a:r>
              <a:rPr lang="en-US" sz="900" dirty="0">
                <a:solidFill>
                  <a:srgbClr val="FF0000"/>
                </a:solidFill>
              </a:rPr>
              <a:t> </a:t>
            </a:r>
            <a:br>
              <a:rPr lang="en-US" sz="900" dirty="0">
                <a:solidFill>
                  <a:srgbClr val="FF0000"/>
                </a:solidFill>
              </a:rPr>
            </a:br>
            <a:r>
              <a:rPr lang="en-US" sz="900" dirty="0">
                <a:solidFill>
                  <a:srgbClr val="FF0000"/>
                </a:solidFill>
              </a:rPr>
              <a:t>(Liver) 2018, </a:t>
            </a:r>
            <a:br>
              <a:rPr lang="en-US" sz="900" dirty="0">
                <a:solidFill>
                  <a:srgbClr val="FF0000"/>
                </a:solidFill>
              </a:rPr>
            </a:br>
            <a:r>
              <a:rPr lang="en-US" sz="900" dirty="0">
                <a:solidFill>
                  <a:srgbClr val="FF0000"/>
                </a:solidFill>
              </a:rPr>
              <a:t>p 1B; percentages calculated from data indicated</a:t>
            </a:r>
            <a:r>
              <a:rPr lang="en-US" sz="900" dirty="0">
                <a:solidFill>
                  <a:srgbClr val="FF00FF"/>
                </a:solidFill>
              </a:rPr>
              <a:t>] </a:t>
            </a:r>
            <a:endParaRPr lang="en-US" sz="900" dirty="0">
              <a:solidFill>
                <a:srgbClr val="FF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F28A05-2E7C-4F48-8B65-6D48F49991D0}"/>
              </a:ext>
            </a:extLst>
          </p:cNvPr>
          <p:cNvSpPr txBox="1"/>
          <p:nvPr/>
        </p:nvSpPr>
        <p:spPr>
          <a:xfrm>
            <a:off x="6157" y="2249133"/>
            <a:ext cx="877443"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1A]</a:t>
            </a:r>
          </a:p>
        </p:txBody>
      </p:sp>
      <p:sp>
        <p:nvSpPr>
          <p:cNvPr id="10" name="TextBox 9">
            <a:extLst>
              <a:ext uri="{FF2B5EF4-FFF2-40B4-BE49-F238E27FC236}">
                <a16:creationId xmlns:a16="http://schemas.microsoft.com/office/drawing/2014/main" id="{D446EA48-108A-4EEF-AAF1-13529DC3DF90}"/>
              </a:ext>
            </a:extLst>
          </p:cNvPr>
          <p:cNvSpPr txBox="1"/>
          <p:nvPr/>
        </p:nvSpPr>
        <p:spPr>
          <a:xfrm>
            <a:off x="5477" y="1795832"/>
            <a:ext cx="942059" cy="2769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[GLOBOCAN (Liver) 2018, p 2A, B]</a:t>
            </a:r>
          </a:p>
        </p:txBody>
      </p:sp>
      <p:cxnSp>
        <p:nvCxnSpPr>
          <p:cNvPr id="31" name="Connector: Elbow 30">
            <a:extLst>
              <a:ext uri="{FF2B5EF4-FFF2-40B4-BE49-F238E27FC236}">
                <a16:creationId xmlns:a16="http://schemas.microsoft.com/office/drawing/2014/main" id="{B073A6B7-CA29-46BC-BA9F-FC96DBB620C3}"/>
              </a:ext>
            </a:extLst>
          </p:cNvPr>
          <p:cNvCxnSpPr>
            <a:cxnSpLocks/>
          </p:cNvCxnSpPr>
          <p:nvPr/>
        </p:nvCxnSpPr>
        <p:spPr>
          <a:xfrm rot="10800000">
            <a:off x="3059058" y="3090901"/>
            <a:ext cx="568316" cy="551418"/>
          </a:xfrm>
          <a:prstGeom prst="bentConnector3">
            <a:avLst>
              <a:gd name="adj1" fmla="val 6491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428E50-F861-4D17-A072-81C6D035BEEA}"/>
              </a:ext>
            </a:extLst>
          </p:cNvPr>
          <p:cNvSpPr txBox="1"/>
          <p:nvPr/>
        </p:nvSpPr>
        <p:spPr>
          <a:xfrm>
            <a:off x="3382681" y="3572838"/>
            <a:ext cx="3648096" cy="138499"/>
          </a:xfrm>
          <a:prstGeom prst="rect">
            <a:avLst/>
          </a:prstGeom>
          <a:solidFill>
            <a:schemeClr val="bg1"/>
          </a:solidFill>
        </p:spPr>
        <p:txBody>
          <a:bodyPr wrap="square" lIns="0" tIns="0" rIns="0" bIns="0" rtlCol="0">
            <a:spAutoFit/>
          </a:bodyPr>
          <a:lstStyle>
            <a:defPPr>
              <a:defRPr lang="en-US"/>
            </a:defPPr>
            <a:lvl1pPr>
              <a:defRPr sz="900">
                <a:solidFill>
                  <a:srgbClr val="FF0000"/>
                </a:solidFill>
              </a:defRPr>
            </a:lvl1pPr>
          </a:lstStyle>
          <a:p>
            <a:r>
              <a:rPr lang="en-US" dirty="0"/>
              <a:t>[NCI SEER (Liver) 2020, p 5A, B, C; American Cancer Society 2020, p 4 (table 1)]</a:t>
            </a:r>
          </a:p>
        </p:txBody>
      </p:sp>
      <p:cxnSp>
        <p:nvCxnSpPr>
          <p:cNvPr id="27" name="Straight Arrow Connector 26">
            <a:extLst>
              <a:ext uri="{FF2B5EF4-FFF2-40B4-BE49-F238E27FC236}">
                <a16:creationId xmlns:a16="http://schemas.microsoft.com/office/drawing/2014/main" id="{C8EAFBE7-7D90-4AD1-BAB5-AB5A98AB642D}"/>
              </a:ext>
            </a:extLst>
          </p:cNvPr>
          <p:cNvCxnSpPr/>
          <p:nvPr/>
        </p:nvCxnSpPr>
        <p:spPr>
          <a:xfrm>
            <a:off x="675895" y="1983731"/>
            <a:ext cx="2786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Left Brace 28">
            <a:extLst>
              <a:ext uri="{FF2B5EF4-FFF2-40B4-BE49-F238E27FC236}">
                <a16:creationId xmlns:a16="http://schemas.microsoft.com/office/drawing/2014/main" id="{2B6BE63D-ABE2-4C04-938A-B16801AA2A52}"/>
              </a:ext>
            </a:extLst>
          </p:cNvPr>
          <p:cNvSpPr/>
          <p:nvPr/>
        </p:nvSpPr>
        <p:spPr>
          <a:xfrm>
            <a:off x="883177" y="2153789"/>
            <a:ext cx="47199" cy="50912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E16448A1-B7F7-45CC-AC6D-30C1D47A9DBE}"/>
              </a:ext>
            </a:extLst>
          </p:cNvPr>
          <p:cNvSpPr txBox="1"/>
          <p:nvPr/>
        </p:nvSpPr>
        <p:spPr>
          <a:xfrm>
            <a:off x="27249" y="3244133"/>
            <a:ext cx="1084435" cy="276999"/>
          </a:xfrm>
          <a:prstGeom prst="rect">
            <a:avLst/>
          </a:prstGeom>
          <a:noFill/>
        </p:spPr>
        <p:txBody>
          <a:bodyPr wrap="square" lIns="0" tIns="0" rIns="0" bIns="0" rtlCol="0">
            <a:spAutoFit/>
          </a:bodyPr>
          <a:lstStyle/>
          <a:p>
            <a:r>
              <a:rPr lang="en-US" sz="900" dirty="0">
                <a:solidFill>
                  <a:srgbClr val="FF0000"/>
                </a:solidFill>
              </a:rPr>
              <a:t>[American Cancer Society 2020, p 10A]</a:t>
            </a:r>
            <a:endParaRPr lang="en-US" sz="900" dirty="0">
              <a:solidFill>
                <a:srgbClr val="FF00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95135B8D-80F1-4A82-9E84-F35B61127BB3}"/>
              </a:ext>
            </a:extLst>
          </p:cNvPr>
          <p:cNvSpPr txBox="1"/>
          <p:nvPr/>
        </p:nvSpPr>
        <p:spPr>
          <a:xfrm>
            <a:off x="6159351" y="2210910"/>
            <a:ext cx="1084435" cy="276999"/>
          </a:xfrm>
          <a:prstGeom prst="rect">
            <a:avLst/>
          </a:prstGeom>
          <a:noFill/>
        </p:spPr>
        <p:txBody>
          <a:bodyPr wrap="square" lIns="0" tIns="0" rIns="0" bIns="0" rtlCol="0">
            <a:spAutoFit/>
          </a:bodyPr>
          <a:lstStyle/>
          <a:p>
            <a:r>
              <a:rPr lang="en-US" sz="900" dirty="0">
                <a:solidFill>
                  <a:srgbClr val="FF0000"/>
                </a:solidFill>
              </a:rPr>
              <a:t>[American Cancer Society 2020, p 10A]</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71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r>
              <a:rPr lang="en-US" b="1" dirty="0"/>
              <a:t>TIME: </a:t>
            </a:r>
            <a:r>
              <a:rPr lang="en-US" dirty="0"/>
              <a:t>2 min</a:t>
            </a:r>
          </a:p>
          <a:p>
            <a:r>
              <a:rPr lang="en-US" dirty="0"/>
              <a:t>Now that we have talked about the epidemiology, let’s examine the prognosis in people with liver cancer.</a:t>
            </a:r>
          </a:p>
          <a:p>
            <a:r>
              <a:rPr lang="en-US" dirty="0"/>
              <a:t>In the United States, the estimated 5-year survival is 19.6%. </a:t>
            </a:r>
            <a:r>
              <a:rPr lang="en-US" sz="1100" b="0" i="0" kern="1200" dirty="0">
                <a:solidFill>
                  <a:srgbClr val="FF0000"/>
                </a:solidFill>
                <a:effectLst/>
                <a:latin typeface="Arial" panose="020B0604020202020204" pitchFamily="34" charset="0"/>
                <a:ea typeface="+mn-ea"/>
                <a:cs typeface="Arial" panose="020B0604020202020204" pitchFamily="34" charset="0"/>
              </a:rPr>
              <a:t>[NCI SEER (Liver) 2020, p </a:t>
            </a:r>
            <a:r>
              <a:rPr lang="en-US" sz="1100" b="0" i="0" kern="1200" dirty="0" err="1">
                <a:solidFill>
                  <a:srgbClr val="FF0000"/>
                </a:solidFill>
                <a:effectLst/>
                <a:latin typeface="Arial" panose="020B0604020202020204" pitchFamily="34" charset="0"/>
                <a:ea typeface="+mn-ea"/>
                <a:cs typeface="Arial" panose="020B0604020202020204" pitchFamily="34" charset="0"/>
              </a:rPr>
              <a:t>3A</a:t>
            </a:r>
            <a:r>
              <a:rPr lang="en-US" sz="1100" b="0" i="0" kern="1200" dirty="0">
                <a:solidFill>
                  <a:srgbClr val="FF0000"/>
                </a:solidFill>
                <a:effectLst/>
                <a:latin typeface="Arial" panose="020B0604020202020204" pitchFamily="34" charset="0"/>
                <a:ea typeface="+mn-ea"/>
                <a:cs typeface="Arial" panose="020B0604020202020204" pitchFamily="34" charset="0"/>
              </a:rPr>
              <a:t>] </a:t>
            </a:r>
            <a:r>
              <a:rPr lang="en-US" sz="1100" dirty="0"/>
              <a:t>However, survival rates are highly dependent on the stage at which the cancer is </a:t>
            </a:r>
            <a:r>
              <a:rPr lang="en-US" sz="1100" dirty="0" err="1"/>
              <a:t>diagnosed.</a:t>
            </a:r>
            <a:r>
              <a:rPr lang="en-US" sz="1100" baseline="30000" dirty="0" err="1"/>
              <a:t>5</a:t>
            </a:r>
            <a:r>
              <a:rPr lang="en-US" sz="1100" dirty="0"/>
              <a:t> </a:t>
            </a:r>
            <a:r>
              <a:rPr lang="en-US" dirty="0">
                <a:solidFill>
                  <a:srgbClr val="FF0000"/>
                </a:solidFill>
              </a:rPr>
              <a:t>[NCI SEER (Liver) 2020, p 4A]</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SAY: </a:t>
            </a:r>
            <a:r>
              <a:rPr lang="en-US" dirty="0"/>
              <a:t>The breakdown of the 5-year survival by stage </a:t>
            </a:r>
            <a:r>
              <a:rPr lang="en-US" dirty="0" err="1"/>
              <a:t>is</a:t>
            </a:r>
            <a:r>
              <a:rPr lang="en-US" sz="1100" baseline="30000" dirty="0" err="1"/>
              <a:t>5</a:t>
            </a:r>
            <a:r>
              <a:rPr lang="en-US" dirty="0"/>
              <a:t>: </a:t>
            </a:r>
            <a:r>
              <a:rPr lang="en-US" dirty="0">
                <a:solidFill>
                  <a:srgbClr val="FF0000"/>
                </a:solidFill>
              </a:rPr>
              <a:t>[NCI SEER (Liver) 2020, p 4A]</a:t>
            </a:r>
            <a:endParaRPr lang="en-US" sz="900" dirty="0">
              <a:solidFill>
                <a:srgbClr val="FF0000"/>
              </a:solidFill>
            </a:endParaRPr>
          </a:p>
          <a:p>
            <a:pPr marL="336550" lvl="1" indent="-171450">
              <a:buFont typeface="Arial" panose="020B0604020202020204" pitchFamily="34" charset="0"/>
              <a:buChar char="‒"/>
            </a:pPr>
            <a:r>
              <a:rPr lang="en-US" dirty="0"/>
              <a:t>34.2% if the cancer is still localized,</a:t>
            </a:r>
          </a:p>
          <a:p>
            <a:pPr marL="336550" lvl="1" indent="-171450">
              <a:buFont typeface="Arial" panose="020B0604020202020204" pitchFamily="34" charset="0"/>
              <a:buChar char="‒"/>
            </a:pPr>
            <a:r>
              <a:rPr lang="en-US" dirty="0"/>
              <a:t>12.0% if it is considered regional disease,</a:t>
            </a:r>
          </a:p>
          <a:p>
            <a:pPr marL="336550" lvl="1" indent="-171450">
              <a:buFont typeface="Arial" panose="020B0604020202020204" pitchFamily="34" charset="0"/>
              <a:buChar char="‒"/>
            </a:pPr>
            <a:r>
              <a:rPr lang="en-US" dirty="0"/>
              <a:t>2.5% if there are distant metastases, and</a:t>
            </a:r>
          </a:p>
          <a:p>
            <a:pPr marL="336550" lvl="1" indent="-171450">
              <a:buFont typeface="Arial" panose="020B0604020202020204" pitchFamily="34" charset="0"/>
              <a:buChar char="‒"/>
            </a:pPr>
            <a:r>
              <a:rPr lang="en-US" dirty="0"/>
              <a:t>7.0% for those diagnosed when the stage is unknown.</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dirty="0"/>
              <a:t>It is important to note that the prognosis is far better (than what is shown in the graph for localized) when diagnosed early enough for potentially curative interventions, such as resection and liver </a:t>
            </a:r>
            <a:r>
              <a:rPr lang="en-US" dirty="0" err="1"/>
              <a:t>transplantation.</a:t>
            </a:r>
            <a:r>
              <a:rPr lang="en-US" sz="1100" baseline="30000" dirty="0" err="1"/>
              <a:t>1,7</a:t>
            </a:r>
            <a:r>
              <a:rPr lang="en-US" dirty="0"/>
              <a:t> </a:t>
            </a:r>
            <a:r>
              <a:rPr lang="en-US" sz="1100" b="0" i="0" kern="1200" dirty="0">
                <a:solidFill>
                  <a:srgbClr val="FF0000"/>
                </a:solidFill>
                <a:effectLst/>
                <a:latin typeface="Arial" panose="020B0604020202020204" pitchFamily="34" charset="0"/>
                <a:ea typeface="+mn-ea"/>
                <a:cs typeface="Arial" panose="020B0604020202020204" pitchFamily="34" charset="0"/>
              </a:rPr>
              <a:t>[</a:t>
            </a:r>
            <a:r>
              <a:rPr lang="en-US" sz="1100" b="0" i="0" kern="1200" dirty="0" err="1">
                <a:solidFill>
                  <a:srgbClr val="FF0000"/>
                </a:solidFill>
                <a:effectLst/>
                <a:latin typeface="Arial" panose="020B0604020202020204" pitchFamily="34" charset="0"/>
                <a:ea typeface="+mn-ea"/>
                <a:cs typeface="Arial" panose="020B0604020202020204" pitchFamily="34" charset="0"/>
              </a:rPr>
              <a:t>Onaca</a:t>
            </a:r>
            <a:r>
              <a:rPr lang="en-US" sz="1100" b="0" i="0" kern="1200" dirty="0">
                <a:solidFill>
                  <a:srgbClr val="FF0000"/>
                </a:solidFill>
                <a:effectLst/>
              </a:rPr>
              <a:t> 2009, p 574A] [Villanueva 2019, p 1457A]</a:t>
            </a:r>
            <a:endParaRPr lang="en-US" dirty="0">
              <a:solidFill>
                <a:srgbClr val="FF0000"/>
              </a:solidFill>
            </a:endParaRPr>
          </a:p>
          <a:p>
            <a:pPr marL="0" marR="0" lvl="0" indent="0" algn="l" defTabSz="914400" rtl="0" eaLnBrk="1" fontAlgn="auto" latinLnBrk="0" hangingPunct="1">
              <a:lnSpc>
                <a:spcPct val="100000"/>
              </a:lnSpc>
              <a:buClrTx/>
              <a:buSzTx/>
              <a:buFont typeface="Arial" panose="020B0604020202020204" pitchFamily="34" charset="0"/>
              <a:buNone/>
              <a:tabLst/>
              <a:defRPr/>
            </a:pPr>
            <a:r>
              <a:rPr lang="en-US" b="1" dirty="0"/>
              <a:t>CLICK</a:t>
            </a:r>
            <a:r>
              <a:rPr lang="en-US" dirty="0"/>
              <a:t> and </a:t>
            </a:r>
            <a:r>
              <a:rPr lang="en-US" b="1" dirty="0"/>
              <a:t>NOTE:</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dirty="0"/>
              <a:t>For patients with solitary tumors, good performance, and preserved liver function, resection is associated with 60% 5-year </a:t>
            </a:r>
            <a:r>
              <a:rPr lang="en-US" dirty="0" err="1"/>
              <a:t>survival.</a:t>
            </a:r>
            <a:r>
              <a:rPr lang="en-US" sz="1100" baseline="30000" dirty="0" err="1"/>
              <a:t>1</a:t>
            </a:r>
            <a:r>
              <a:rPr lang="en-US" dirty="0"/>
              <a:t> </a:t>
            </a:r>
            <a:r>
              <a:rPr lang="en-US" dirty="0">
                <a:solidFill>
                  <a:srgbClr val="FF0000"/>
                </a:solidFill>
              </a:rPr>
              <a:t>[Villanueva 2019, p 1457A]</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US" dirty="0"/>
              <a:t>For those at early stage who qualify for a liver transplant, the 5-year survival rate </a:t>
            </a:r>
            <a:br>
              <a:rPr lang="en-US" dirty="0"/>
            </a:br>
            <a:r>
              <a:rPr lang="en-US" dirty="0"/>
              <a:t>is closer to 70%.</a:t>
            </a:r>
            <a:r>
              <a:rPr lang="en-US" sz="1100" baseline="30000" dirty="0"/>
              <a:t>7</a:t>
            </a:r>
            <a:r>
              <a:rPr lang="en-US" dirty="0"/>
              <a:t> </a:t>
            </a:r>
            <a:r>
              <a:rPr lang="en-US" dirty="0">
                <a:solidFill>
                  <a:srgbClr val="FF0000"/>
                </a:solidFill>
              </a:rPr>
              <a:t>[</a:t>
            </a:r>
            <a:r>
              <a:rPr lang="en-US" dirty="0" err="1">
                <a:solidFill>
                  <a:srgbClr val="FF0000"/>
                </a:solidFill>
              </a:rPr>
              <a:t>Onaca</a:t>
            </a:r>
            <a:r>
              <a:rPr lang="en-US" dirty="0">
                <a:solidFill>
                  <a:srgbClr val="FF0000"/>
                </a:solidFill>
              </a:rPr>
              <a:t> 2009, p 574A]</a:t>
            </a:r>
          </a:p>
          <a:p>
            <a:pPr marL="0" indent="0">
              <a:buFont typeface="Arial" panose="020B0604020202020204" pitchFamily="34" charset="0"/>
              <a:buNone/>
            </a:pPr>
            <a:r>
              <a:rPr lang="en-US" b="1" dirty="0"/>
              <a:t>SAY:</a:t>
            </a:r>
            <a:r>
              <a:rPr lang="en-US" dirty="0"/>
              <a:t> So, catching it early is important. But when are people typically diagnosed </a:t>
            </a:r>
            <a:br>
              <a:rPr lang="en-US" dirty="0"/>
            </a:br>
            <a:r>
              <a:rPr lang="en-US" dirty="0"/>
              <a:t>in reality?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t>TRANSITION</a:t>
            </a:r>
            <a:r>
              <a:rPr lang="en-US" dirty="0"/>
              <a:t> to the next slide.</a:t>
            </a:r>
          </a:p>
        </p:txBody>
      </p:sp>
      <p:sp>
        <p:nvSpPr>
          <p:cNvPr id="5" name="Slide Number Placeholder 4">
            <a:extLst>
              <a:ext uri="{FF2B5EF4-FFF2-40B4-BE49-F238E27FC236}">
                <a16:creationId xmlns:a16="http://schemas.microsoft.com/office/drawing/2014/main" id="{EF5B4740-1B06-2D47-8FFD-D5EC5BC6B169}"/>
              </a:ext>
            </a:extLst>
          </p:cNvPr>
          <p:cNvSpPr>
            <a:spLocks noGrp="1"/>
          </p:cNvSpPr>
          <p:nvPr>
            <p:ph type="sldNum" sz="quarter" idx="5"/>
          </p:nvPr>
        </p:nvSpPr>
        <p:spPr/>
        <p:txBody>
          <a:bodyPr/>
          <a:lstStyle/>
          <a:p>
            <a:fld id="{DF9377A5-F992-4B39-812E-52568AB03F2B}" type="slidenum">
              <a:rPr lang="en-US" smtClean="0"/>
              <a:pPr/>
              <a:t>8</a:t>
            </a:fld>
            <a:endParaRPr lang="en-US" dirty="0"/>
          </a:p>
        </p:txBody>
      </p:sp>
      <p:sp>
        <p:nvSpPr>
          <p:cNvPr id="4" name="TextBox 3">
            <a:extLst>
              <a:ext uri="{FF2B5EF4-FFF2-40B4-BE49-F238E27FC236}">
                <a16:creationId xmlns:a16="http://schemas.microsoft.com/office/drawing/2014/main" id="{34AFAFC1-018D-4E46-90A6-F34553F1BE6E}"/>
              </a:ext>
            </a:extLst>
          </p:cNvPr>
          <p:cNvSpPr txBox="1"/>
          <p:nvPr/>
        </p:nvSpPr>
        <p:spPr>
          <a:xfrm>
            <a:off x="55563" y="1939151"/>
            <a:ext cx="788987" cy="276999"/>
          </a:xfrm>
          <a:prstGeom prst="rect">
            <a:avLst/>
          </a:prstGeom>
          <a:noFill/>
        </p:spPr>
        <p:txBody>
          <a:bodyPr wrap="square" lIns="0" tIns="0" rIns="0" bIns="0" rtlCol="0">
            <a:spAutoFit/>
          </a:bodyPr>
          <a:lstStyle/>
          <a:p>
            <a:r>
              <a:rPr lang="en-US" sz="900" dirty="0">
                <a:solidFill>
                  <a:srgbClr val="FF0000"/>
                </a:solidFill>
              </a:rPr>
              <a:t>[NCI SEER (Liver) 2020, p 4A]</a:t>
            </a:r>
            <a:endParaRPr lang="en-US" sz="900" dirty="0">
              <a:solidFill>
                <a:srgbClr val="FF0000"/>
              </a:solidFill>
              <a:cs typeface="Arial" panose="020B0604020202020204" pitchFamily="34" charset="0"/>
            </a:endParaRPr>
          </a:p>
        </p:txBody>
      </p:sp>
      <p:sp>
        <p:nvSpPr>
          <p:cNvPr id="8" name="TextBox 7">
            <a:extLst>
              <a:ext uri="{FF2B5EF4-FFF2-40B4-BE49-F238E27FC236}">
                <a16:creationId xmlns:a16="http://schemas.microsoft.com/office/drawing/2014/main" id="{4734B3A0-AD4D-4EE0-B5F1-2784E8588662}"/>
              </a:ext>
            </a:extLst>
          </p:cNvPr>
          <p:cNvSpPr txBox="1"/>
          <p:nvPr/>
        </p:nvSpPr>
        <p:spPr>
          <a:xfrm>
            <a:off x="3700463" y="2077650"/>
            <a:ext cx="1448647" cy="276999"/>
          </a:xfrm>
          <a:prstGeom prst="rect">
            <a:avLst/>
          </a:prstGeom>
          <a:noFill/>
        </p:spPr>
        <p:txBody>
          <a:bodyPr wrap="square" lIns="0" tIns="0" rIns="0" bIns="0" rtlCol="0">
            <a:spAutoFit/>
          </a:bodyPr>
          <a:lstStyle/>
          <a:p>
            <a:pPr lvl="0" defTabSz="914400">
              <a:defRPr/>
            </a:pPr>
            <a:r>
              <a:rPr lang="en-US" sz="900" dirty="0">
                <a:solidFill>
                  <a:srgbClr val="FF0000"/>
                </a:solidFill>
                <a:cs typeface="Arial" panose="020B0604020202020204" pitchFamily="34" charset="0"/>
              </a:rPr>
              <a:t>[</a:t>
            </a:r>
            <a:r>
              <a:rPr lang="en-US" sz="900" dirty="0" err="1">
                <a:solidFill>
                  <a:srgbClr val="FF0000"/>
                </a:solidFill>
                <a:cs typeface="Arial" panose="020B0604020202020204" pitchFamily="34" charset="0"/>
              </a:rPr>
              <a:t>Onaca</a:t>
            </a:r>
            <a:r>
              <a:rPr lang="en-US" sz="900" dirty="0">
                <a:solidFill>
                  <a:srgbClr val="FF0000"/>
                </a:solidFill>
                <a:cs typeface="Arial" panose="020B0604020202020204" pitchFamily="34" charset="0"/>
              </a:rPr>
              <a:t> 2009, p 574A]</a:t>
            </a:r>
            <a:endParaRPr lang="en-US" sz="900" dirty="0">
              <a:solidFill>
                <a:srgbClr val="FF0000"/>
              </a:solidFill>
            </a:endParaRPr>
          </a:p>
          <a:p>
            <a:pPr lvl="0" defTabSz="914400">
              <a:defRPr/>
            </a:pPr>
            <a:r>
              <a:rPr lang="en-US" sz="900" dirty="0">
                <a:solidFill>
                  <a:srgbClr val="FF0000"/>
                </a:solidFill>
                <a:cs typeface="Arial" panose="020B0604020202020204" pitchFamily="34" charset="0"/>
              </a:rPr>
              <a:t>[Villanueva 2019, p </a:t>
            </a:r>
            <a:r>
              <a:rPr lang="en-US" sz="900" dirty="0" err="1">
                <a:solidFill>
                  <a:srgbClr val="FF0000"/>
                </a:solidFill>
                <a:cs typeface="Arial" panose="020B0604020202020204" pitchFamily="34" charset="0"/>
              </a:rPr>
              <a:t>1457A</a:t>
            </a:r>
            <a:r>
              <a:rPr lang="en-US" sz="900" dirty="0">
                <a:solidFill>
                  <a:srgbClr val="FF0000"/>
                </a:solidFill>
                <a:cs typeface="Arial" panose="020B0604020202020204" pitchFamily="34" charset="0"/>
              </a:rPr>
              <a:t>]</a:t>
            </a:r>
            <a:endParaRPr lang="en-US" sz="900" dirty="0">
              <a:solidFill>
                <a:srgbClr val="FF0000"/>
              </a:solidFill>
            </a:endParaRPr>
          </a:p>
        </p:txBody>
      </p:sp>
    </p:spTree>
    <p:extLst>
      <p:ext uri="{BB962C8B-B14F-4D97-AF65-F5344CB8AC3E}">
        <p14:creationId xmlns:p14="http://schemas.microsoft.com/office/powerpoint/2010/main" val="384044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4770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buClrTx/>
              <a:buSzTx/>
              <a:buFontTx/>
              <a:buNone/>
              <a:tabLst/>
              <a:defRPr/>
            </a:pPr>
            <a:r>
              <a:rPr lang="en-US" b="1" dirty="0"/>
              <a:t>TIME: </a:t>
            </a:r>
            <a:r>
              <a:rPr lang="en-US" dirty="0"/>
              <a:t>2 min (cont)</a:t>
            </a:r>
          </a:p>
          <a:p>
            <a:r>
              <a:rPr lang="en-US" b="1" dirty="0"/>
              <a:t>SAY: </a:t>
            </a:r>
            <a:r>
              <a:rPr lang="en-US" dirty="0"/>
              <a:t>A large segment of the population is diagnosed with regional disease or distant metastases, when survival is poor. </a:t>
            </a:r>
          </a:p>
          <a:p>
            <a:r>
              <a:rPr lang="en-US" dirty="0"/>
              <a:t>Review the graphic.</a:t>
            </a:r>
          </a:p>
          <a:p>
            <a:r>
              <a:rPr lang="en-US" sz="1100" b="0" i="0" kern="1200" dirty="0">
                <a:solidFill>
                  <a:srgbClr val="FF0000"/>
                </a:solidFill>
                <a:effectLst/>
              </a:rPr>
              <a:t>[NCI SEER (Liver) 2020, p </a:t>
            </a:r>
            <a:r>
              <a:rPr lang="en-US" sz="1100" b="0" i="0" kern="1200" dirty="0" err="1">
                <a:solidFill>
                  <a:srgbClr val="FF0000"/>
                </a:solidFill>
                <a:effectLst/>
              </a:rPr>
              <a:t>4B</a:t>
            </a:r>
            <a:r>
              <a:rPr lang="en-US" sz="1100" b="0" i="0" kern="1200" dirty="0">
                <a:solidFill>
                  <a:srgbClr val="FF0000"/>
                </a:solidFill>
                <a:effectLst/>
              </a:rPr>
              <a:t>]</a:t>
            </a:r>
            <a:endParaRPr lang="en-US" dirty="0">
              <a:solidFill>
                <a:srgbClr val="FF0000"/>
              </a:solidFill>
            </a:endParaRPr>
          </a:p>
          <a:p>
            <a:pPr marL="0" marR="0" lvl="0" indent="0" algn="l" defTabSz="914400" rtl="0" eaLnBrk="1" fontAlgn="auto" latinLnBrk="0" hangingPunct="1">
              <a:lnSpc>
                <a:spcPct val="100000"/>
              </a:lnSpc>
              <a:buClrTx/>
              <a:buSzTx/>
              <a:buFontTx/>
              <a:buNone/>
              <a:tabLst/>
              <a:defRPr/>
            </a:pPr>
            <a:r>
              <a:rPr lang="en-US" b="1" dirty="0"/>
              <a:t>TRANSITION</a:t>
            </a:r>
            <a:r>
              <a:rPr lang="en-US" dirty="0"/>
              <a:t> to the next slide.</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Slide Number Placeholder 4">
            <a:extLst>
              <a:ext uri="{FF2B5EF4-FFF2-40B4-BE49-F238E27FC236}">
                <a16:creationId xmlns:a16="http://schemas.microsoft.com/office/drawing/2014/main" id="{A3A2B87B-EA42-8542-9E4F-634AECD66043}"/>
              </a:ext>
            </a:extLst>
          </p:cNvPr>
          <p:cNvSpPr>
            <a:spLocks noGrp="1"/>
          </p:cNvSpPr>
          <p:nvPr>
            <p:ph type="sldNum" sz="quarter" idx="5"/>
          </p:nvPr>
        </p:nvSpPr>
        <p:spPr/>
        <p:txBody>
          <a:bodyPr/>
          <a:lstStyle/>
          <a:p>
            <a:fld id="{DF9377A5-F992-4B39-812E-52568AB03F2B}" type="slidenum">
              <a:rPr lang="en-US" smtClean="0"/>
              <a:pPr/>
              <a:t>9</a:t>
            </a:fld>
            <a:endParaRPr lang="en-US" dirty="0"/>
          </a:p>
        </p:txBody>
      </p:sp>
      <p:sp>
        <p:nvSpPr>
          <p:cNvPr id="4" name="TextBox 3">
            <a:extLst>
              <a:ext uri="{FF2B5EF4-FFF2-40B4-BE49-F238E27FC236}">
                <a16:creationId xmlns:a16="http://schemas.microsoft.com/office/drawing/2014/main" id="{68449E1B-8196-4AFF-8190-6BC6AD252136}"/>
              </a:ext>
            </a:extLst>
          </p:cNvPr>
          <p:cNvSpPr txBox="1"/>
          <p:nvPr/>
        </p:nvSpPr>
        <p:spPr>
          <a:xfrm>
            <a:off x="74613" y="1951851"/>
            <a:ext cx="788987" cy="276999"/>
          </a:xfrm>
          <a:prstGeom prst="rect">
            <a:avLst/>
          </a:prstGeom>
          <a:solidFill>
            <a:schemeClr val="bg1"/>
          </a:solidFill>
        </p:spPr>
        <p:txBody>
          <a:bodyPr wrap="square" lIns="0" tIns="0" rIns="0" bIns="0" rtlCol="0">
            <a:spAutoFit/>
          </a:bodyPr>
          <a:lstStyle/>
          <a:p>
            <a:r>
              <a:rPr lang="en-US" sz="900" dirty="0">
                <a:solidFill>
                  <a:srgbClr val="FF0000"/>
                </a:solidFill>
              </a:rPr>
              <a:t>[NCI SEER (Liver) 2020, p 4A]</a:t>
            </a:r>
            <a:endParaRPr lang="en-US" sz="900" dirty="0">
              <a:solidFill>
                <a:srgbClr val="FF0000"/>
              </a:solidFill>
              <a:cs typeface="Arial" panose="020B0604020202020204" pitchFamily="34" charset="0"/>
            </a:endParaRPr>
          </a:p>
        </p:txBody>
      </p:sp>
      <p:sp>
        <p:nvSpPr>
          <p:cNvPr id="8" name="TextBox 7">
            <a:extLst>
              <a:ext uri="{FF2B5EF4-FFF2-40B4-BE49-F238E27FC236}">
                <a16:creationId xmlns:a16="http://schemas.microsoft.com/office/drawing/2014/main" id="{3B582425-F6F7-4192-975E-DF2681B53B91}"/>
              </a:ext>
            </a:extLst>
          </p:cNvPr>
          <p:cNvSpPr txBox="1"/>
          <p:nvPr/>
        </p:nvSpPr>
        <p:spPr>
          <a:xfrm>
            <a:off x="3598863" y="902900"/>
            <a:ext cx="1448647" cy="276999"/>
          </a:xfrm>
          <a:prstGeom prst="rect">
            <a:avLst/>
          </a:prstGeom>
          <a:noFill/>
        </p:spPr>
        <p:txBody>
          <a:bodyPr wrap="square" lIns="0" tIns="0" rIns="0" bIns="0" rtlCol="0">
            <a:spAutoFit/>
          </a:bodyPr>
          <a:lstStyle/>
          <a:p>
            <a:pPr lvl="0" defTabSz="914400">
              <a:defRPr/>
            </a:pPr>
            <a:r>
              <a:rPr lang="en-US" sz="900" dirty="0">
                <a:solidFill>
                  <a:srgbClr val="FF0000"/>
                </a:solidFill>
                <a:cs typeface="Arial" panose="020B0604020202020204" pitchFamily="34" charset="0"/>
              </a:rPr>
              <a:t>[</a:t>
            </a:r>
            <a:r>
              <a:rPr lang="en-US" sz="900" dirty="0" err="1">
                <a:solidFill>
                  <a:srgbClr val="FF0000"/>
                </a:solidFill>
                <a:cs typeface="Arial" panose="020B0604020202020204" pitchFamily="34" charset="0"/>
              </a:rPr>
              <a:t>Onaca</a:t>
            </a:r>
            <a:r>
              <a:rPr lang="en-US" sz="900" dirty="0">
                <a:solidFill>
                  <a:srgbClr val="FF0000"/>
                </a:solidFill>
                <a:cs typeface="Arial" panose="020B0604020202020204" pitchFamily="34" charset="0"/>
              </a:rPr>
              <a:t> 2009, p 574A]</a:t>
            </a:r>
            <a:endParaRPr lang="en-US" sz="900" dirty="0">
              <a:solidFill>
                <a:srgbClr val="FF0000"/>
              </a:solidFill>
            </a:endParaRPr>
          </a:p>
          <a:p>
            <a:pPr lvl="0" defTabSz="914400">
              <a:defRPr/>
            </a:pPr>
            <a:r>
              <a:rPr lang="en-US" sz="900" dirty="0">
                <a:solidFill>
                  <a:srgbClr val="FF0000"/>
                </a:solidFill>
                <a:cs typeface="Arial" panose="020B0604020202020204" pitchFamily="34" charset="0"/>
              </a:rPr>
              <a:t>[Villanueva 2019, p </a:t>
            </a:r>
            <a:r>
              <a:rPr lang="en-US" sz="900" dirty="0" err="1">
                <a:solidFill>
                  <a:srgbClr val="FF0000"/>
                </a:solidFill>
                <a:cs typeface="Arial" panose="020B0604020202020204" pitchFamily="34" charset="0"/>
              </a:rPr>
              <a:t>1457A</a:t>
            </a:r>
            <a:r>
              <a:rPr lang="en-US" sz="900" dirty="0">
                <a:solidFill>
                  <a:srgbClr val="FF0000"/>
                </a:solidFill>
                <a:cs typeface="Arial" panose="020B0604020202020204" pitchFamily="34" charset="0"/>
              </a:rPr>
              <a:t>]</a:t>
            </a:r>
            <a:endParaRPr lang="en-US" sz="900" dirty="0">
              <a:solidFill>
                <a:srgbClr val="FF0000"/>
              </a:solidFill>
            </a:endParaRPr>
          </a:p>
        </p:txBody>
      </p:sp>
      <p:cxnSp>
        <p:nvCxnSpPr>
          <p:cNvPr id="10" name="Connector: Elbow 9">
            <a:extLst>
              <a:ext uri="{FF2B5EF4-FFF2-40B4-BE49-F238E27FC236}">
                <a16:creationId xmlns:a16="http://schemas.microsoft.com/office/drawing/2014/main" id="{8AE6D7D0-9EBA-4673-9603-12A2B3F418CD}"/>
              </a:ext>
            </a:extLst>
          </p:cNvPr>
          <p:cNvCxnSpPr>
            <a:cxnSpLocks/>
            <a:stCxn id="8" idx="1"/>
          </p:cNvCxnSpPr>
          <p:nvPr/>
        </p:nvCxnSpPr>
        <p:spPr>
          <a:xfrm rot="10800000" flipV="1">
            <a:off x="3505201" y="1041399"/>
            <a:ext cx="93663" cy="910451"/>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D0317D-1649-44C1-8634-D1E5A7455A6B}"/>
              </a:ext>
            </a:extLst>
          </p:cNvPr>
          <p:cNvSpPr txBox="1"/>
          <p:nvPr/>
        </p:nvSpPr>
        <p:spPr>
          <a:xfrm>
            <a:off x="6056313" y="2313801"/>
            <a:ext cx="788987" cy="276999"/>
          </a:xfrm>
          <a:prstGeom prst="rect">
            <a:avLst/>
          </a:prstGeom>
          <a:solidFill>
            <a:schemeClr val="bg1"/>
          </a:solidFill>
        </p:spPr>
        <p:txBody>
          <a:bodyPr wrap="square" lIns="0" tIns="0" rIns="0" bIns="0" rtlCol="0">
            <a:spAutoFit/>
          </a:bodyPr>
          <a:lstStyle/>
          <a:p>
            <a:r>
              <a:rPr lang="en-US" sz="900" dirty="0">
                <a:solidFill>
                  <a:srgbClr val="FF0000"/>
                </a:solidFill>
              </a:rPr>
              <a:t>[NCI SEER (Liver) 2020, p </a:t>
            </a:r>
            <a:r>
              <a:rPr lang="en-US" sz="900" dirty="0" err="1">
                <a:solidFill>
                  <a:srgbClr val="FF0000"/>
                </a:solidFill>
              </a:rPr>
              <a:t>4B</a:t>
            </a:r>
            <a:r>
              <a:rPr lang="en-US" sz="900" dirty="0">
                <a:solidFill>
                  <a:srgbClr val="FF0000"/>
                </a:solidFill>
              </a:rPr>
              <a:t>]</a:t>
            </a:r>
            <a:endParaRPr lang="en-US" sz="900" dirty="0">
              <a:solidFill>
                <a:srgbClr val="FF0000"/>
              </a:solidFill>
              <a:cs typeface="Arial" panose="020B0604020202020204" pitchFamily="34" charset="0"/>
            </a:endParaRPr>
          </a:p>
        </p:txBody>
      </p:sp>
    </p:spTree>
    <p:extLst>
      <p:ext uri="{BB962C8B-B14F-4D97-AF65-F5344CB8AC3E}">
        <p14:creationId xmlns:p14="http://schemas.microsoft.com/office/powerpoint/2010/main" val="982863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Helix- White">
    <p:bg>
      <p:bgPr>
        <a:solidFill>
          <a:schemeClr val="bg1"/>
        </a:solidFill>
        <a:effectLst/>
      </p:bgPr>
    </p:bg>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9F8C4BFF-4393-4722-9DE7-C9493A24FFE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61100" y="-7252"/>
            <a:ext cx="5930900" cy="6872506"/>
          </a:xfrm>
          <a:prstGeom prst="rect">
            <a:avLst/>
          </a:prstGeom>
        </p:spPr>
      </p:pic>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marL="0" marR="0" indent="0" algn="l" defTabSz="914377" rtl="0" eaLnBrk="1" fontAlgn="auto" latinLnBrk="0" hangingPunct="1">
              <a:lnSpc>
                <a:spcPct val="100000"/>
              </a:lnSpc>
              <a:spcBef>
                <a:spcPts val="0"/>
              </a:spcBef>
              <a:spcAft>
                <a:spcPts val="0"/>
              </a:spcAft>
              <a:buClrTx/>
              <a:buSzTx/>
              <a:buFontTx/>
              <a:buNone/>
              <a:tabLst/>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EF01BF53-2B8A-4970-919B-C55A6D7D4312}"/>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dirty="0"/>
          </a:p>
        </p:txBody>
      </p:sp>
      <p:sp>
        <p:nvSpPr>
          <p:cNvPr id="11" name="Subtitle 2">
            <a:extLst>
              <a:ext uri="{FF2B5EF4-FFF2-40B4-BE49-F238E27FC236}">
                <a16:creationId xmlns:a16="http://schemas.microsoft.com/office/drawing/2014/main" id="{278B6976-171B-4F88-B540-22D9420020F9}"/>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13" name="Rectangle 12">
            <a:extLst>
              <a:ext uri="{FF2B5EF4-FFF2-40B4-BE49-F238E27FC236}">
                <a16:creationId xmlns:a16="http://schemas.microsoft.com/office/drawing/2014/main" id="{D829CE03-0D6C-F446-B3BC-AF14D0AEB85A}"/>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   US-LG-3414-1</a:t>
            </a:r>
          </a:p>
        </p:txBody>
      </p:sp>
    </p:spTree>
    <p:extLst>
      <p:ext uri="{BB962C8B-B14F-4D97-AF65-F5344CB8AC3E}">
        <p14:creationId xmlns:p14="http://schemas.microsoft.com/office/powerpoint/2010/main" val="27111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ing/subheading- Two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ACA8-51FD-415F-8BAA-A86425385F8C}"/>
              </a:ext>
            </a:extLst>
          </p:cNvPr>
          <p:cNvSpPr>
            <a:spLocks noGrp="1"/>
          </p:cNvSpPr>
          <p:nvPr>
            <p:ph sz="half" idx="1"/>
          </p:nvPr>
        </p:nvSpPr>
        <p:spPr>
          <a:xfrm>
            <a:off x="457200"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D4F4FD3B-BF57-465C-8784-67189EB47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D49DD7-CF47-42CC-9A0A-DCA504FF457E}"/>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8" name="Title 1">
            <a:extLst>
              <a:ext uri="{FF2B5EF4-FFF2-40B4-BE49-F238E27FC236}">
                <a16:creationId xmlns:a16="http://schemas.microsoft.com/office/drawing/2014/main" id="{7679C42E-6956-4964-88EB-14E09A963F70}"/>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D790B39A-5EC3-4A43-B22C-5E64FC7C25D2}"/>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10" name="Content Placeholder 2">
            <a:extLst>
              <a:ext uri="{FF2B5EF4-FFF2-40B4-BE49-F238E27FC236}">
                <a16:creationId xmlns:a16="http://schemas.microsoft.com/office/drawing/2014/main" id="{2739C495-43B0-4454-925B-6D53BC073DA0}"/>
              </a:ext>
            </a:extLst>
          </p:cNvPr>
          <p:cNvSpPr>
            <a:spLocks noGrp="1"/>
          </p:cNvSpPr>
          <p:nvPr>
            <p:ph sz="half" idx="14"/>
          </p:nvPr>
        </p:nvSpPr>
        <p:spPr>
          <a:xfrm>
            <a:off x="6502402"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D25CFFB-7709-4F4B-9C29-A42085133F5B}"/>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37289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ing/subheading- Comparison-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C8886-5B4F-445E-882D-F8827B62B03B}"/>
              </a:ext>
            </a:extLst>
          </p:cNvPr>
          <p:cNvSpPr>
            <a:spLocks noGrp="1"/>
          </p:cNvSpPr>
          <p:nvPr>
            <p:ph type="body" idx="1"/>
          </p:nvPr>
        </p:nvSpPr>
        <p:spPr>
          <a:xfrm>
            <a:off x="457200" y="1828800"/>
            <a:ext cx="5232400" cy="411956"/>
          </a:xfrm>
        </p:spPr>
        <p:txBody>
          <a:bodyPr lIns="0" tIns="0" rIns="0" bIns="0" anchor="b"/>
          <a:lstStyle>
            <a:lvl1pPr marL="0" indent="0">
              <a:buNone/>
              <a:defRPr sz="16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Footer Placeholder 7">
            <a:extLst>
              <a:ext uri="{FF2B5EF4-FFF2-40B4-BE49-F238E27FC236}">
                <a16:creationId xmlns:a16="http://schemas.microsoft.com/office/drawing/2014/main" id="{E63411FA-2CDF-4949-9EEE-39CF866FA6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1342E9-165E-4C53-BC72-671AA52D05E8}"/>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11" name="Title 1">
            <a:extLst>
              <a:ext uri="{FF2B5EF4-FFF2-40B4-BE49-F238E27FC236}">
                <a16:creationId xmlns:a16="http://schemas.microsoft.com/office/drawing/2014/main" id="{EB4743EE-895C-4696-A5F0-2702D61F1383}"/>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8768D562-B521-4515-92A8-72C041D8D65B}"/>
              </a:ext>
            </a:extLst>
          </p:cNvPr>
          <p:cNvSpPr>
            <a:spLocks noGrp="1"/>
          </p:cNvSpPr>
          <p:nvPr>
            <p:ph type="body" sz="quarter" idx="14"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14" name="Content Placeholder 2">
            <a:extLst>
              <a:ext uri="{FF2B5EF4-FFF2-40B4-BE49-F238E27FC236}">
                <a16:creationId xmlns:a16="http://schemas.microsoft.com/office/drawing/2014/main" id="{9DEC6383-1879-495D-A085-AC738E857165}"/>
              </a:ext>
            </a:extLst>
          </p:cNvPr>
          <p:cNvSpPr>
            <a:spLocks noGrp="1"/>
          </p:cNvSpPr>
          <p:nvPr>
            <p:ph sz="half" idx="15"/>
          </p:nvPr>
        </p:nvSpPr>
        <p:spPr>
          <a:xfrm>
            <a:off x="457200"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4DA43303-4061-4598-B636-58BADACF6FF6}"/>
              </a:ext>
            </a:extLst>
          </p:cNvPr>
          <p:cNvSpPr>
            <a:spLocks noGrp="1"/>
          </p:cNvSpPr>
          <p:nvPr>
            <p:ph sz="half" idx="16"/>
          </p:nvPr>
        </p:nvSpPr>
        <p:spPr>
          <a:xfrm>
            <a:off x="6502402" y="2260879"/>
            <a:ext cx="5232400" cy="3547068"/>
          </a:xfrm>
        </p:spPr>
        <p:txBody>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824C2925-73EC-4680-A9E5-E45C36CF17A1}"/>
              </a:ext>
            </a:extLst>
          </p:cNvPr>
          <p:cNvSpPr>
            <a:spLocks noGrp="1"/>
          </p:cNvSpPr>
          <p:nvPr>
            <p:ph type="body" idx="17"/>
          </p:nvPr>
        </p:nvSpPr>
        <p:spPr>
          <a:xfrm>
            <a:off x="6502402" y="1828800"/>
            <a:ext cx="5232400" cy="411956"/>
          </a:xfrm>
        </p:spPr>
        <p:txBody>
          <a:bodyPr lIns="0" tIns="0" rIns="0" bIns="0" anchor="b"/>
          <a:lstStyle>
            <a:lvl1pPr marL="0" indent="0">
              <a:buNone/>
              <a:defRPr sz="16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Box 18">
            <a:extLst>
              <a:ext uri="{FF2B5EF4-FFF2-40B4-BE49-F238E27FC236}">
                <a16:creationId xmlns:a16="http://schemas.microsoft.com/office/drawing/2014/main" id="{7C41D6F4-EFE4-49B4-BC1B-5E01858318F9}"/>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57687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subheading- Left text- White">
    <p:bg>
      <p:bgPr>
        <a:solidFill>
          <a:schemeClr val="bg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p>
            <a:endParaRPr lang="en-US" dirty="0"/>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p>
            <a:fld id="{857C9BCE-67C3-4E89-9B9C-38CCFE777CF5}" type="slidenum">
              <a:rPr lang="en-US" smtClean="0"/>
              <a:t>‹#›</a:t>
            </a:fld>
            <a:endParaRPr lang="en-US" dirty="0"/>
          </a:p>
        </p:txBody>
      </p:sp>
      <p:sp>
        <p:nvSpPr>
          <p:cNvPr id="10" name="TextBox 9">
            <a:extLst>
              <a:ext uri="{FF2B5EF4-FFF2-40B4-BE49-F238E27FC236}">
                <a16:creationId xmlns:a16="http://schemas.microsoft.com/office/drawing/2014/main" id="{BA735740-D3CC-4711-BB2C-DD1E94D9DF89}"/>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B6A4CDB8-E884-4B92-A1F7-8C9FF7B6214F}"/>
              </a:ext>
            </a:extLst>
          </p:cNvPr>
          <p:cNvSpPr>
            <a:spLocks noGrp="1"/>
          </p:cNvSpPr>
          <p:nvPr>
            <p:ph sz="half" idx="23" hasCustomPrompt="1"/>
          </p:nvPr>
        </p:nvSpPr>
        <p:spPr>
          <a:xfrm>
            <a:off x="457200" y="2041153"/>
            <a:ext cx="3346704" cy="3737347"/>
          </a:xfrm>
        </p:spPr>
        <p:txBody>
          <a:bodyPr lIns="0" tIns="0" rIns="0" bIns="0"/>
          <a:lstStyle>
            <a:lvl1pPr marL="0" indent="0">
              <a:buNone/>
              <a:defRPr sz="12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7">
            <a:extLst>
              <a:ext uri="{FF2B5EF4-FFF2-40B4-BE49-F238E27FC236}">
                <a16:creationId xmlns:a16="http://schemas.microsoft.com/office/drawing/2014/main" id="{45640513-DB1D-470B-A507-DD5C36D6DECE}"/>
              </a:ext>
            </a:extLst>
          </p:cNvPr>
          <p:cNvSpPr>
            <a:spLocks noGrp="1"/>
          </p:cNvSpPr>
          <p:nvPr>
            <p:ph type="body" sz="quarter" idx="13" hasCustomPrompt="1"/>
          </p:nvPr>
        </p:nvSpPr>
        <p:spPr>
          <a:xfrm>
            <a:off x="457200" y="1460092"/>
            <a:ext cx="52324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Tree>
    <p:extLst>
      <p:ext uri="{BB962C8B-B14F-4D97-AF65-F5344CB8AC3E}">
        <p14:creationId xmlns:p14="http://schemas.microsoft.com/office/powerpoint/2010/main" val="321493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Two Content Subheading- Whit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F0BED4-A3B9-9146-B29F-401E7C5560FB}"/>
              </a:ext>
            </a:extLst>
          </p:cNvPr>
          <p:cNvSpPr>
            <a:spLocks noGrp="1"/>
          </p:cNvSpPr>
          <p:nvPr>
            <p:ph sz="half" idx="1" hasCustomPrompt="1"/>
          </p:nvPr>
        </p:nvSpPr>
        <p:spPr>
          <a:xfrm>
            <a:off x="457200" y="3352800"/>
            <a:ext cx="5232400" cy="2359025"/>
          </a:xfrm>
        </p:spPr>
        <p:txBody>
          <a:bodyPr lIns="0" tIns="0" rIns="0" bIns="0"/>
          <a:lstStyle>
            <a:lvl1pPr marL="0" indent="0">
              <a:buNone/>
              <a:defRPr sz="12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6" name="Content Placeholder 3">
            <a:extLst>
              <a:ext uri="{FF2B5EF4-FFF2-40B4-BE49-F238E27FC236}">
                <a16:creationId xmlns:a16="http://schemas.microsoft.com/office/drawing/2014/main" id="{94F0BF94-6618-4C4F-8478-422E23553CC0}"/>
              </a:ext>
            </a:extLst>
          </p:cNvPr>
          <p:cNvSpPr>
            <a:spLocks noGrp="1"/>
          </p:cNvSpPr>
          <p:nvPr>
            <p:ph sz="half" idx="2" hasCustomPrompt="1"/>
          </p:nvPr>
        </p:nvSpPr>
        <p:spPr>
          <a:xfrm>
            <a:off x="6502400" y="3352800"/>
            <a:ext cx="5232400" cy="2359025"/>
          </a:xfrm>
        </p:spPr>
        <p:txBody>
          <a:bodyPr lIns="0" tIns="0" rIns="0" bIns="0"/>
          <a:lstStyle>
            <a:lvl1pPr marL="0" indent="0">
              <a:buNone/>
              <a:defRPr sz="1200"/>
            </a:lvl1pPr>
          </a:lstStyle>
          <a:p>
            <a:pPr lvl="0"/>
            <a:r>
              <a:rPr lang="en-US" dirty="0"/>
              <a:t>Edit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facilisi.eet</a:t>
            </a:r>
            <a:r>
              <a:rPr lang="en-US" dirty="0"/>
              <a:t> dolore Master text style.</a:t>
            </a:r>
          </a:p>
        </p:txBody>
      </p:sp>
      <p:sp>
        <p:nvSpPr>
          <p:cNvPr id="8" name="Footer Placeholder 3">
            <a:extLst>
              <a:ext uri="{FF2B5EF4-FFF2-40B4-BE49-F238E27FC236}">
                <a16:creationId xmlns:a16="http://schemas.microsoft.com/office/drawing/2014/main" id="{C655E1A6-79C3-493B-9E68-C57B898A50A8}"/>
              </a:ext>
            </a:extLst>
          </p:cNvPr>
          <p:cNvSpPr>
            <a:spLocks noGrp="1"/>
          </p:cNvSpPr>
          <p:nvPr>
            <p:ph type="ftr" sz="quarter" idx="3"/>
          </p:nvPr>
        </p:nvSpPr>
        <p:spPr>
          <a:xfrm>
            <a:off x="457200" y="6033587"/>
            <a:ext cx="3626528" cy="274742"/>
          </a:xfrm>
          <a:prstGeom prst="rect">
            <a:avLst/>
          </a:prstGeom>
        </p:spPr>
        <p:txBody>
          <a:bodyPr vert="horz" lIns="0" tIns="0" rIns="0" bIns="0" rtlCol="0" anchor="ctr"/>
          <a:lstStyle>
            <a:lvl1pPr algn="l">
              <a:defRPr sz="700">
                <a:solidFill>
                  <a:schemeClr val="bg1">
                    <a:lumMod val="65000"/>
                  </a:schemeClr>
                </a:solidFill>
              </a:defRPr>
            </a:lvl1pPr>
          </a:lstStyle>
          <a:p>
            <a:endParaRPr lang="en-US" dirty="0"/>
          </a:p>
        </p:txBody>
      </p:sp>
      <p:sp>
        <p:nvSpPr>
          <p:cNvPr id="9" name="Title 1">
            <a:extLst>
              <a:ext uri="{FF2B5EF4-FFF2-40B4-BE49-F238E27FC236}">
                <a16:creationId xmlns:a16="http://schemas.microsoft.com/office/drawing/2014/main" id="{48983036-A1B9-4AFB-8177-BFF90C41979B}"/>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tx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E49CF587-D3E6-4A94-8584-FABC234AB462}"/>
              </a:ext>
            </a:extLst>
          </p:cNvPr>
          <p:cNvSpPr>
            <a:spLocks noGrp="1"/>
          </p:cNvSpPr>
          <p:nvPr>
            <p:ph type="body" sz="quarter" idx="13" hasCustomPrompt="1"/>
          </p:nvPr>
        </p:nvSpPr>
        <p:spPr>
          <a:xfrm>
            <a:off x="457200" y="2883445"/>
            <a:ext cx="5232400" cy="360400"/>
          </a:xfrm>
        </p:spPr>
        <p:txBody>
          <a:bodyPr lIns="0" tIns="0" rIns="0" bIns="0" anchor="t" anchorCtr="0">
            <a:noAutofit/>
          </a:bodyPr>
          <a:lstStyle>
            <a:lvl1pPr marL="0" indent="0">
              <a:lnSpc>
                <a:spcPts val="2200"/>
              </a:lnSpc>
              <a:buNone/>
              <a:defRPr sz="2000" b="1">
                <a:solidFill>
                  <a:schemeClr val="tx1"/>
                </a:solidFill>
              </a:defRPr>
            </a:lvl1pPr>
          </a:lstStyle>
          <a:p>
            <a:pPr lvl="0"/>
            <a:r>
              <a:rPr lang="en-US" dirty="0"/>
              <a:t>Edit subtitle</a:t>
            </a:r>
          </a:p>
        </p:txBody>
      </p:sp>
      <p:sp>
        <p:nvSpPr>
          <p:cNvPr id="11" name="Slide Number Placeholder 4">
            <a:extLst>
              <a:ext uri="{FF2B5EF4-FFF2-40B4-BE49-F238E27FC236}">
                <a16:creationId xmlns:a16="http://schemas.microsoft.com/office/drawing/2014/main" id="{869A065B-9314-4AFF-A8B4-95F1046B8EAB}"/>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2130DF3D-2F97-4C68-9835-58A123ACBC07}"/>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309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ing- Three content w/ Photos-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458B68-EFD1-4961-AC20-B9EFCD6461D4}"/>
              </a:ext>
            </a:extLst>
          </p:cNvPr>
          <p:cNvSpPr>
            <a:spLocks noGrp="1"/>
          </p:cNvSpPr>
          <p:nvPr>
            <p:ph type="ftr" sz="quarter" idx="10"/>
          </p:nvPr>
        </p:nvSpPr>
        <p:spPr/>
        <p:txBody>
          <a:bodyPr/>
          <a:lstStyle>
            <a:lvl1pPr>
              <a:defRPr b="1"/>
            </a:lvl1pPr>
          </a:lstStyle>
          <a:p>
            <a:endParaRPr lang="en-US" dirty="0"/>
          </a:p>
        </p:txBody>
      </p:sp>
      <p:sp>
        <p:nvSpPr>
          <p:cNvPr id="4" name="Slide Number Placeholder 3">
            <a:extLst>
              <a:ext uri="{FF2B5EF4-FFF2-40B4-BE49-F238E27FC236}">
                <a16:creationId xmlns:a16="http://schemas.microsoft.com/office/drawing/2014/main" id="{A91FEDE0-C41E-44F1-BE6E-DA6ADBC46386}"/>
              </a:ext>
            </a:extLst>
          </p:cNvPr>
          <p:cNvSpPr>
            <a:spLocks noGrp="1"/>
          </p:cNvSpPr>
          <p:nvPr>
            <p:ph type="sldNum" sz="quarter" idx="11"/>
          </p:nvPr>
        </p:nvSpPr>
        <p:spPr/>
        <p:txBody>
          <a:bodyPr/>
          <a:lstStyle/>
          <a:p>
            <a:fld id="{857C9BCE-67C3-4E89-9B9C-38CCFE777CF5}" type="slidenum">
              <a:rPr lang="en-US" smtClean="0"/>
              <a:pPr/>
              <a:t>‹#›</a:t>
            </a:fld>
            <a:endParaRPr lang="en-US" dirty="0"/>
          </a:p>
        </p:txBody>
      </p:sp>
      <p:sp>
        <p:nvSpPr>
          <p:cNvPr id="5" name="Content Placeholder 2">
            <a:extLst>
              <a:ext uri="{FF2B5EF4-FFF2-40B4-BE49-F238E27FC236}">
                <a16:creationId xmlns:a16="http://schemas.microsoft.com/office/drawing/2014/main" id="{0FC0B14C-965F-4B2B-B25A-2B8AC4ED5567}"/>
              </a:ext>
            </a:extLst>
          </p:cNvPr>
          <p:cNvSpPr>
            <a:spLocks noGrp="1"/>
          </p:cNvSpPr>
          <p:nvPr>
            <p:ph sz="half" idx="1"/>
          </p:nvPr>
        </p:nvSpPr>
        <p:spPr>
          <a:xfrm>
            <a:off x="457200" y="4495800"/>
            <a:ext cx="3346704" cy="1444624"/>
          </a:xfrm>
        </p:spPr>
        <p:txBody>
          <a:bodyPr lIns="0" tIns="0" rIns="0" bIns="0"/>
          <a:lstStyle>
            <a:lvl1pPr marL="0" indent="0">
              <a:buNone/>
              <a:defRPr sz="1200">
                <a:solidFill>
                  <a:schemeClr val="tx1"/>
                </a:solidFill>
              </a:defRPr>
            </a:lvl1pPr>
          </a:lstStyle>
          <a:p>
            <a:pPr lvl="0"/>
            <a:r>
              <a:rPr lang="en-US"/>
              <a:t>Edit Master text styles</a:t>
            </a:r>
          </a:p>
        </p:txBody>
      </p:sp>
      <p:sp>
        <p:nvSpPr>
          <p:cNvPr id="6" name="Content Placeholder 2">
            <a:extLst>
              <a:ext uri="{FF2B5EF4-FFF2-40B4-BE49-F238E27FC236}">
                <a16:creationId xmlns:a16="http://schemas.microsoft.com/office/drawing/2014/main" id="{D3C58D92-3B5D-415E-A3C8-CF7E533574DD}"/>
              </a:ext>
            </a:extLst>
          </p:cNvPr>
          <p:cNvSpPr>
            <a:spLocks noGrp="1"/>
          </p:cNvSpPr>
          <p:nvPr>
            <p:ph sz="half" idx="14" hasCustomPrompt="1"/>
          </p:nvPr>
        </p:nvSpPr>
        <p:spPr>
          <a:xfrm>
            <a:off x="457200"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7" name="Content Placeholder 2">
            <a:extLst>
              <a:ext uri="{FF2B5EF4-FFF2-40B4-BE49-F238E27FC236}">
                <a16:creationId xmlns:a16="http://schemas.microsoft.com/office/drawing/2014/main" id="{F5EB9473-4DE2-4177-9E51-F311E1242569}"/>
              </a:ext>
            </a:extLst>
          </p:cNvPr>
          <p:cNvSpPr>
            <a:spLocks noGrp="1"/>
          </p:cNvSpPr>
          <p:nvPr>
            <p:ph sz="half" idx="17" hasCustomPrompt="1"/>
          </p:nvPr>
        </p:nvSpPr>
        <p:spPr>
          <a:xfrm>
            <a:off x="4416552"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8" name="Content Placeholder 2">
            <a:extLst>
              <a:ext uri="{FF2B5EF4-FFF2-40B4-BE49-F238E27FC236}">
                <a16:creationId xmlns:a16="http://schemas.microsoft.com/office/drawing/2014/main" id="{54481031-E60A-4D6A-BC8A-F91C5D6933D1}"/>
              </a:ext>
            </a:extLst>
          </p:cNvPr>
          <p:cNvSpPr>
            <a:spLocks noGrp="1"/>
          </p:cNvSpPr>
          <p:nvPr>
            <p:ph sz="half" idx="18" hasCustomPrompt="1"/>
          </p:nvPr>
        </p:nvSpPr>
        <p:spPr>
          <a:xfrm>
            <a:off x="8388096" y="4114800"/>
            <a:ext cx="3346704" cy="307720"/>
          </a:xfrm>
        </p:spPr>
        <p:txBody>
          <a:bodyPr lIns="0" tIns="0" rIns="0" bIns="0"/>
          <a:lstStyle>
            <a:lvl1pPr marL="0" indent="0">
              <a:buNone/>
              <a:defRPr sz="1600" b="1">
                <a:solidFill>
                  <a:schemeClr val="tx1"/>
                </a:solidFill>
              </a:defRPr>
            </a:lvl1pPr>
          </a:lstStyle>
          <a:p>
            <a:pPr lvl="0"/>
            <a:r>
              <a:rPr lang="en-US" dirty="0"/>
              <a:t>Subhead</a:t>
            </a:r>
          </a:p>
        </p:txBody>
      </p:sp>
      <p:sp>
        <p:nvSpPr>
          <p:cNvPr id="9" name="Content Placeholder 2">
            <a:extLst>
              <a:ext uri="{FF2B5EF4-FFF2-40B4-BE49-F238E27FC236}">
                <a16:creationId xmlns:a16="http://schemas.microsoft.com/office/drawing/2014/main" id="{093CC2CA-B04B-441D-A780-9924E1C372EB}"/>
              </a:ext>
            </a:extLst>
          </p:cNvPr>
          <p:cNvSpPr>
            <a:spLocks noGrp="1"/>
          </p:cNvSpPr>
          <p:nvPr>
            <p:ph sz="half" idx="19"/>
          </p:nvPr>
        </p:nvSpPr>
        <p:spPr>
          <a:xfrm>
            <a:off x="4416552" y="4495800"/>
            <a:ext cx="3346704" cy="1444624"/>
          </a:xfrm>
        </p:spPr>
        <p:txBody>
          <a:bodyPr lIns="0" tIns="0" rIns="0" bIns="0"/>
          <a:lstStyle>
            <a:lvl1pPr marL="0" indent="0">
              <a:buNone/>
              <a:defRPr sz="1200">
                <a:solidFill>
                  <a:schemeClr val="tx1"/>
                </a:solidFill>
              </a:defRPr>
            </a:lvl1pPr>
          </a:lstStyle>
          <a:p>
            <a:pPr lvl="0"/>
            <a:r>
              <a:rPr lang="en-US"/>
              <a:t>Edit Master text styles</a:t>
            </a:r>
          </a:p>
        </p:txBody>
      </p:sp>
      <p:sp>
        <p:nvSpPr>
          <p:cNvPr id="10" name="Content Placeholder 2">
            <a:extLst>
              <a:ext uri="{FF2B5EF4-FFF2-40B4-BE49-F238E27FC236}">
                <a16:creationId xmlns:a16="http://schemas.microsoft.com/office/drawing/2014/main" id="{166A3CC8-AF07-409A-AF96-5CFFA5A0B9AA}"/>
              </a:ext>
            </a:extLst>
          </p:cNvPr>
          <p:cNvSpPr>
            <a:spLocks noGrp="1"/>
          </p:cNvSpPr>
          <p:nvPr>
            <p:ph sz="half" idx="20"/>
          </p:nvPr>
        </p:nvSpPr>
        <p:spPr>
          <a:xfrm>
            <a:off x="8385048" y="4495800"/>
            <a:ext cx="3346704" cy="1444624"/>
          </a:xfrm>
        </p:spPr>
        <p:txBody>
          <a:bodyPr lIns="0" tIns="0" rIns="0" bIns="0"/>
          <a:lstStyle>
            <a:lvl1pPr marL="0" indent="0">
              <a:buNone/>
              <a:defRPr sz="1200">
                <a:solidFill>
                  <a:schemeClr val="tx1"/>
                </a:solidFill>
              </a:defRPr>
            </a:lvl1pPr>
          </a:lstStyle>
          <a:p>
            <a:pPr lvl="0"/>
            <a:r>
              <a:rPr lang="en-US"/>
              <a:t>Edit Master text styles</a:t>
            </a:r>
          </a:p>
        </p:txBody>
      </p:sp>
      <p:sp>
        <p:nvSpPr>
          <p:cNvPr id="11" name="Picture Placeholder 5">
            <a:extLst>
              <a:ext uri="{FF2B5EF4-FFF2-40B4-BE49-F238E27FC236}">
                <a16:creationId xmlns:a16="http://schemas.microsoft.com/office/drawing/2014/main" id="{2E36A2F4-0871-4C49-BCAC-E255CA0AD204}"/>
              </a:ext>
            </a:extLst>
          </p:cNvPr>
          <p:cNvSpPr>
            <a:spLocks noGrp="1"/>
          </p:cNvSpPr>
          <p:nvPr>
            <p:ph type="pic" sz="quarter" idx="21"/>
          </p:nvPr>
        </p:nvSpPr>
        <p:spPr bwMode="hidden">
          <a:xfrm>
            <a:off x="457200"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2" name="Picture Placeholder 5">
            <a:extLst>
              <a:ext uri="{FF2B5EF4-FFF2-40B4-BE49-F238E27FC236}">
                <a16:creationId xmlns:a16="http://schemas.microsoft.com/office/drawing/2014/main" id="{D7798985-5F0A-4DED-BCAB-048CA24E74BD}"/>
              </a:ext>
            </a:extLst>
          </p:cNvPr>
          <p:cNvSpPr>
            <a:spLocks noGrp="1"/>
          </p:cNvSpPr>
          <p:nvPr>
            <p:ph type="pic" sz="quarter" idx="22"/>
          </p:nvPr>
        </p:nvSpPr>
        <p:spPr bwMode="hidden">
          <a:xfrm>
            <a:off x="4416552"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3" name="Picture Placeholder 5">
            <a:extLst>
              <a:ext uri="{FF2B5EF4-FFF2-40B4-BE49-F238E27FC236}">
                <a16:creationId xmlns:a16="http://schemas.microsoft.com/office/drawing/2014/main" id="{F88DA16B-1D30-40C3-AF15-B3EA82154817}"/>
              </a:ext>
            </a:extLst>
          </p:cNvPr>
          <p:cNvSpPr>
            <a:spLocks noGrp="1"/>
          </p:cNvSpPr>
          <p:nvPr>
            <p:ph type="pic" sz="quarter" idx="23"/>
          </p:nvPr>
        </p:nvSpPr>
        <p:spPr bwMode="hidden">
          <a:xfrm>
            <a:off x="8385048"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4" name="Title 1">
            <a:extLst>
              <a:ext uri="{FF2B5EF4-FFF2-40B4-BE49-F238E27FC236}">
                <a16:creationId xmlns:a16="http://schemas.microsoft.com/office/drawing/2014/main" id="{DCDE7B1B-8904-4797-868D-DEBC2812B91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5" name="TextBox 14">
            <a:extLst>
              <a:ext uri="{FF2B5EF4-FFF2-40B4-BE49-F238E27FC236}">
                <a16:creationId xmlns:a16="http://schemas.microsoft.com/office/drawing/2014/main" id="{5A001C19-7259-4EE2-8FE5-5D55D0E12B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8735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Four content-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5" name="TextBox 4">
            <a:extLst>
              <a:ext uri="{FF2B5EF4-FFF2-40B4-BE49-F238E27FC236}">
                <a16:creationId xmlns:a16="http://schemas.microsoft.com/office/drawing/2014/main" id="{C51492C1-3A2C-4142-8A67-EA79EA766734}"/>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8" name="Content Placeholder 2">
            <a:extLst>
              <a:ext uri="{FF2B5EF4-FFF2-40B4-BE49-F238E27FC236}">
                <a16:creationId xmlns:a16="http://schemas.microsoft.com/office/drawing/2014/main" id="{D52187DF-ACE8-49FB-B6CC-7FFE6950E296}"/>
              </a:ext>
            </a:extLst>
          </p:cNvPr>
          <p:cNvSpPr>
            <a:spLocks noGrp="1"/>
          </p:cNvSpPr>
          <p:nvPr>
            <p:ph sz="half" idx="1"/>
          </p:nvPr>
        </p:nvSpPr>
        <p:spPr>
          <a:xfrm>
            <a:off x="457200" y="4035425"/>
            <a:ext cx="2359025" cy="1750776"/>
          </a:xfrm>
        </p:spPr>
        <p:txBody>
          <a:bodyPr lIns="0" tIns="0" rIns="0" bIns="0"/>
          <a:lstStyle>
            <a:lvl1pPr marL="0" indent="0">
              <a:lnSpc>
                <a:spcPct val="100000"/>
              </a:lnSpc>
              <a:spcBef>
                <a:spcPts val="0"/>
              </a:spcBef>
              <a:buNone/>
              <a:defRPr sz="1200">
                <a:solidFill>
                  <a:schemeClr val="tx1"/>
                </a:solidFill>
              </a:defRPr>
            </a:lvl1pPr>
            <a:lvl2pPr marL="457200" indent="0">
              <a:buNone/>
              <a:defRPr/>
            </a:lvl2pPr>
            <a:lvl3pPr marL="914400" indent="0">
              <a:buNone/>
              <a:defRPr/>
            </a:lvl3pPr>
          </a:lstStyle>
          <a:p>
            <a:pPr lvl="0"/>
            <a:r>
              <a:rPr lang="en-US"/>
              <a:t>Edit Master text styles</a:t>
            </a:r>
          </a:p>
        </p:txBody>
      </p:sp>
      <p:sp>
        <p:nvSpPr>
          <p:cNvPr id="9" name="Content Placeholder 3">
            <a:extLst>
              <a:ext uri="{FF2B5EF4-FFF2-40B4-BE49-F238E27FC236}">
                <a16:creationId xmlns:a16="http://schemas.microsoft.com/office/drawing/2014/main" id="{98BAFC81-5751-4364-8FF9-8661F135A29A}"/>
              </a:ext>
            </a:extLst>
          </p:cNvPr>
          <p:cNvSpPr>
            <a:spLocks noGrp="1"/>
          </p:cNvSpPr>
          <p:nvPr>
            <p:ph sz="half" idx="2"/>
          </p:nvPr>
        </p:nvSpPr>
        <p:spPr>
          <a:xfrm>
            <a:off x="3425825" y="4035425"/>
            <a:ext cx="2359025" cy="1750776"/>
          </a:xfrm>
        </p:spPr>
        <p:txBody>
          <a:bodyPr lIns="0" tIns="0" rIns="0" bIns="0"/>
          <a:lstStyle>
            <a:lvl1pPr marL="0" indent="0">
              <a:lnSpc>
                <a:spcPct val="100000"/>
              </a:lnSpc>
              <a:spcBef>
                <a:spcPts val="0"/>
              </a:spcBef>
              <a:buNone/>
              <a:defRPr sz="1200">
                <a:solidFill>
                  <a:schemeClr val="tx1"/>
                </a:solidFill>
              </a:defRPr>
            </a:lvl1pPr>
          </a:lstStyle>
          <a:p>
            <a:pPr lvl="0"/>
            <a:r>
              <a:rPr lang="en-US"/>
              <a:t>Edit Master text styles</a:t>
            </a:r>
          </a:p>
        </p:txBody>
      </p:sp>
      <p:sp>
        <p:nvSpPr>
          <p:cNvPr id="10" name="Content Placeholder 5">
            <a:extLst>
              <a:ext uri="{FF2B5EF4-FFF2-40B4-BE49-F238E27FC236}">
                <a16:creationId xmlns:a16="http://schemas.microsoft.com/office/drawing/2014/main" id="{7551C339-B836-4FB8-8F43-D316C98F0F73}"/>
              </a:ext>
            </a:extLst>
          </p:cNvPr>
          <p:cNvSpPr>
            <a:spLocks noGrp="1"/>
          </p:cNvSpPr>
          <p:nvPr>
            <p:ph sz="quarter" idx="13"/>
          </p:nvPr>
        </p:nvSpPr>
        <p:spPr>
          <a:xfrm>
            <a:off x="6400800" y="4036776"/>
            <a:ext cx="2362200" cy="1749425"/>
          </a:xfrm>
        </p:spPr>
        <p:txBody>
          <a:bodyPr lIns="0" tIns="0" rIns="0" bIns="0"/>
          <a:lstStyle>
            <a:lvl1pPr marL="0" indent="0">
              <a:lnSpc>
                <a:spcPct val="100000"/>
              </a:lnSpc>
              <a:spcBef>
                <a:spcPts val="0"/>
              </a:spcBef>
              <a:buNone/>
              <a:defRPr sz="1200">
                <a:solidFill>
                  <a:schemeClr val="tx1"/>
                </a:solidFill>
              </a:defRPr>
            </a:lvl1pPr>
            <a:lvl2pPr marL="457200" indent="0">
              <a:buNone/>
              <a:defRPr sz="1400"/>
            </a:lvl2pPr>
          </a:lstStyle>
          <a:p>
            <a:pPr lvl="0"/>
            <a:r>
              <a:rPr lang="en-US"/>
              <a:t>Edit Master text styles</a:t>
            </a:r>
          </a:p>
        </p:txBody>
      </p:sp>
      <p:sp>
        <p:nvSpPr>
          <p:cNvPr id="11" name="Content Placeholder 8">
            <a:extLst>
              <a:ext uri="{FF2B5EF4-FFF2-40B4-BE49-F238E27FC236}">
                <a16:creationId xmlns:a16="http://schemas.microsoft.com/office/drawing/2014/main" id="{F1C7EC6A-E716-420F-9A72-79A423218B4D}"/>
              </a:ext>
            </a:extLst>
          </p:cNvPr>
          <p:cNvSpPr>
            <a:spLocks noGrp="1"/>
          </p:cNvSpPr>
          <p:nvPr>
            <p:ph sz="quarter" idx="14"/>
          </p:nvPr>
        </p:nvSpPr>
        <p:spPr>
          <a:xfrm>
            <a:off x="9375775" y="4038600"/>
            <a:ext cx="2359024" cy="1750776"/>
          </a:xfrm>
        </p:spPr>
        <p:txBody>
          <a:bodyPr lIns="0" tIns="0" rIns="0" bIns="0"/>
          <a:lstStyle>
            <a:lvl1pPr marL="0" indent="0">
              <a:lnSpc>
                <a:spcPct val="100000"/>
              </a:lnSpc>
              <a:spcBef>
                <a:spcPts val="0"/>
              </a:spcBef>
              <a:buNone/>
              <a:defRPr sz="1200">
                <a:solidFill>
                  <a:schemeClr val="tx1"/>
                </a:solidFill>
              </a:defRPr>
            </a:lvl1pPr>
            <a:lvl2pPr marL="457200" indent="0">
              <a:buNone/>
              <a:defRPr sz="1600"/>
            </a:lvl2pPr>
          </a:lstStyle>
          <a:p>
            <a:pPr lvl="0"/>
            <a:r>
              <a:rPr lang="en-US"/>
              <a:t>Edit Master text styles</a:t>
            </a:r>
          </a:p>
        </p:txBody>
      </p:sp>
      <p:sp>
        <p:nvSpPr>
          <p:cNvPr id="12" name="Content Placeholder 2">
            <a:extLst>
              <a:ext uri="{FF2B5EF4-FFF2-40B4-BE49-F238E27FC236}">
                <a16:creationId xmlns:a16="http://schemas.microsoft.com/office/drawing/2014/main" id="{3002ED33-E28D-4D4F-BD00-E4B213D0633C}"/>
              </a:ext>
            </a:extLst>
          </p:cNvPr>
          <p:cNvSpPr>
            <a:spLocks noGrp="1"/>
          </p:cNvSpPr>
          <p:nvPr>
            <p:ph sz="half" idx="15" hasCustomPrompt="1"/>
          </p:nvPr>
        </p:nvSpPr>
        <p:spPr>
          <a:xfrm>
            <a:off x="457200" y="3659297"/>
            <a:ext cx="2359025" cy="318343"/>
          </a:xfrm>
        </p:spPr>
        <p:txBody>
          <a:bodyPr lIns="0" tIns="0" rIns="0" bIns="0"/>
          <a:lstStyle>
            <a:lvl1pPr marL="0" indent="0">
              <a:lnSpc>
                <a:spcPct val="100000"/>
              </a:lnSpc>
              <a:buNone/>
              <a:defRPr sz="1600" b="1">
                <a:solidFill>
                  <a:schemeClr val="tx1"/>
                </a:solidFill>
              </a:defRPr>
            </a:lvl1pPr>
            <a:lvl3pPr marL="914400" indent="0">
              <a:buNone/>
              <a:defRPr/>
            </a:lvl3pPr>
          </a:lstStyle>
          <a:p>
            <a:pPr lvl="0"/>
            <a:r>
              <a:rPr lang="en-US" dirty="0"/>
              <a:t>Subhead</a:t>
            </a:r>
          </a:p>
        </p:txBody>
      </p:sp>
      <p:sp>
        <p:nvSpPr>
          <p:cNvPr id="13" name="Content Placeholder 3">
            <a:extLst>
              <a:ext uri="{FF2B5EF4-FFF2-40B4-BE49-F238E27FC236}">
                <a16:creationId xmlns:a16="http://schemas.microsoft.com/office/drawing/2014/main" id="{C95ADCB9-ACE0-4FE2-8891-D14C71E59F88}"/>
              </a:ext>
            </a:extLst>
          </p:cNvPr>
          <p:cNvSpPr>
            <a:spLocks noGrp="1"/>
          </p:cNvSpPr>
          <p:nvPr>
            <p:ph sz="half" idx="16" hasCustomPrompt="1"/>
          </p:nvPr>
        </p:nvSpPr>
        <p:spPr>
          <a:xfrm>
            <a:off x="3425825"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4" name="Content Placeholder 3">
            <a:extLst>
              <a:ext uri="{FF2B5EF4-FFF2-40B4-BE49-F238E27FC236}">
                <a16:creationId xmlns:a16="http://schemas.microsoft.com/office/drawing/2014/main" id="{0CAF8EFC-C9EE-48BA-BCB8-F21313C67B0F}"/>
              </a:ext>
            </a:extLst>
          </p:cNvPr>
          <p:cNvSpPr>
            <a:spLocks noGrp="1"/>
          </p:cNvSpPr>
          <p:nvPr>
            <p:ph sz="half" idx="17" hasCustomPrompt="1"/>
          </p:nvPr>
        </p:nvSpPr>
        <p:spPr>
          <a:xfrm>
            <a:off x="6406769"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5" name="Content Placeholder 3">
            <a:extLst>
              <a:ext uri="{FF2B5EF4-FFF2-40B4-BE49-F238E27FC236}">
                <a16:creationId xmlns:a16="http://schemas.microsoft.com/office/drawing/2014/main" id="{661E863B-D619-4E35-B29C-9940A44B2203}"/>
              </a:ext>
            </a:extLst>
          </p:cNvPr>
          <p:cNvSpPr>
            <a:spLocks noGrp="1"/>
          </p:cNvSpPr>
          <p:nvPr>
            <p:ph sz="half" idx="18" hasCustomPrompt="1"/>
          </p:nvPr>
        </p:nvSpPr>
        <p:spPr>
          <a:xfrm>
            <a:off x="9360281"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tx1"/>
                </a:solidFill>
              </a:defRPr>
            </a:lvl1pPr>
            <a:lvl2pPr marL="457200" indent="0">
              <a:buNone/>
              <a:defRPr sz="1600"/>
            </a:lvl2pPr>
          </a:lstStyle>
          <a:p>
            <a:pPr lvl="0"/>
            <a:r>
              <a:rPr lang="en-US" dirty="0"/>
              <a:t>Subhead</a:t>
            </a:r>
          </a:p>
        </p:txBody>
      </p:sp>
      <p:sp>
        <p:nvSpPr>
          <p:cNvPr id="16" name="Title 1">
            <a:extLst>
              <a:ext uri="{FF2B5EF4-FFF2-40B4-BE49-F238E27FC236}">
                <a16:creationId xmlns:a16="http://schemas.microsoft.com/office/drawing/2014/main" id="{00FC2C01-A74B-4594-9982-E375A63D8FA1}"/>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Tree>
    <p:extLst>
      <p:ext uri="{BB962C8B-B14F-4D97-AF65-F5344CB8AC3E}">
        <p14:creationId xmlns:p14="http://schemas.microsoft.com/office/powerpoint/2010/main" val="16066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hite">
    <p:bg>
      <p:bgPr>
        <a:solidFill>
          <a:schemeClr val="bg1"/>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6D088CC8-9950-4D60-B7F2-92E75A86DF1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5"/>
            <a:ext cx="5918198" cy="6857789"/>
          </a:xfrm>
          <a:prstGeom prst="rect">
            <a:avLst/>
          </a:prstGeom>
        </p:spPr>
      </p:pic>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tx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791200" cy="1690398"/>
          </a:xfrm>
          <a:prstGeom prst="rect">
            <a:avLst/>
          </a:prstGeom>
        </p:spPr>
        <p:txBody>
          <a:bodyPr vert="horz" lIns="0" tIns="0" rIns="0" bIns="0" rtlCol="0" anchor="t" anchorCtr="0">
            <a:noAutofit/>
          </a:bodyPr>
          <a:lstStyle>
            <a:lvl1pPr>
              <a:defRPr sz="2000" b="0" i="0">
                <a:solidFill>
                  <a:schemeClr val="tx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400" b="0"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10" name="TextBox 9">
            <a:extLst>
              <a:ext uri="{FF2B5EF4-FFF2-40B4-BE49-F238E27FC236}">
                <a16:creationId xmlns:a16="http://schemas.microsoft.com/office/drawing/2014/main" id="{BAB23B30-9DE5-4C6C-A776-5D4587F09EF1}"/>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05562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White">
    <p:bg>
      <p:bgPr>
        <a:solidFill>
          <a:schemeClr val="bg1"/>
        </a:solidFill>
        <a:effectLst/>
      </p:bgPr>
    </p:bg>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D4B93C92-B30B-4FA2-8DD4-C1AA15B061B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6261100" y="-7252"/>
            <a:ext cx="5930900" cy="6872506"/>
          </a:xfrm>
          <a:prstGeom prst="rect">
            <a:avLst/>
          </a:prstGeom>
        </p:spPr>
      </p:pic>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rgbClr val="000000"/>
                </a:solidFill>
              </a:defRPr>
            </a:lvl1pPr>
          </a:lstStyle>
          <a:p>
            <a:fld id="{857C9BCE-67C3-4E89-9B9C-38CCFE777CF5}" type="slidenum">
              <a:rPr lang="en-US" smtClean="0"/>
              <a:pPr/>
              <a:t>‹#›</a:t>
            </a:fld>
            <a:endParaRPr lang="en-US" dirty="0"/>
          </a:p>
        </p:txBody>
      </p:sp>
      <p:sp>
        <p:nvSpPr>
          <p:cNvPr id="7" name="Title 1">
            <a:extLst>
              <a:ext uri="{FF2B5EF4-FFF2-40B4-BE49-F238E27FC236}">
                <a16:creationId xmlns:a16="http://schemas.microsoft.com/office/drawing/2014/main" id="{23A6D7C0-9857-49C1-8B5F-16E5581511D4}"/>
              </a:ext>
            </a:extLst>
          </p:cNvPr>
          <p:cNvSpPr>
            <a:spLocks noGrp="1"/>
          </p:cNvSpPr>
          <p:nvPr>
            <p:ph type="title" hasCustomPrompt="1"/>
          </p:nvPr>
        </p:nvSpPr>
        <p:spPr>
          <a:xfrm>
            <a:off x="452718" y="2303584"/>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INSERT CLOSING</a:t>
            </a:r>
            <a:br>
              <a:rPr lang="en-US" dirty="0"/>
            </a:br>
            <a:r>
              <a:rPr lang="en-US" dirty="0"/>
              <a:t>MESSAGE</a:t>
            </a:r>
          </a:p>
        </p:txBody>
      </p:sp>
      <p:pic>
        <p:nvPicPr>
          <p:cNvPr id="9" name="Graphic 8">
            <a:extLst>
              <a:ext uri="{FF2B5EF4-FFF2-40B4-BE49-F238E27FC236}">
                <a16:creationId xmlns:a16="http://schemas.microsoft.com/office/drawing/2014/main" id="{CC29CE33-3B54-41B8-A0E0-3D2229F3F4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2718" y="405227"/>
            <a:ext cx="1600200" cy="551622"/>
          </a:xfrm>
          <a:prstGeom prst="rect">
            <a:avLst/>
          </a:prstGeom>
        </p:spPr>
      </p:pic>
      <p:sp>
        <p:nvSpPr>
          <p:cNvPr id="11" name="TextBox 10">
            <a:extLst>
              <a:ext uri="{FF2B5EF4-FFF2-40B4-BE49-F238E27FC236}">
                <a16:creationId xmlns:a16="http://schemas.microsoft.com/office/drawing/2014/main" id="{1956DF5F-CEC1-4D0A-BA6B-C744F4612FA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8" name="Rectangle 7">
            <a:extLst>
              <a:ext uri="{FF2B5EF4-FFF2-40B4-BE49-F238E27FC236}">
                <a16:creationId xmlns:a16="http://schemas.microsoft.com/office/drawing/2014/main" id="{F682A0EB-EEA0-034B-B4FE-FE1EA15C8664}"/>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2100602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lix- Black">
    <p:bg>
      <p:bgPr>
        <a:solidFill>
          <a:schemeClr val="tx1"/>
        </a:solidFill>
        <a:effectLst/>
      </p:bgPr>
    </p:bg>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E0B65E73-A6BE-4019-BD46-ED55CB6E56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6"/>
            <a:ext cx="5918200" cy="6857790"/>
          </a:xfrm>
          <a:prstGeom prst="rect">
            <a:avLst/>
          </a:prstGeom>
        </p:spPr>
      </p:pic>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405227"/>
            <a:ext cx="1600200" cy="551622"/>
          </a:xfrm>
          <a:prstGeom prst="rect">
            <a:avLst/>
          </a:prstGeom>
        </p:spPr>
      </p:pic>
      <p:sp>
        <p:nvSpPr>
          <p:cNvPr id="17" name="Slide Number Placeholder 4">
            <a:extLst>
              <a:ext uri="{FF2B5EF4-FFF2-40B4-BE49-F238E27FC236}">
                <a16:creationId xmlns:a16="http://schemas.microsoft.com/office/drawing/2014/main" id="{407B94EE-EF27-4286-B74E-FC1A27B61A02}"/>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18" name="Subtitle 2">
            <a:extLst>
              <a:ext uri="{FF2B5EF4-FFF2-40B4-BE49-F238E27FC236}">
                <a16:creationId xmlns:a16="http://schemas.microsoft.com/office/drawing/2014/main" id="{7BC28B2C-28E1-4ACF-B7F5-14B468AC36F0}"/>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Tree>
    <p:extLst>
      <p:ext uri="{BB962C8B-B14F-4D97-AF65-F5344CB8AC3E}">
        <p14:creationId xmlns:p14="http://schemas.microsoft.com/office/powerpoint/2010/main" val="2525638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lain- Black">
    <p:bg>
      <p:bgPr>
        <a:solidFill>
          <a:schemeClr val="tx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05227"/>
            <a:ext cx="1600200" cy="551622"/>
          </a:xfrm>
          <a:prstGeom prst="rect">
            <a:avLst/>
          </a:prstGeom>
        </p:spPr>
      </p:pic>
      <p:sp>
        <p:nvSpPr>
          <p:cNvPr id="8" name="Slide Number Placeholder 4">
            <a:extLst>
              <a:ext uri="{FF2B5EF4-FFF2-40B4-BE49-F238E27FC236}">
                <a16:creationId xmlns:a16="http://schemas.microsoft.com/office/drawing/2014/main" id="{604B3D6F-8359-462D-9119-CF5A262BB94A}"/>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9" name="Subtitle 2">
            <a:extLst>
              <a:ext uri="{FF2B5EF4-FFF2-40B4-BE49-F238E27FC236}">
                <a16:creationId xmlns:a16="http://schemas.microsoft.com/office/drawing/2014/main" id="{9811449C-3DC9-4166-BA56-43C2FB5FAF35}"/>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Tree>
    <p:extLst>
      <p:ext uri="{BB962C8B-B14F-4D97-AF65-F5344CB8AC3E}">
        <p14:creationId xmlns:p14="http://schemas.microsoft.com/office/powerpoint/2010/main" val="348722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lain- White">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B47C50B5-B385-40F2-ADFA-55F0E769DDCF}"/>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dirty="0"/>
          </a:p>
        </p:txBody>
      </p:sp>
      <p:sp>
        <p:nvSpPr>
          <p:cNvPr id="11" name="Subtitle 2">
            <a:extLst>
              <a:ext uri="{FF2B5EF4-FFF2-40B4-BE49-F238E27FC236}">
                <a16:creationId xmlns:a16="http://schemas.microsoft.com/office/drawing/2014/main" id="{30842379-1CF2-4B0F-96F0-B00D72F5E7F5}"/>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
        <p:nvSpPr>
          <p:cNvPr id="9" name="Footer Placeholder 2">
            <a:extLst>
              <a:ext uri="{FF2B5EF4-FFF2-40B4-BE49-F238E27FC236}">
                <a16:creationId xmlns:a16="http://schemas.microsoft.com/office/drawing/2014/main" id="{5EA17068-0836-400C-88CF-BA6212A4B660}"/>
              </a:ext>
            </a:extLst>
          </p:cNvPr>
          <p:cNvSpPr txBox="1">
            <a:spLocks/>
          </p:cNvSpPr>
          <p:nvPr userDrawn="1"/>
        </p:nvSpPr>
        <p:spPr>
          <a:xfrm>
            <a:off x="609600" y="6096000"/>
            <a:ext cx="4114800" cy="236539"/>
          </a:xfrm>
          <a:prstGeom prst="rect">
            <a:avLst/>
          </a:prstGeom>
        </p:spPr>
        <p:txBody>
          <a:bodyPr vert="horz" lIns="0" tIns="0" rIns="0" bIns="0" rtlCol="0" anchor="b" anchorCtr="0"/>
          <a:lstStyle>
            <a:defPPr>
              <a:defRPr lang="en-US"/>
            </a:defPPr>
            <a:lvl1pPr marL="0" algn="l" defTabSz="914377"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264874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hoto- Black">
    <p:bg>
      <p:bgPr>
        <a:solidFill>
          <a:schemeClr val="tx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8579C7C-BF63-451F-83C5-7C754FB93267}"/>
              </a:ext>
            </a:extLst>
          </p:cNvPr>
          <p:cNvSpPr>
            <a:spLocks noGrp="1"/>
          </p:cNvSpPr>
          <p:nvPr>
            <p:ph type="pic" sz="quarter" idx="11"/>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bg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85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pic>
        <p:nvPicPr>
          <p:cNvPr id="14" name="Graphic 13">
            <a:extLst>
              <a:ext uri="{FF2B5EF4-FFF2-40B4-BE49-F238E27FC236}">
                <a16:creationId xmlns:a16="http://schemas.microsoft.com/office/drawing/2014/main" id="{E086E5E8-63B6-4BA8-A72F-5877B9C251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05227"/>
            <a:ext cx="1600200" cy="551622"/>
          </a:xfrm>
          <a:prstGeom prst="rect">
            <a:avLst/>
          </a:prstGeom>
        </p:spPr>
      </p:pic>
      <p:sp>
        <p:nvSpPr>
          <p:cNvPr id="8" name="Slide Number Placeholder 4">
            <a:extLst>
              <a:ext uri="{FF2B5EF4-FFF2-40B4-BE49-F238E27FC236}">
                <a16:creationId xmlns:a16="http://schemas.microsoft.com/office/drawing/2014/main" id="{604B3D6F-8359-462D-9119-CF5A262BB94A}"/>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10" name="Subtitle 2">
            <a:extLst>
              <a:ext uri="{FF2B5EF4-FFF2-40B4-BE49-F238E27FC236}">
                <a16:creationId xmlns:a16="http://schemas.microsoft.com/office/drawing/2014/main" id="{A9F60294-1CA7-403F-9467-4A314B9C5496}"/>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Tree>
    <p:extLst>
      <p:ext uri="{BB962C8B-B14F-4D97-AF65-F5344CB8AC3E}">
        <p14:creationId xmlns:p14="http://schemas.microsoft.com/office/powerpoint/2010/main" val="338929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ing/subheading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6321-0E55-4B2D-8C6C-D2DF2AEFD42D}"/>
              </a:ext>
            </a:extLst>
          </p:cNvPr>
          <p:cNvSpPr>
            <a:spLocks noGrp="1"/>
          </p:cNvSpPr>
          <p:nvPr>
            <p:ph idx="1"/>
          </p:nvPr>
        </p:nvSpPr>
        <p:spPr>
          <a:xfrm>
            <a:off x="457200" y="1839562"/>
            <a:ext cx="11277600" cy="3898048"/>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9" name="Title 1">
            <a:extLst>
              <a:ext uri="{FF2B5EF4-FFF2-40B4-BE49-F238E27FC236}">
                <a16:creationId xmlns:a16="http://schemas.microsoft.com/office/drawing/2014/main" id="{C38836B2-B1D7-4286-A90A-78B51B0EDE02}"/>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DC72F1E4-A976-4CEA-922B-E5C73EDF6356}"/>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buNone/>
              <a:defRPr sz="2000" b="1">
                <a:solidFill>
                  <a:schemeClr val="bg1"/>
                </a:solidFill>
              </a:defRPr>
            </a:lvl1pPr>
          </a:lstStyle>
          <a:p>
            <a:pPr lvl="0"/>
            <a:r>
              <a:rPr lang="en-US" dirty="0"/>
              <a:t>Edit subtitle</a:t>
            </a:r>
          </a:p>
        </p:txBody>
      </p:sp>
      <p:sp>
        <p:nvSpPr>
          <p:cNvPr id="7" name="TextBox 6">
            <a:extLst>
              <a:ext uri="{FF2B5EF4-FFF2-40B4-BE49-F238E27FC236}">
                <a16:creationId xmlns:a16="http://schemas.microsoft.com/office/drawing/2014/main" id="{E6BED9FE-1A57-48A4-8619-D76EFA0C1880}"/>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960793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ing- Content- Black">
    <p:bg>
      <p:bgPr>
        <a:solidFill>
          <a:srgbClr val="0000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Content Placeholder 2">
            <a:extLst>
              <a:ext uri="{FF2B5EF4-FFF2-40B4-BE49-F238E27FC236}">
                <a16:creationId xmlns:a16="http://schemas.microsoft.com/office/drawing/2014/main" id="{5F357150-8EA2-4FD8-A229-50140EF1914F}"/>
              </a:ext>
            </a:extLst>
          </p:cNvPr>
          <p:cNvSpPr>
            <a:spLocks noGrp="1"/>
          </p:cNvSpPr>
          <p:nvPr>
            <p:ph idx="1"/>
          </p:nvPr>
        </p:nvSpPr>
        <p:spPr>
          <a:xfrm>
            <a:off x="457200" y="1839562"/>
            <a:ext cx="11277600" cy="3898048"/>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E0EB9C2-D076-4820-82B8-C3D56354508E}"/>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11460E2B-032F-419C-BBA5-BC68C5F2A6D7}"/>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08226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ing/subheading- Blank- Black">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9" name="TextBox 8">
            <a:extLst>
              <a:ext uri="{FF2B5EF4-FFF2-40B4-BE49-F238E27FC236}">
                <a16:creationId xmlns:a16="http://schemas.microsoft.com/office/drawing/2014/main" id="{97817EEB-329A-4191-949E-ECCADE28D2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Tree>
    <p:extLst>
      <p:ext uri="{BB962C8B-B14F-4D97-AF65-F5344CB8AC3E}">
        <p14:creationId xmlns:p14="http://schemas.microsoft.com/office/powerpoint/2010/main" val="3468939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ing/subheading- Content/Photo- Black">
    <p:bg>
      <p:bgPr>
        <a:solidFill>
          <a:schemeClr val="tx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B929735-09EC-4C3A-8774-2E3871F71840}"/>
              </a:ext>
            </a:extLst>
          </p:cNvPr>
          <p:cNvSpPr>
            <a:spLocks noGrp="1"/>
          </p:cNvSpPr>
          <p:nvPr>
            <p:ph type="pic" sz="quarter" idx="14"/>
          </p:nvPr>
        </p:nvSpPr>
        <p:spPr bwMode="hidden">
          <a:xfrm>
            <a:off x="6403850" y="0"/>
            <a:ext cx="578815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9" name="TextBox 8">
            <a:extLst>
              <a:ext uri="{FF2B5EF4-FFF2-40B4-BE49-F238E27FC236}">
                <a16:creationId xmlns:a16="http://schemas.microsoft.com/office/drawing/2014/main" id="{97817EEB-329A-4191-949E-ECCADE28D2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56388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Content Placeholder 2">
            <a:extLst>
              <a:ext uri="{FF2B5EF4-FFF2-40B4-BE49-F238E27FC236}">
                <a16:creationId xmlns:a16="http://schemas.microsoft.com/office/drawing/2014/main" id="{3FD9C597-9F26-428B-8B81-1C55707DB28C}"/>
              </a:ext>
            </a:extLst>
          </p:cNvPr>
          <p:cNvSpPr>
            <a:spLocks noGrp="1"/>
          </p:cNvSpPr>
          <p:nvPr>
            <p:ph sz="half" idx="1" hasCustomPrompt="1"/>
          </p:nvPr>
        </p:nvSpPr>
        <p:spPr>
          <a:xfrm>
            <a:off x="457200" y="2249487"/>
            <a:ext cx="5638800" cy="2359025"/>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Tree>
    <p:extLst>
      <p:ext uri="{BB962C8B-B14F-4D97-AF65-F5344CB8AC3E}">
        <p14:creationId xmlns:p14="http://schemas.microsoft.com/office/powerpoint/2010/main" val="238318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ing- Blank- Black">
    <p:bg>
      <p:bgPr>
        <a:solidFill>
          <a:schemeClr val="tx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lvl1pPr>
              <a:defRPr>
                <a:solidFill>
                  <a:schemeClr val="bg1">
                    <a:lumMod val="85000"/>
                  </a:schemeClr>
                </a:solidFill>
              </a:defRPr>
            </a:lvl1pPr>
          </a:lstStyle>
          <a:p>
            <a:endParaRPr lang="en-US" dirty="0"/>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10" name="TextBox 9">
            <a:extLst>
              <a:ext uri="{FF2B5EF4-FFF2-40B4-BE49-F238E27FC236}">
                <a16:creationId xmlns:a16="http://schemas.microsoft.com/office/drawing/2014/main" id="{BA735740-D3CC-4711-BB2C-DD1E94D9DF89}"/>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1364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5" name="TextBox 4">
            <a:extLst>
              <a:ext uri="{FF2B5EF4-FFF2-40B4-BE49-F238E27FC236}">
                <a16:creationId xmlns:a16="http://schemas.microsoft.com/office/drawing/2014/main" id="{C51492C1-3A2C-4142-8A67-EA79EA766734}"/>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6296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ing/subheading- Two Content- Blac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7ACA8-51FD-415F-8BAA-A86425385F8C}"/>
              </a:ext>
            </a:extLst>
          </p:cNvPr>
          <p:cNvSpPr>
            <a:spLocks noGrp="1"/>
          </p:cNvSpPr>
          <p:nvPr>
            <p:ph sz="half" idx="1"/>
          </p:nvPr>
        </p:nvSpPr>
        <p:spPr>
          <a:xfrm>
            <a:off x="457200"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D4F4FD3B-BF57-465C-8784-67189EB47465}"/>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7" name="Slide Number Placeholder 6">
            <a:extLst>
              <a:ext uri="{FF2B5EF4-FFF2-40B4-BE49-F238E27FC236}">
                <a16:creationId xmlns:a16="http://schemas.microsoft.com/office/drawing/2014/main" id="{95D49DD7-CF47-42CC-9A0A-DCA504FF457E}"/>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8" name="Title 1">
            <a:extLst>
              <a:ext uri="{FF2B5EF4-FFF2-40B4-BE49-F238E27FC236}">
                <a16:creationId xmlns:a16="http://schemas.microsoft.com/office/drawing/2014/main" id="{7679C42E-6956-4964-88EB-14E09A963F70}"/>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D790B39A-5EC3-4A43-B22C-5E64FC7C25D2}"/>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0" name="Content Placeholder 2">
            <a:extLst>
              <a:ext uri="{FF2B5EF4-FFF2-40B4-BE49-F238E27FC236}">
                <a16:creationId xmlns:a16="http://schemas.microsoft.com/office/drawing/2014/main" id="{2739C495-43B0-4454-925B-6D53BC073DA0}"/>
              </a:ext>
            </a:extLst>
          </p:cNvPr>
          <p:cNvSpPr>
            <a:spLocks noGrp="1"/>
          </p:cNvSpPr>
          <p:nvPr>
            <p:ph sz="half" idx="14"/>
          </p:nvPr>
        </p:nvSpPr>
        <p:spPr>
          <a:xfrm>
            <a:off x="6502402"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D25CFFB-7709-4F4B-9C29-A42085133F5B}"/>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74381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ing/subheading- Comparison- Black">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C8886-5B4F-445E-882D-F8827B62B03B}"/>
              </a:ext>
            </a:extLst>
          </p:cNvPr>
          <p:cNvSpPr>
            <a:spLocks noGrp="1"/>
          </p:cNvSpPr>
          <p:nvPr>
            <p:ph type="body" idx="1"/>
          </p:nvPr>
        </p:nvSpPr>
        <p:spPr>
          <a:xfrm>
            <a:off x="457200" y="1828800"/>
            <a:ext cx="5232400" cy="411956"/>
          </a:xfrm>
        </p:spPr>
        <p:txBody>
          <a:bodyPr lIns="0" tIns="0" rIns="0" bIns="0" anchor="b"/>
          <a:lstStyle>
            <a:lvl1pPr marL="0" indent="0">
              <a:buNone/>
              <a:defRPr sz="16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Footer Placeholder 7">
            <a:extLst>
              <a:ext uri="{FF2B5EF4-FFF2-40B4-BE49-F238E27FC236}">
                <a16:creationId xmlns:a16="http://schemas.microsoft.com/office/drawing/2014/main" id="{E63411FA-2CDF-4949-9EEE-39CF866FA69B}"/>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9" name="Slide Number Placeholder 8">
            <a:extLst>
              <a:ext uri="{FF2B5EF4-FFF2-40B4-BE49-F238E27FC236}">
                <a16:creationId xmlns:a16="http://schemas.microsoft.com/office/drawing/2014/main" id="{C61342E9-165E-4C53-BC72-671AA52D05E8}"/>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1" name="Title 1">
            <a:extLst>
              <a:ext uri="{FF2B5EF4-FFF2-40B4-BE49-F238E27FC236}">
                <a16:creationId xmlns:a16="http://schemas.microsoft.com/office/drawing/2014/main" id="{EB4743EE-895C-4696-A5F0-2702D61F1383}"/>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8768D562-B521-4515-92A8-72C041D8D65B}"/>
              </a:ext>
            </a:extLst>
          </p:cNvPr>
          <p:cNvSpPr>
            <a:spLocks noGrp="1"/>
          </p:cNvSpPr>
          <p:nvPr>
            <p:ph type="body" sz="quarter" idx="14"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4" name="Content Placeholder 2">
            <a:extLst>
              <a:ext uri="{FF2B5EF4-FFF2-40B4-BE49-F238E27FC236}">
                <a16:creationId xmlns:a16="http://schemas.microsoft.com/office/drawing/2014/main" id="{9DEC6383-1879-495D-A085-AC738E857165}"/>
              </a:ext>
            </a:extLst>
          </p:cNvPr>
          <p:cNvSpPr>
            <a:spLocks noGrp="1"/>
          </p:cNvSpPr>
          <p:nvPr>
            <p:ph sz="half" idx="15"/>
          </p:nvPr>
        </p:nvSpPr>
        <p:spPr>
          <a:xfrm>
            <a:off x="457200"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4DA43303-4061-4598-B636-58BADACF6FF6}"/>
              </a:ext>
            </a:extLst>
          </p:cNvPr>
          <p:cNvSpPr>
            <a:spLocks noGrp="1"/>
          </p:cNvSpPr>
          <p:nvPr>
            <p:ph sz="half" idx="16"/>
          </p:nvPr>
        </p:nvSpPr>
        <p:spPr>
          <a:xfrm>
            <a:off x="6502402" y="2260879"/>
            <a:ext cx="5232400" cy="3547068"/>
          </a:xfrm>
        </p:spPr>
        <p:txBody>
          <a:bodyPr/>
          <a:lstStyle>
            <a:lvl1pPr>
              <a:lnSpc>
                <a:spcPct val="100000"/>
              </a:lnSpc>
              <a:defRPr sz="1200">
                <a:solidFill>
                  <a:schemeClr val="bg1"/>
                </a:solidFill>
              </a:defRPr>
            </a:lvl1pPr>
            <a:lvl2pPr>
              <a:lnSpc>
                <a:spcPct val="100000"/>
              </a:lnSpc>
              <a:defRPr sz="12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a:ext uri="{FF2B5EF4-FFF2-40B4-BE49-F238E27FC236}">
                <a16:creationId xmlns:a16="http://schemas.microsoft.com/office/drawing/2014/main" id="{824C2925-73EC-4680-A9E5-E45C36CF17A1}"/>
              </a:ext>
            </a:extLst>
          </p:cNvPr>
          <p:cNvSpPr>
            <a:spLocks noGrp="1"/>
          </p:cNvSpPr>
          <p:nvPr>
            <p:ph type="body" idx="17"/>
          </p:nvPr>
        </p:nvSpPr>
        <p:spPr>
          <a:xfrm>
            <a:off x="6502402" y="1828800"/>
            <a:ext cx="5232400" cy="411956"/>
          </a:xfrm>
        </p:spPr>
        <p:txBody>
          <a:bodyPr lIns="0" tIns="0" rIns="0" bIns="0" anchor="b"/>
          <a:lstStyle>
            <a:lvl1pPr marL="0" indent="0">
              <a:buNone/>
              <a:defRPr sz="16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Box 18">
            <a:extLst>
              <a:ext uri="{FF2B5EF4-FFF2-40B4-BE49-F238E27FC236}">
                <a16:creationId xmlns:a16="http://schemas.microsoft.com/office/drawing/2014/main" id="{7C41D6F4-EFE4-49B4-BC1B-5E01858318F9}"/>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941889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ing/subheading- Left text- Black">
    <p:bg>
      <p:bgPr>
        <a:solidFill>
          <a:schemeClr val="tx1"/>
        </a:solidFill>
        <a:effectLst/>
      </p:bgPr>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21D96AD-CD6B-440A-859D-95B457A45173}"/>
              </a:ext>
            </a:extLst>
          </p:cNvPr>
          <p:cNvSpPr>
            <a:spLocks noGrp="1"/>
          </p:cNvSpPr>
          <p:nvPr>
            <p:ph type="ftr" sz="quarter" idx="11"/>
          </p:nvPr>
        </p:nvSpPr>
        <p:spPr>
          <a:xfrm>
            <a:off x="457200" y="5943600"/>
            <a:ext cx="4114800" cy="236539"/>
          </a:xfrm>
        </p:spPr>
        <p:txBody>
          <a:bodyPr/>
          <a:lstStyle>
            <a:lvl1pPr>
              <a:defRPr>
                <a:solidFill>
                  <a:schemeClr val="bg1">
                    <a:lumMod val="85000"/>
                  </a:schemeClr>
                </a:solidFill>
              </a:defRPr>
            </a:lvl1pPr>
          </a:lstStyle>
          <a:p>
            <a:endParaRPr lang="en-US" dirty="0"/>
          </a:p>
        </p:txBody>
      </p:sp>
      <p:sp>
        <p:nvSpPr>
          <p:cNvPr id="9" name="Slide Number Placeholder 4">
            <a:extLst>
              <a:ext uri="{FF2B5EF4-FFF2-40B4-BE49-F238E27FC236}">
                <a16:creationId xmlns:a16="http://schemas.microsoft.com/office/drawing/2014/main" id="{8E9B7BB1-D8D6-4912-A5A7-4E2BE2EB86C7}"/>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10" name="TextBox 9">
            <a:extLst>
              <a:ext uri="{FF2B5EF4-FFF2-40B4-BE49-F238E27FC236}">
                <a16:creationId xmlns:a16="http://schemas.microsoft.com/office/drawing/2014/main" id="{BA735740-D3CC-4711-BB2C-DD1E94D9DF89}"/>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1" name="Title 1">
            <a:extLst>
              <a:ext uri="{FF2B5EF4-FFF2-40B4-BE49-F238E27FC236}">
                <a16:creationId xmlns:a16="http://schemas.microsoft.com/office/drawing/2014/main" id="{EE829E80-470B-4E8B-AEC2-D6A86CFC2B2D}"/>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B6A4CDB8-E884-4B92-A1F7-8C9FF7B6214F}"/>
              </a:ext>
            </a:extLst>
          </p:cNvPr>
          <p:cNvSpPr>
            <a:spLocks noGrp="1"/>
          </p:cNvSpPr>
          <p:nvPr>
            <p:ph sz="half" idx="23" hasCustomPrompt="1"/>
          </p:nvPr>
        </p:nvSpPr>
        <p:spPr>
          <a:xfrm>
            <a:off x="457200" y="2041153"/>
            <a:ext cx="3346704" cy="3737347"/>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7">
            <a:extLst>
              <a:ext uri="{FF2B5EF4-FFF2-40B4-BE49-F238E27FC236}">
                <a16:creationId xmlns:a16="http://schemas.microsoft.com/office/drawing/2014/main" id="{45640513-DB1D-470B-A507-DD5C36D6DECE}"/>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Tree>
    <p:extLst>
      <p:ext uri="{BB962C8B-B14F-4D97-AF65-F5344CB8AC3E}">
        <p14:creationId xmlns:p14="http://schemas.microsoft.com/office/powerpoint/2010/main" val="11794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White">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F31271D-A2C7-4D9D-997A-90942D280A92}"/>
              </a:ext>
            </a:extLst>
          </p:cNvPr>
          <p:cNvSpPr>
            <a:spLocks noGrp="1"/>
          </p:cNvSpPr>
          <p:nvPr>
            <p:ph type="pic" sz="quarter" idx="11"/>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1828799"/>
            <a:ext cx="5039248" cy="2250831"/>
          </a:xfrm>
        </p:spPr>
        <p:txBody>
          <a:bodyPr anchor="ctr" anchorCtr="0"/>
          <a:lstStyle>
            <a:lvl1pPr algn="l">
              <a:lnSpc>
                <a:spcPts val="5200"/>
              </a:lnSpc>
              <a:defRPr sz="5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7">
            <a:extLst>
              <a:ext uri="{FF2B5EF4-FFF2-40B4-BE49-F238E27FC236}">
                <a16:creationId xmlns:a16="http://schemas.microsoft.com/office/drawing/2014/main" id="{3C256E98-86F8-4E29-8A3E-342953442681}"/>
              </a:ext>
            </a:extLst>
          </p:cNvPr>
          <p:cNvSpPr>
            <a:spLocks noGrp="1"/>
          </p:cNvSpPr>
          <p:nvPr>
            <p:ph type="body" sz="quarter" idx="13" hasCustomPrompt="1"/>
          </p:nvPr>
        </p:nvSpPr>
        <p:spPr>
          <a:xfrm>
            <a:off x="457201" y="4461056"/>
            <a:ext cx="5039248" cy="603313"/>
          </a:xfrm>
        </p:spPr>
        <p:txBody>
          <a:bodyPr lIns="0" tIns="0" rIns="0" bIns="0">
            <a:normAutofit/>
          </a:bodyPr>
          <a:lstStyle>
            <a:lvl1pPr marL="0" indent="0" algn="l">
              <a:lnSpc>
                <a:spcPts val="2200"/>
              </a:lnSpc>
              <a:buNone/>
              <a:defRPr sz="2000" b="1">
                <a:solidFill>
                  <a:schemeClr val="tx1"/>
                </a:solidFill>
                <a:latin typeface="Arial" panose="020B0604020202020204" pitchFamily="34" charset="0"/>
                <a:cs typeface="Arial" panose="020B0604020202020204" pitchFamily="34" charset="0"/>
              </a:defRPr>
            </a:lvl1pPr>
          </a:lstStyle>
          <a:p>
            <a:pPr lvl="0"/>
            <a:r>
              <a:rPr lang="en-US" dirty="0"/>
              <a:t>Edit subtitle</a:t>
            </a:r>
          </a:p>
        </p:txBody>
      </p:sp>
      <p:sp>
        <p:nvSpPr>
          <p:cNvPr id="3" name="Footer Placeholder 2">
            <a:extLst>
              <a:ext uri="{FF2B5EF4-FFF2-40B4-BE49-F238E27FC236}">
                <a16:creationId xmlns:a16="http://schemas.microsoft.com/office/drawing/2014/main" id="{33555883-ED2C-4D78-9DC0-127358DC649A}"/>
              </a:ext>
            </a:extLst>
          </p:cNvPr>
          <p:cNvSpPr>
            <a:spLocks noGrp="1"/>
          </p:cNvSpPr>
          <p:nvPr>
            <p:ph type="ftr" sz="quarter" idx="14"/>
          </p:nvPr>
        </p:nvSpPr>
        <p:spPr/>
        <p:txBody>
          <a:bodyPr/>
          <a:lstStyle>
            <a:lvl1pPr algn="l">
              <a:defRPr>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2" name="TextBox 11">
            <a:extLst>
              <a:ext uri="{FF2B5EF4-FFF2-40B4-BE49-F238E27FC236}">
                <a16:creationId xmlns:a16="http://schemas.microsoft.com/office/drawing/2014/main" id="{858A10C7-A10B-45F7-A2F6-304FE1DC51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pic>
        <p:nvPicPr>
          <p:cNvPr id="8" name="Graphic 7">
            <a:extLst>
              <a:ext uri="{FF2B5EF4-FFF2-40B4-BE49-F238E27FC236}">
                <a16:creationId xmlns:a16="http://schemas.microsoft.com/office/drawing/2014/main" id="{8D35FB0C-F1AF-43F8-AF8F-2571C860868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2718" y="405227"/>
            <a:ext cx="1600200" cy="551622"/>
          </a:xfrm>
          <a:prstGeom prst="rect">
            <a:avLst/>
          </a:prstGeom>
        </p:spPr>
      </p:pic>
      <p:sp>
        <p:nvSpPr>
          <p:cNvPr id="10" name="Slide Number Placeholder 4">
            <a:extLst>
              <a:ext uri="{FF2B5EF4-FFF2-40B4-BE49-F238E27FC236}">
                <a16:creationId xmlns:a16="http://schemas.microsoft.com/office/drawing/2014/main" id="{B47C50B5-B385-40F2-ADFA-55F0E769DDCF}"/>
              </a:ext>
            </a:extLst>
          </p:cNvPr>
          <p:cNvSpPr>
            <a:spLocks noGrp="1"/>
          </p:cNvSpPr>
          <p:nvPr>
            <p:ph type="sldNum" sz="quarter" idx="12"/>
          </p:nvPr>
        </p:nvSpPr>
        <p:spPr>
          <a:xfrm>
            <a:off x="8991600" y="6400800"/>
            <a:ext cx="2743200" cy="365125"/>
          </a:xfrm>
        </p:spPr>
        <p:txBody>
          <a:bodyPr/>
          <a:lstStyle>
            <a:lvl1pPr>
              <a:defRPr>
                <a:solidFill>
                  <a:schemeClr val="tx1"/>
                </a:solidFill>
              </a:defRPr>
            </a:lvl1pPr>
          </a:lstStyle>
          <a:p>
            <a:fld id="{857C9BCE-67C3-4E89-9B9C-38CCFE777CF5}" type="slidenum">
              <a:rPr lang="en-US" smtClean="0"/>
              <a:pPr/>
              <a:t>‹#›</a:t>
            </a:fld>
            <a:endParaRPr lang="en-US" dirty="0"/>
          </a:p>
        </p:txBody>
      </p:sp>
      <p:sp>
        <p:nvSpPr>
          <p:cNvPr id="11" name="Subtitle 2">
            <a:extLst>
              <a:ext uri="{FF2B5EF4-FFF2-40B4-BE49-F238E27FC236}">
                <a16:creationId xmlns:a16="http://schemas.microsoft.com/office/drawing/2014/main" id="{2EFC3EC4-6062-4BD6-B484-D2B1504A3217}"/>
              </a:ext>
            </a:extLst>
          </p:cNvPr>
          <p:cNvSpPr>
            <a:spLocks noGrp="1"/>
          </p:cNvSpPr>
          <p:nvPr>
            <p:ph type="subTitle" idx="1" hasCustomPrompt="1"/>
          </p:nvPr>
        </p:nvSpPr>
        <p:spPr>
          <a:xfrm>
            <a:off x="457200" y="5368130"/>
            <a:ext cx="5039248" cy="236540"/>
          </a:xfrm>
        </p:spPr>
        <p:txBody>
          <a:bodyPr lIns="0" tIns="0" rIns="0" bIns="0" anchor="t" anchorCtr="0">
            <a:noAutofit/>
          </a:bodyPr>
          <a:lstStyle>
            <a:lvl1pPr marL="0" indent="0" algn="l">
              <a:spcBef>
                <a:spcPts val="0"/>
              </a:spcBef>
              <a:buNone/>
              <a:defRPr sz="1200" b="1" i="0">
                <a:solidFill>
                  <a:schemeClr val="tx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[Month 00, 0000]</a:t>
            </a:r>
          </a:p>
        </p:txBody>
      </p:sp>
    </p:spTree>
    <p:extLst>
      <p:ext uri="{BB962C8B-B14F-4D97-AF65-F5344CB8AC3E}">
        <p14:creationId xmlns:p14="http://schemas.microsoft.com/office/powerpoint/2010/main" val="289621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ing- Two Content Subheading- Black">
    <p:bg>
      <p:bgPr>
        <a:solidFill>
          <a:schemeClr val="tx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F0BED4-A3B9-9146-B29F-401E7C5560FB}"/>
              </a:ext>
            </a:extLst>
          </p:cNvPr>
          <p:cNvSpPr>
            <a:spLocks noGrp="1"/>
          </p:cNvSpPr>
          <p:nvPr>
            <p:ph sz="half" idx="1" hasCustomPrompt="1"/>
          </p:nvPr>
        </p:nvSpPr>
        <p:spPr>
          <a:xfrm>
            <a:off x="457200" y="3352800"/>
            <a:ext cx="5232400" cy="2359025"/>
          </a:xfrm>
        </p:spPr>
        <p:txBody>
          <a:bodyPr lIns="0" tIns="0" rIns="0" bIns="0"/>
          <a:lstStyle>
            <a:lvl1pPr marL="0" indent="0">
              <a:buNone/>
              <a:defRPr sz="120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6" name="Content Placeholder 3">
            <a:extLst>
              <a:ext uri="{FF2B5EF4-FFF2-40B4-BE49-F238E27FC236}">
                <a16:creationId xmlns:a16="http://schemas.microsoft.com/office/drawing/2014/main" id="{94F0BF94-6618-4C4F-8478-422E23553CC0}"/>
              </a:ext>
            </a:extLst>
          </p:cNvPr>
          <p:cNvSpPr>
            <a:spLocks noGrp="1"/>
          </p:cNvSpPr>
          <p:nvPr>
            <p:ph sz="half" idx="2" hasCustomPrompt="1"/>
          </p:nvPr>
        </p:nvSpPr>
        <p:spPr>
          <a:xfrm>
            <a:off x="6502400" y="3352800"/>
            <a:ext cx="5232400" cy="2359025"/>
          </a:xfrm>
        </p:spPr>
        <p:txBody>
          <a:bodyPr lIns="0" tIns="0" rIns="0" bIns="0"/>
          <a:lstStyle>
            <a:lvl1pPr marL="0" indent="0">
              <a:buNone/>
              <a:defRPr sz="1200">
                <a:solidFill>
                  <a:schemeClr val="bg1"/>
                </a:solidFill>
              </a:defRPr>
            </a:lvl1pPr>
          </a:lstStyle>
          <a:p>
            <a:pPr lvl="0"/>
            <a:r>
              <a:rPr lang="en-US" dirty="0"/>
              <a:t>Edit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facilisi.eet</a:t>
            </a:r>
            <a:r>
              <a:rPr lang="en-US" dirty="0"/>
              <a:t> dolore Master text style.</a:t>
            </a:r>
          </a:p>
        </p:txBody>
      </p:sp>
      <p:sp>
        <p:nvSpPr>
          <p:cNvPr id="8" name="Footer Placeholder 3">
            <a:extLst>
              <a:ext uri="{FF2B5EF4-FFF2-40B4-BE49-F238E27FC236}">
                <a16:creationId xmlns:a16="http://schemas.microsoft.com/office/drawing/2014/main" id="{C655E1A6-79C3-493B-9E68-C57B898A50A8}"/>
              </a:ext>
            </a:extLst>
          </p:cNvPr>
          <p:cNvSpPr>
            <a:spLocks noGrp="1"/>
          </p:cNvSpPr>
          <p:nvPr>
            <p:ph type="ftr" sz="quarter" idx="3"/>
          </p:nvPr>
        </p:nvSpPr>
        <p:spPr>
          <a:xfrm>
            <a:off x="457200" y="6033587"/>
            <a:ext cx="3617650" cy="274742"/>
          </a:xfrm>
          <a:prstGeom prst="rect">
            <a:avLst/>
          </a:prstGeom>
        </p:spPr>
        <p:txBody>
          <a:bodyPr vert="horz" lIns="0" tIns="0" rIns="0" bIns="0" rtlCol="0" anchor="ctr"/>
          <a:lstStyle>
            <a:lvl1pPr algn="l">
              <a:defRPr sz="700">
                <a:solidFill>
                  <a:schemeClr val="bg1"/>
                </a:solidFill>
              </a:defRPr>
            </a:lvl1pPr>
          </a:lstStyle>
          <a:p>
            <a:endParaRPr lang="en-US" dirty="0"/>
          </a:p>
        </p:txBody>
      </p:sp>
      <p:sp>
        <p:nvSpPr>
          <p:cNvPr id="9" name="Title 1">
            <a:extLst>
              <a:ext uri="{FF2B5EF4-FFF2-40B4-BE49-F238E27FC236}">
                <a16:creationId xmlns:a16="http://schemas.microsoft.com/office/drawing/2014/main" id="{48983036-A1B9-4AFB-8177-BFF90C41979B}"/>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E49CF587-D3E6-4A94-8584-FABC234AB462}"/>
              </a:ext>
            </a:extLst>
          </p:cNvPr>
          <p:cNvSpPr>
            <a:spLocks noGrp="1"/>
          </p:cNvSpPr>
          <p:nvPr>
            <p:ph type="body" sz="quarter" idx="13" hasCustomPrompt="1"/>
          </p:nvPr>
        </p:nvSpPr>
        <p:spPr>
          <a:xfrm>
            <a:off x="457200" y="2883445"/>
            <a:ext cx="5232400" cy="360400"/>
          </a:xfrm>
        </p:spPr>
        <p:txBody>
          <a:bodyPr lIns="0" tIns="0" rIns="0" bIns="0" anchor="t" anchorCtr="0">
            <a:noAutofit/>
          </a:bodyPr>
          <a:lstStyle>
            <a:lvl1pPr marL="0" indent="0">
              <a:lnSpc>
                <a:spcPts val="2200"/>
              </a:lnSpc>
              <a:buNone/>
              <a:defRPr sz="2000" b="1">
                <a:solidFill>
                  <a:schemeClr val="bg1"/>
                </a:solidFill>
              </a:defRPr>
            </a:lvl1pPr>
          </a:lstStyle>
          <a:p>
            <a:pPr lvl="0"/>
            <a:r>
              <a:rPr lang="en-US" dirty="0"/>
              <a:t>Edit subtitle</a:t>
            </a:r>
          </a:p>
        </p:txBody>
      </p:sp>
      <p:sp>
        <p:nvSpPr>
          <p:cNvPr id="11" name="Slide Number Placeholder 4">
            <a:extLst>
              <a:ext uri="{FF2B5EF4-FFF2-40B4-BE49-F238E27FC236}">
                <a16:creationId xmlns:a16="http://schemas.microsoft.com/office/drawing/2014/main" id="{869A065B-9314-4AFF-A8B4-95F1046B8EAB}"/>
              </a:ext>
            </a:extLst>
          </p:cNvPr>
          <p:cNvSpPr>
            <a:spLocks noGrp="1"/>
          </p:cNvSpPr>
          <p:nvPr>
            <p:ph type="sldNum" sz="quarter" idx="12"/>
          </p:nvPr>
        </p:nvSpPr>
        <p:spPr>
          <a:xfrm>
            <a:off x="8991600" y="6400800"/>
            <a:ext cx="2743200" cy="365125"/>
          </a:xfrm>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2130DF3D-2F97-4C68-9835-58A123ACBC07}"/>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140227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ing- Three content w/ Photos-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B458B68-EFD1-4961-AC20-B9EFCD6461D4}"/>
              </a:ext>
            </a:extLst>
          </p:cNvPr>
          <p:cNvSpPr>
            <a:spLocks noGrp="1"/>
          </p:cNvSpPr>
          <p:nvPr>
            <p:ph type="ftr" sz="quarter" idx="10"/>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A91FEDE0-C41E-44F1-BE6E-DA6ADBC46386}"/>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5" name="Content Placeholder 2">
            <a:extLst>
              <a:ext uri="{FF2B5EF4-FFF2-40B4-BE49-F238E27FC236}">
                <a16:creationId xmlns:a16="http://schemas.microsoft.com/office/drawing/2014/main" id="{0FC0B14C-965F-4B2B-B25A-2B8AC4ED5567}"/>
              </a:ext>
            </a:extLst>
          </p:cNvPr>
          <p:cNvSpPr>
            <a:spLocks noGrp="1"/>
          </p:cNvSpPr>
          <p:nvPr>
            <p:ph sz="half" idx="1"/>
          </p:nvPr>
        </p:nvSpPr>
        <p:spPr>
          <a:xfrm>
            <a:off x="457200" y="4495800"/>
            <a:ext cx="3346704" cy="1444624"/>
          </a:xfrm>
        </p:spPr>
        <p:txBody>
          <a:bodyPr lIns="0" tIns="0" rIns="0" bIns="0"/>
          <a:lstStyle>
            <a:lvl1pPr marL="0" indent="0">
              <a:buNone/>
              <a:defRPr sz="1200">
                <a:solidFill>
                  <a:schemeClr val="bg1"/>
                </a:solidFill>
              </a:defRPr>
            </a:lvl1pPr>
          </a:lstStyle>
          <a:p>
            <a:pPr lvl="0"/>
            <a:r>
              <a:rPr lang="en-US"/>
              <a:t>Edit Master text styles</a:t>
            </a:r>
          </a:p>
        </p:txBody>
      </p:sp>
      <p:sp>
        <p:nvSpPr>
          <p:cNvPr id="6" name="Content Placeholder 2">
            <a:extLst>
              <a:ext uri="{FF2B5EF4-FFF2-40B4-BE49-F238E27FC236}">
                <a16:creationId xmlns:a16="http://schemas.microsoft.com/office/drawing/2014/main" id="{D3C58D92-3B5D-415E-A3C8-CF7E533574DD}"/>
              </a:ext>
            </a:extLst>
          </p:cNvPr>
          <p:cNvSpPr>
            <a:spLocks noGrp="1"/>
          </p:cNvSpPr>
          <p:nvPr>
            <p:ph sz="half" idx="14" hasCustomPrompt="1"/>
          </p:nvPr>
        </p:nvSpPr>
        <p:spPr>
          <a:xfrm>
            <a:off x="457200"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7" name="Content Placeholder 2">
            <a:extLst>
              <a:ext uri="{FF2B5EF4-FFF2-40B4-BE49-F238E27FC236}">
                <a16:creationId xmlns:a16="http://schemas.microsoft.com/office/drawing/2014/main" id="{F5EB9473-4DE2-4177-9E51-F311E1242569}"/>
              </a:ext>
            </a:extLst>
          </p:cNvPr>
          <p:cNvSpPr>
            <a:spLocks noGrp="1"/>
          </p:cNvSpPr>
          <p:nvPr>
            <p:ph sz="half" idx="17" hasCustomPrompt="1"/>
          </p:nvPr>
        </p:nvSpPr>
        <p:spPr>
          <a:xfrm>
            <a:off x="4416552"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8" name="Content Placeholder 2">
            <a:extLst>
              <a:ext uri="{FF2B5EF4-FFF2-40B4-BE49-F238E27FC236}">
                <a16:creationId xmlns:a16="http://schemas.microsoft.com/office/drawing/2014/main" id="{54481031-E60A-4D6A-BC8A-F91C5D6933D1}"/>
              </a:ext>
            </a:extLst>
          </p:cNvPr>
          <p:cNvSpPr>
            <a:spLocks noGrp="1"/>
          </p:cNvSpPr>
          <p:nvPr>
            <p:ph sz="half" idx="18" hasCustomPrompt="1"/>
          </p:nvPr>
        </p:nvSpPr>
        <p:spPr>
          <a:xfrm>
            <a:off x="8388096" y="4114800"/>
            <a:ext cx="3346704" cy="307720"/>
          </a:xfrm>
        </p:spPr>
        <p:txBody>
          <a:bodyPr lIns="0" tIns="0" rIns="0" bIns="0"/>
          <a:lstStyle>
            <a:lvl1pPr marL="0" indent="0">
              <a:buNone/>
              <a:defRPr sz="1600" b="1">
                <a:solidFill>
                  <a:schemeClr val="bg1"/>
                </a:solidFill>
              </a:defRPr>
            </a:lvl1pPr>
          </a:lstStyle>
          <a:p>
            <a:pPr lvl="0"/>
            <a:r>
              <a:rPr lang="en-US" dirty="0"/>
              <a:t>Subhead</a:t>
            </a:r>
          </a:p>
        </p:txBody>
      </p:sp>
      <p:sp>
        <p:nvSpPr>
          <p:cNvPr id="9" name="Content Placeholder 2">
            <a:extLst>
              <a:ext uri="{FF2B5EF4-FFF2-40B4-BE49-F238E27FC236}">
                <a16:creationId xmlns:a16="http://schemas.microsoft.com/office/drawing/2014/main" id="{093CC2CA-B04B-441D-A780-9924E1C372EB}"/>
              </a:ext>
            </a:extLst>
          </p:cNvPr>
          <p:cNvSpPr>
            <a:spLocks noGrp="1"/>
          </p:cNvSpPr>
          <p:nvPr>
            <p:ph sz="half" idx="19"/>
          </p:nvPr>
        </p:nvSpPr>
        <p:spPr>
          <a:xfrm>
            <a:off x="4416552" y="4495800"/>
            <a:ext cx="3346704" cy="1444624"/>
          </a:xfrm>
        </p:spPr>
        <p:txBody>
          <a:bodyPr lIns="0" tIns="0" rIns="0" bIns="0"/>
          <a:lstStyle>
            <a:lvl1pPr marL="0" indent="0">
              <a:buNone/>
              <a:defRPr sz="1200">
                <a:solidFill>
                  <a:schemeClr val="bg1"/>
                </a:solidFill>
              </a:defRPr>
            </a:lvl1pPr>
          </a:lstStyle>
          <a:p>
            <a:pPr lvl="0"/>
            <a:r>
              <a:rPr lang="en-US"/>
              <a:t>Edit Master text styles</a:t>
            </a:r>
          </a:p>
        </p:txBody>
      </p:sp>
      <p:sp>
        <p:nvSpPr>
          <p:cNvPr id="10" name="Content Placeholder 2">
            <a:extLst>
              <a:ext uri="{FF2B5EF4-FFF2-40B4-BE49-F238E27FC236}">
                <a16:creationId xmlns:a16="http://schemas.microsoft.com/office/drawing/2014/main" id="{166A3CC8-AF07-409A-AF96-5CFFA5A0B9AA}"/>
              </a:ext>
            </a:extLst>
          </p:cNvPr>
          <p:cNvSpPr>
            <a:spLocks noGrp="1"/>
          </p:cNvSpPr>
          <p:nvPr>
            <p:ph sz="half" idx="20"/>
          </p:nvPr>
        </p:nvSpPr>
        <p:spPr>
          <a:xfrm>
            <a:off x="8385048" y="4495800"/>
            <a:ext cx="3346704" cy="1444624"/>
          </a:xfrm>
        </p:spPr>
        <p:txBody>
          <a:bodyPr lIns="0" tIns="0" rIns="0" bIns="0"/>
          <a:lstStyle>
            <a:lvl1pPr marL="0" indent="0">
              <a:buNone/>
              <a:defRPr sz="1200">
                <a:solidFill>
                  <a:schemeClr val="bg1"/>
                </a:solidFill>
              </a:defRPr>
            </a:lvl1pPr>
          </a:lstStyle>
          <a:p>
            <a:pPr lvl="0"/>
            <a:r>
              <a:rPr lang="en-US"/>
              <a:t>Edit Master text styles</a:t>
            </a:r>
          </a:p>
        </p:txBody>
      </p:sp>
      <p:sp>
        <p:nvSpPr>
          <p:cNvPr id="11" name="Picture Placeholder 5">
            <a:extLst>
              <a:ext uri="{FF2B5EF4-FFF2-40B4-BE49-F238E27FC236}">
                <a16:creationId xmlns:a16="http://schemas.microsoft.com/office/drawing/2014/main" id="{2E36A2F4-0871-4C49-BCAC-E255CA0AD204}"/>
              </a:ext>
            </a:extLst>
          </p:cNvPr>
          <p:cNvSpPr>
            <a:spLocks noGrp="1"/>
          </p:cNvSpPr>
          <p:nvPr>
            <p:ph type="pic" sz="quarter" idx="21"/>
          </p:nvPr>
        </p:nvSpPr>
        <p:spPr bwMode="hidden">
          <a:xfrm>
            <a:off x="457200"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2" name="Picture Placeholder 5">
            <a:extLst>
              <a:ext uri="{FF2B5EF4-FFF2-40B4-BE49-F238E27FC236}">
                <a16:creationId xmlns:a16="http://schemas.microsoft.com/office/drawing/2014/main" id="{D7798985-5F0A-4DED-BCAB-048CA24E74BD}"/>
              </a:ext>
            </a:extLst>
          </p:cNvPr>
          <p:cNvSpPr>
            <a:spLocks noGrp="1"/>
          </p:cNvSpPr>
          <p:nvPr>
            <p:ph type="pic" sz="quarter" idx="22"/>
          </p:nvPr>
        </p:nvSpPr>
        <p:spPr bwMode="hidden">
          <a:xfrm>
            <a:off x="4416552"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3" name="Picture Placeholder 5">
            <a:extLst>
              <a:ext uri="{FF2B5EF4-FFF2-40B4-BE49-F238E27FC236}">
                <a16:creationId xmlns:a16="http://schemas.microsoft.com/office/drawing/2014/main" id="{F88DA16B-1D30-40C3-AF15-B3EA82154817}"/>
              </a:ext>
            </a:extLst>
          </p:cNvPr>
          <p:cNvSpPr>
            <a:spLocks noGrp="1"/>
          </p:cNvSpPr>
          <p:nvPr>
            <p:ph type="pic" sz="quarter" idx="23"/>
          </p:nvPr>
        </p:nvSpPr>
        <p:spPr bwMode="hidden">
          <a:xfrm>
            <a:off x="8385048" y="2386584"/>
            <a:ext cx="3346704" cy="1577721"/>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14" name="Title 1">
            <a:extLst>
              <a:ext uri="{FF2B5EF4-FFF2-40B4-BE49-F238E27FC236}">
                <a16:creationId xmlns:a16="http://schemas.microsoft.com/office/drawing/2014/main" id="{DCDE7B1B-8904-4797-868D-DEBC2812B91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
        <p:nvSpPr>
          <p:cNvPr id="15" name="TextBox 14">
            <a:extLst>
              <a:ext uri="{FF2B5EF4-FFF2-40B4-BE49-F238E27FC236}">
                <a16:creationId xmlns:a16="http://schemas.microsoft.com/office/drawing/2014/main" id="{5A001C19-7259-4EE2-8FE5-5D55D0E12B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871922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ing- Four content- 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5" name="TextBox 4">
            <a:extLst>
              <a:ext uri="{FF2B5EF4-FFF2-40B4-BE49-F238E27FC236}">
                <a16:creationId xmlns:a16="http://schemas.microsoft.com/office/drawing/2014/main" id="{C51492C1-3A2C-4142-8A67-EA79EA766734}"/>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8" name="Content Placeholder 2">
            <a:extLst>
              <a:ext uri="{FF2B5EF4-FFF2-40B4-BE49-F238E27FC236}">
                <a16:creationId xmlns:a16="http://schemas.microsoft.com/office/drawing/2014/main" id="{D52187DF-ACE8-49FB-B6CC-7FFE6950E296}"/>
              </a:ext>
            </a:extLst>
          </p:cNvPr>
          <p:cNvSpPr>
            <a:spLocks noGrp="1"/>
          </p:cNvSpPr>
          <p:nvPr>
            <p:ph sz="half" idx="1"/>
          </p:nvPr>
        </p:nvSpPr>
        <p:spPr>
          <a:xfrm>
            <a:off x="457200" y="4035425"/>
            <a:ext cx="2359025" cy="1750776"/>
          </a:xfrm>
        </p:spPr>
        <p:txBody>
          <a:bodyPr lIns="0" tIns="0" rIns="0" bIns="0"/>
          <a:lstStyle>
            <a:lvl1pPr marL="0" indent="0">
              <a:lnSpc>
                <a:spcPct val="100000"/>
              </a:lnSpc>
              <a:spcBef>
                <a:spcPts val="0"/>
              </a:spcBef>
              <a:buNone/>
              <a:defRPr sz="1200">
                <a:solidFill>
                  <a:schemeClr val="bg1"/>
                </a:solidFill>
              </a:defRPr>
            </a:lvl1pPr>
            <a:lvl2pPr marL="457200" indent="0">
              <a:buNone/>
              <a:defRPr/>
            </a:lvl2pPr>
            <a:lvl3pPr marL="914400" indent="0">
              <a:buNone/>
              <a:defRPr/>
            </a:lvl3pPr>
          </a:lstStyle>
          <a:p>
            <a:pPr lvl="0"/>
            <a:r>
              <a:rPr lang="en-US"/>
              <a:t>Edit Master text styles</a:t>
            </a:r>
          </a:p>
        </p:txBody>
      </p:sp>
      <p:sp>
        <p:nvSpPr>
          <p:cNvPr id="9" name="Content Placeholder 3">
            <a:extLst>
              <a:ext uri="{FF2B5EF4-FFF2-40B4-BE49-F238E27FC236}">
                <a16:creationId xmlns:a16="http://schemas.microsoft.com/office/drawing/2014/main" id="{98BAFC81-5751-4364-8FF9-8661F135A29A}"/>
              </a:ext>
            </a:extLst>
          </p:cNvPr>
          <p:cNvSpPr>
            <a:spLocks noGrp="1"/>
          </p:cNvSpPr>
          <p:nvPr>
            <p:ph sz="half" idx="2"/>
          </p:nvPr>
        </p:nvSpPr>
        <p:spPr>
          <a:xfrm>
            <a:off x="3425825" y="4035425"/>
            <a:ext cx="2359025" cy="1750776"/>
          </a:xfrm>
        </p:spPr>
        <p:txBody>
          <a:bodyPr lIns="0" tIns="0" rIns="0" bIns="0"/>
          <a:lstStyle>
            <a:lvl1pPr marL="0" indent="0">
              <a:lnSpc>
                <a:spcPct val="100000"/>
              </a:lnSpc>
              <a:spcBef>
                <a:spcPts val="0"/>
              </a:spcBef>
              <a:buNone/>
              <a:defRPr sz="1200">
                <a:solidFill>
                  <a:schemeClr val="bg1"/>
                </a:solidFill>
              </a:defRPr>
            </a:lvl1pPr>
          </a:lstStyle>
          <a:p>
            <a:pPr lvl="0"/>
            <a:r>
              <a:rPr lang="en-US"/>
              <a:t>Edit Master text styles</a:t>
            </a:r>
          </a:p>
        </p:txBody>
      </p:sp>
      <p:sp>
        <p:nvSpPr>
          <p:cNvPr id="10" name="Content Placeholder 5">
            <a:extLst>
              <a:ext uri="{FF2B5EF4-FFF2-40B4-BE49-F238E27FC236}">
                <a16:creationId xmlns:a16="http://schemas.microsoft.com/office/drawing/2014/main" id="{7551C339-B836-4FB8-8F43-D316C98F0F73}"/>
              </a:ext>
            </a:extLst>
          </p:cNvPr>
          <p:cNvSpPr>
            <a:spLocks noGrp="1"/>
          </p:cNvSpPr>
          <p:nvPr>
            <p:ph sz="quarter" idx="13"/>
          </p:nvPr>
        </p:nvSpPr>
        <p:spPr>
          <a:xfrm>
            <a:off x="6400800" y="4036776"/>
            <a:ext cx="2362200" cy="1749425"/>
          </a:xfrm>
        </p:spPr>
        <p:txBody>
          <a:bodyPr lIns="0" tIns="0" rIns="0" bIns="0"/>
          <a:lstStyle>
            <a:lvl1pPr marL="0" indent="0">
              <a:lnSpc>
                <a:spcPct val="100000"/>
              </a:lnSpc>
              <a:spcBef>
                <a:spcPts val="0"/>
              </a:spcBef>
              <a:buNone/>
              <a:defRPr sz="1200">
                <a:solidFill>
                  <a:schemeClr val="bg1"/>
                </a:solidFill>
              </a:defRPr>
            </a:lvl1pPr>
            <a:lvl2pPr marL="457200" indent="0">
              <a:buNone/>
              <a:defRPr sz="1400"/>
            </a:lvl2pPr>
          </a:lstStyle>
          <a:p>
            <a:pPr lvl="0"/>
            <a:r>
              <a:rPr lang="en-US"/>
              <a:t>Edit Master text styles</a:t>
            </a:r>
          </a:p>
        </p:txBody>
      </p:sp>
      <p:sp>
        <p:nvSpPr>
          <p:cNvPr id="11" name="Content Placeholder 8">
            <a:extLst>
              <a:ext uri="{FF2B5EF4-FFF2-40B4-BE49-F238E27FC236}">
                <a16:creationId xmlns:a16="http://schemas.microsoft.com/office/drawing/2014/main" id="{F1C7EC6A-E716-420F-9A72-79A423218B4D}"/>
              </a:ext>
            </a:extLst>
          </p:cNvPr>
          <p:cNvSpPr>
            <a:spLocks noGrp="1"/>
          </p:cNvSpPr>
          <p:nvPr>
            <p:ph sz="quarter" idx="14"/>
          </p:nvPr>
        </p:nvSpPr>
        <p:spPr>
          <a:xfrm>
            <a:off x="9375775" y="4038600"/>
            <a:ext cx="2359024" cy="1750776"/>
          </a:xfrm>
        </p:spPr>
        <p:txBody>
          <a:bodyPr lIns="0" tIns="0" rIns="0" bIns="0"/>
          <a:lstStyle>
            <a:lvl1pPr marL="0" indent="0">
              <a:lnSpc>
                <a:spcPct val="100000"/>
              </a:lnSpc>
              <a:spcBef>
                <a:spcPts val="0"/>
              </a:spcBef>
              <a:buNone/>
              <a:defRPr sz="1200">
                <a:solidFill>
                  <a:schemeClr val="bg1"/>
                </a:solidFill>
              </a:defRPr>
            </a:lvl1pPr>
            <a:lvl2pPr marL="457200" indent="0">
              <a:buNone/>
              <a:defRPr sz="1600"/>
            </a:lvl2pPr>
          </a:lstStyle>
          <a:p>
            <a:pPr lvl="0"/>
            <a:r>
              <a:rPr lang="en-US"/>
              <a:t>Edit Master text styles</a:t>
            </a:r>
          </a:p>
        </p:txBody>
      </p:sp>
      <p:sp>
        <p:nvSpPr>
          <p:cNvPr id="12" name="Content Placeholder 2">
            <a:extLst>
              <a:ext uri="{FF2B5EF4-FFF2-40B4-BE49-F238E27FC236}">
                <a16:creationId xmlns:a16="http://schemas.microsoft.com/office/drawing/2014/main" id="{3002ED33-E28D-4D4F-BD00-E4B213D0633C}"/>
              </a:ext>
            </a:extLst>
          </p:cNvPr>
          <p:cNvSpPr>
            <a:spLocks noGrp="1"/>
          </p:cNvSpPr>
          <p:nvPr>
            <p:ph sz="half" idx="15" hasCustomPrompt="1"/>
          </p:nvPr>
        </p:nvSpPr>
        <p:spPr>
          <a:xfrm>
            <a:off x="457200" y="3659297"/>
            <a:ext cx="2359025" cy="318343"/>
          </a:xfrm>
        </p:spPr>
        <p:txBody>
          <a:bodyPr lIns="0" tIns="0" rIns="0" bIns="0"/>
          <a:lstStyle>
            <a:lvl1pPr marL="0" indent="0">
              <a:lnSpc>
                <a:spcPct val="100000"/>
              </a:lnSpc>
              <a:buNone/>
              <a:defRPr sz="1600" b="1">
                <a:solidFill>
                  <a:schemeClr val="bg1"/>
                </a:solidFill>
              </a:defRPr>
            </a:lvl1pPr>
            <a:lvl3pPr marL="914400" indent="0">
              <a:buNone/>
              <a:defRPr/>
            </a:lvl3pPr>
          </a:lstStyle>
          <a:p>
            <a:pPr lvl="0"/>
            <a:r>
              <a:rPr lang="en-US" dirty="0"/>
              <a:t>Subhead</a:t>
            </a:r>
          </a:p>
        </p:txBody>
      </p:sp>
      <p:sp>
        <p:nvSpPr>
          <p:cNvPr id="13" name="Content Placeholder 3">
            <a:extLst>
              <a:ext uri="{FF2B5EF4-FFF2-40B4-BE49-F238E27FC236}">
                <a16:creationId xmlns:a16="http://schemas.microsoft.com/office/drawing/2014/main" id="{C95ADCB9-ACE0-4FE2-8891-D14C71E59F88}"/>
              </a:ext>
            </a:extLst>
          </p:cNvPr>
          <p:cNvSpPr>
            <a:spLocks noGrp="1"/>
          </p:cNvSpPr>
          <p:nvPr>
            <p:ph sz="half" idx="16" hasCustomPrompt="1"/>
          </p:nvPr>
        </p:nvSpPr>
        <p:spPr>
          <a:xfrm>
            <a:off x="3425825"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4" name="Content Placeholder 3">
            <a:extLst>
              <a:ext uri="{FF2B5EF4-FFF2-40B4-BE49-F238E27FC236}">
                <a16:creationId xmlns:a16="http://schemas.microsoft.com/office/drawing/2014/main" id="{0CAF8EFC-C9EE-48BA-BCB8-F21313C67B0F}"/>
              </a:ext>
            </a:extLst>
          </p:cNvPr>
          <p:cNvSpPr>
            <a:spLocks noGrp="1"/>
          </p:cNvSpPr>
          <p:nvPr>
            <p:ph sz="half" idx="17" hasCustomPrompt="1"/>
          </p:nvPr>
        </p:nvSpPr>
        <p:spPr>
          <a:xfrm>
            <a:off x="6406769"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5" name="Content Placeholder 3">
            <a:extLst>
              <a:ext uri="{FF2B5EF4-FFF2-40B4-BE49-F238E27FC236}">
                <a16:creationId xmlns:a16="http://schemas.microsoft.com/office/drawing/2014/main" id="{661E863B-D619-4E35-B29C-9940A44B2203}"/>
              </a:ext>
            </a:extLst>
          </p:cNvPr>
          <p:cNvSpPr>
            <a:spLocks noGrp="1"/>
          </p:cNvSpPr>
          <p:nvPr>
            <p:ph sz="half" idx="18" hasCustomPrompt="1"/>
          </p:nvPr>
        </p:nvSpPr>
        <p:spPr>
          <a:xfrm>
            <a:off x="9360281" y="3659297"/>
            <a:ext cx="2359025" cy="318343"/>
          </a:xfrm>
        </p:spPr>
        <p:txBody>
          <a:bodyPr lIns="0" tIns="0" rIns="0" bIns="0"/>
          <a:lstStyle>
            <a:lvl1pPr marL="0" marR="0" indent="0" algn="l" defTabSz="914400" rtl="0" eaLnBrk="1" fontAlgn="auto" latinLnBrk="0" hangingPunct="1">
              <a:lnSpc>
                <a:spcPct val="100000"/>
              </a:lnSpc>
              <a:spcBef>
                <a:spcPts val="1200"/>
              </a:spcBef>
              <a:spcAft>
                <a:spcPts val="0"/>
              </a:spcAft>
              <a:buClrTx/>
              <a:buSzTx/>
              <a:buFont typeface="Graphik Regular" pitchFamily="34" charset="0"/>
              <a:buNone/>
              <a:tabLst/>
              <a:defRPr sz="1600" b="1">
                <a:solidFill>
                  <a:schemeClr val="bg1"/>
                </a:solidFill>
              </a:defRPr>
            </a:lvl1pPr>
            <a:lvl2pPr marL="457200" indent="0">
              <a:buNone/>
              <a:defRPr sz="1600"/>
            </a:lvl2pPr>
          </a:lstStyle>
          <a:p>
            <a:pPr lvl="0"/>
            <a:r>
              <a:rPr lang="en-US" dirty="0"/>
              <a:t>Subhead</a:t>
            </a:r>
          </a:p>
        </p:txBody>
      </p:sp>
      <p:sp>
        <p:nvSpPr>
          <p:cNvPr id="16" name="Title 1">
            <a:extLst>
              <a:ext uri="{FF2B5EF4-FFF2-40B4-BE49-F238E27FC236}">
                <a16:creationId xmlns:a16="http://schemas.microsoft.com/office/drawing/2014/main" id="{00FC2C01-A74B-4594-9982-E375A63D8FA1}"/>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01367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Black">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87ABD-0CA2-4904-A77F-4CA3B7E8594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3800" y="105"/>
            <a:ext cx="5918200" cy="6857790"/>
          </a:xfrm>
          <a:prstGeom prst="rect">
            <a:avLst/>
          </a:prstGeom>
        </p:spPr>
      </p:pic>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lumMod val="85000"/>
                  </a:schemeClr>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791200" cy="1690398"/>
          </a:xfrm>
          <a:prstGeom prst="rect">
            <a:avLst/>
          </a:prstGeom>
        </p:spPr>
        <p:txBody>
          <a:bodyPr vert="horz" lIns="0" tIns="0" rIns="0" bIns="0" rtlCol="0" anchor="t" anchorCtr="0">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4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D9C4CA39-269B-42CD-81D0-19C84BE50D4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51650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Black">
    <p:bg>
      <p:bgPr>
        <a:solidFill>
          <a:schemeClr val="tx1"/>
        </a:solidFill>
        <a:effectLst/>
      </p:bgPr>
    </p:bg>
    <p:spTree>
      <p:nvGrpSpPr>
        <p:cNvPr id="1" name=""/>
        <p:cNvGrpSpPr/>
        <p:nvPr/>
      </p:nvGrpSpPr>
      <p:grpSpPr>
        <a:xfrm>
          <a:off x="0" y="0"/>
          <a:ext cx="0" cy="0"/>
          <a:chOff x="0" y="0"/>
          <a:chExt cx="0" cy="0"/>
        </a:xfrm>
      </p:grpSpPr>
      <p:pic>
        <p:nvPicPr>
          <p:cNvPr id="14" name="Picture 5">
            <a:extLst>
              <a:ext uri="{FF2B5EF4-FFF2-40B4-BE49-F238E27FC236}">
                <a16:creationId xmlns:a16="http://schemas.microsoft.com/office/drawing/2014/main" id="{DB30D767-D45F-4C31-B79D-A66F509EF8B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6273800" y="106"/>
            <a:ext cx="5918200" cy="6857790"/>
          </a:xfrm>
          <a:prstGeom prst="rect">
            <a:avLst/>
          </a:prstGeom>
        </p:spPr>
      </p:pic>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9" name="Title 1">
            <a:extLst>
              <a:ext uri="{FF2B5EF4-FFF2-40B4-BE49-F238E27FC236}">
                <a16:creationId xmlns:a16="http://schemas.microsoft.com/office/drawing/2014/main" id="{7E354D3C-7913-4FD8-B5AB-77840BEEB0CF}"/>
              </a:ext>
            </a:extLst>
          </p:cNvPr>
          <p:cNvSpPr>
            <a:spLocks noGrp="1"/>
          </p:cNvSpPr>
          <p:nvPr>
            <p:ph type="title" hasCustomPrompt="1"/>
          </p:nvPr>
        </p:nvSpPr>
        <p:spPr>
          <a:xfrm>
            <a:off x="457200" y="2303584"/>
            <a:ext cx="5039248" cy="2250831"/>
          </a:xfrm>
        </p:spPr>
        <p:txBody>
          <a:bodyPr anchor="ctr" anchorCtr="0"/>
          <a:lstStyle>
            <a:lvl1pPr algn="l">
              <a:lnSpc>
                <a:spcPts val="5200"/>
              </a:lnSpc>
              <a:defRPr sz="5000" b="1">
                <a:solidFill>
                  <a:schemeClr val="bg1"/>
                </a:solidFill>
                <a:latin typeface="Arial" panose="020B0604020202020204" pitchFamily="34" charset="0"/>
                <a:cs typeface="Arial" panose="020B0604020202020204" pitchFamily="34" charset="0"/>
              </a:defRPr>
            </a:lvl1pPr>
          </a:lstStyle>
          <a:p>
            <a:r>
              <a:rPr lang="en-US" dirty="0"/>
              <a:t>INSERT CLOSING</a:t>
            </a:r>
            <a:br>
              <a:rPr lang="en-US" dirty="0"/>
            </a:br>
            <a:r>
              <a:rPr lang="en-US" dirty="0"/>
              <a:t>MESSAGE</a:t>
            </a:r>
          </a:p>
        </p:txBody>
      </p:sp>
      <p:pic>
        <p:nvPicPr>
          <p:cNvPr id="12" name="Graphic 11">
            <a:extLst>
              <a:ext uri="{FF2B5EF4-FFF2-40B4-BE49-F238E27FC236}">
                <a16:creationId xmlns:a16="http://schemas.microsoft.com/office/drawing/2014/main" id="{7EA1B3DD-B665-49BD-A972-311F86446D5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405227"/>
            <a:ext cx="1600200" cy="551622"/>
          </a:xfrm>
          <a:prstGeom prst="rect">
            <a:avLst/>
          </a:prstGeom>
        </p:spPr>
      </p:pic>
      <p:sp>
        <p:nvSpPr>
          <p:cNvPr id="15" name="TextBox 14">
            <a:extLst>
              <a:ext uri="{FF2B5EF4-FFF2-40B4-BE49-F238E27FC236}">
                <a16:creationId xmlns:a16="http://schemas.microsoft.com/office/drawing/2014/main" id="{C4017918-302E-4B74-B5EC-11558F512600}"/>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3204708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 Heading/subheading- Purple">
    <p:bg>
      <p:bgPr>
        <a:solidFill>
          <a:schemeClr val="tx2"/>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Rectangle 6">
            <a:extLst>
              <a:ext uri="{FF2B5EF4-FFF2-40B4-BE49-F238E27FC236}">
                <a16:creationId xmlns:a16="http://schemas.microsoft.com/office/drawing/2014/main" id="{3104D3A5-A1BC-5D48-94C4-4769F20E5A75}"/>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4044323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Purpl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66199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Photo- Purpl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Tree>
    <p:extLst>
      <p:ext uri="{BB962C8B-B14F-4D97-AF65-F5344CB8AC3E}">
        <p14:creationId xmlns:p14="http://schemas.microsoft.com/office/powerpoint/2010/main" val="679234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 Heading/subheading- Teal">
    <p:bg>
      <p:bgPr>
        <a:solidFill>
          <a:schemeClr val="bg2"/>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107572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1321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subheading-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6321-0E55-4B2D-8C6C-D2DF2AEFD42D}"/>
              </a:ext>
            </a:extLst>
          </p:cNvPr>
          <p:cNvSpPr>
            <a:spLocks noGrp="1"/>
          </p:cNvSpPr>
          <p:nvPr>
            <p:ph idx="1" hasCustomPrompt="1"/>
          </p:nvPr>
        </p:nvSpPr>
        <p:spPr>
          <a:xfrm>
            <a:off x="457200" y="1839562"/>
            <a:ext cx="11277600" cy="3898048"/>
          </a:xfrm>
        </p:spPr>
        <p:txBody>
          <a:bodyPr lIns="0" tIns="0" rIns="0" bIns="0"/>
          <a:lstStyle>
            <a:lvl1pPr marL="0" indent="0">
              <a:lnSpc>
                <a:spcPct val="100000"/>
              </a:lnSpc>
              <a:buNone/>
              <a:defRPr sz="1200"/>
            </a:lvl1pPr>
            <a:lvl2pPr marL="457189" indent="0">
              <a:lnSpc>
                <a:spcPct val="100000"/>
              </a:lnSpc>
              <a:buNone/>
              <a:defRPr sz="1200"/>
            </a:lvl2pPr>
            <a:lvl3pPr marL="914377" indent="0">
              <a:lnSpc>
                <a:spcPct val="100000"/>
              </a:lnSpc>
              <a:buNone/>
              <a:defRPr sz="1200"/>
            </a:lvl3pPr>
            <a:lvl4pPr marL="1371566" indent="0">
              <a:lnSpc>
                <a:spcPct val="100000"/>
              </a:lnSpc>
              <a:buNone/>
              <a:defRPr sz="1200"/>
            </a:lvl4pPr>
            <a:lvl5pPr marL="1828755" indent="0">
              <a:lnSpc>
                <a:spcPct val="100000"/>
              </a:lnSpc>
              <a:buNone/>
              <a:defRPr sz="12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9" name="Title 1">
            <a:extLst>
              <a:ext uri="{FF2B5EF4-FFF2-40B4-BE49-F238E27FC236}">
                <a16:creationId xmlns:a16="http://schemas.microsoft.com/office/drawing/2014/main" id="{C38836B2-B1D7-4286-A90A-78B51B0EDE02}"/>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0" name="Text Placeholder 7">
            <a:extLst>
              <a:ext uri="{FF2B5EF4-FFF2-40B4-BE49-F238E27FC236}">
                <a16:creationId xmlns:a16="http://schemas.microsoft.com/office/drawing/2014/main" id="{DC72F1E4-A976-4CEA-922B-E5C73EDF6356}"/>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TextBox 6">
            <a:extLst>
              <a:ext uri="{FF2B5EF4-FFF2-40B4-BE49-F238E27FC236}">
                <a16:creationId xmlns:a16="http://schemas.microsoft.com/office/drawing/2014/main" id="{E6BED9FE-1A57-48A4-8619-D76EFA0C1880}"/>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2" name="Rectangle 1">
            <a:extLst>
              <a:ext uri="{FF2B5EF4-FFF2-40B4-BE49-F238E27FC236}">
                <a16:creationId xmlns:a16="http://schemas.microsoft.com/office/drawing/2014/main" id="{DAEEF0DC-17F3-E746-808D-A2044AFADF26}"/>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4289155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Photo- Teal">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Tree>
    <p:extLst>
      <p:ext uri="{BB962C8B-B14F-4D97-AF65-F5344CB8AC3E}">
        <p14:creationId xmlns:p14="http://schemas.microsoft.com/office/powerpoint/2010/main" val="2687227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ansition- Heading/subheading- Blue">
    <p:bg>
      <p:bgPr>
        <a:solidFill>
          <a:schemeClr val="accent6"/>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0D7A9B2-3A6C-4835-AD04-EB98CA029834}"/>
              </a:ext>
            </a:extLst>
          </p:cNvPr>
          <p:cNvSpPr>
            <a:spLocks noGrp="1"/>
          </p:cNvSpPr>
          <p:nvPr>
            <p:ph type="title" hasCustomPrompt="1"/>
          </p:nvPr>
        </p:nvSpPr>
        <p:spPr>
          <a:xfrm>
            <a:off x="457200" y="488721"/>
            <a:ext cx="11277600" cy="3580861"/>
          </a:xfrm>
        </p:spPr>
        <p:txBody>
          <a:bodyPr/>
          <a:lstStyle>
            <a:lvl1pPr algn="l">
              <a:lnSpc>
                <a:spcPts val="5200"/>
              </a:lnSpc>
              <a:defRPr sz="5000" b="1">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3" name="Text Placeholder 2">
            <a:extLst>
              <a:ext uri="{FF2B5EF4-FFF2-40B4-BE49-F238E27FC236}">
                <a16:creationId xmlns:a16="http://schemas.microsoft.com/office/drawing/2014/main" id="{1977B7ED-3604-479A-8714-9540D5112993}"/>
              </a:ext>
            </a:extLst>
          </p:cNvPr>
          <p:cNvSpPr>
            <a:spLocks noGrp="1"/>
          </p:cNvSpPr>
          <p:nvPr>
            <p:ph type="body" sz="quarter" idx="13" hasCustomPrompt="1"/>
          </p:nvPr>
        </p:nvSpPr>
        <p:spPr>
          <a:xfrm>
            <a:off x="457200" y="4210259"/>
            <a:ext cx="11277600" cy="974690"/>
          </a:xfrm>
        </p:spPr>
        <p:txBody>
          <a:bodyPr lIns="0" tIns="0" rIns="0" bIns="0"/>
          <a:lstStyle>
            <a:lvl1pPr marL="0" indent="0">
              <a:buNone/>
              <a:defRPr sz="2400" b="1">
                <a:solidFill>
                  <a:schemeClr val="bg1"/>
                </a:solidFill>
              </a:defRPr>
            </a:lvl1pPr>
          </a:lstStyle>
          <a:p>
            <a:pPr lvl="0"/>
            <a:r>
              <a:rPr lang="en-US" dirty="0"/>
              <a:t>Edit subtitle</a:t>
            </a:r>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62496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4245578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Photo- Blue">
    <p:bg>
      <p:bgPr>
        <a:solidFill>
          <a:schemeClr val="accent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0" name="Picture Placeholder 5">
            <a:extLst>
              <a:ext uri="{FF2B5EF4-FFF2-40B4-BE49-F238E27FC236}">
                <a16:creationId xmlns:a16="http://schemas.microsoft.com/office/drawing/2014/main" id="{1ECE4D55-617F-49EB-97E7-38665296E131}"/>
              </a:ext>
            </a:extLst>
          </p:cNvPr>
          <p:cNvSpPr>
            <a:spLocks noGrp="1"/>
          </p:cNvSpPr>
          <p:nvPr>
            <p:ph type="pic" sz="quarter" idx="12"/>
          </p:nvPr>
        </p:nvSpPr>
        <p:spPr bwMode="hidden">
          <a:xfrm>
            <a:off x="6502402" y="0"/>
            <a:ext cx="5689598"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Tree>
    <p:extLst>
      <p:ext uri="{BB962C8B-B14F-4D97-AF65-F5344CB8AC3E}">
        <p14:creationId xmlns:p14="http://schemas.microsoft.com/office/powerpoint/2010/main" val="1686664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1</a:t>
            </a:r>
          </a:p>
        </p:txBody>
      </p:sp>
    </p:spTree>
    <p:extLst>
      <p:ext uri="{BB962C8B-B14F-4D97-AF65-F5344CB8AC3E}">
        <p14:creationId xmlns:p14="http://schemas.microsoft.com/office/powerpoint/2010/main" val="544703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2</a:t>
            </a:r>
          </a:p>
        </p:txBody>
      </p:sp>
    </p:spTree>
    <p:extLst>
      <p:ext uri="{BB962C8B-B14F-4D97-AF65-F5344CB8AC3E}">
        <p14:creationId xmlns:p14="http://schemas.microsoft.com/office/powerpoint/2010/main" val="3532891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Transition- Purple">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3</a:t>
            </a:r>
          </a:p>
        </p:txBody>
      </p:sp>
    </p:spTree>
    <p:extLst>
      <p:ext uri="{BB962C8B-B14F-4D97-AF65-F5344CB8AC3E}">
        <p14:creationId xmlns:p14="http://schemas.microsoft.com/office/powerpoint/2010/main" val="3763293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Transition- Teal">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2</a:t>
            </a:r>
          </a:p>
        </p:txBody>
      </p:sp>
    </p:spTree>
    <p:extLst>
      <p:ext uri="{BB962C8B-B14F-4D97-AF65-F5344CB8AC3E}">
        <p14:creationId xmlns:p14="http://schemas.microsoft.com/office/powerpoint/2010/main" val="1249645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Transition- Blue">
    <p:bg>
      <p:bgPr>
        <a:solidFill>
          <a:schemeClr val="accent6"/>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8B913-E311-4B61-ABF2-8A82BBB808C7}"/>
              </a:ext>
            </a:extLst>
          </p:cNvPr>
          <p:cNvSpPr>
            <a:spLocks noGrp="1"/>
          </p:cNvSpPr>
          <p:nvPr>
            <p:ph type="sldNum" sz="quarter" idx="12"/>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12" name="TextBox 11">
            <a:extLst>
              <a:ext uri="{FF2B5EF4-FFF2-40B4-BE49-F238E27FC236}">
                <a16:creationId xmlns:a16="http://schemas.microsoft.com/office/drawing/2014/main" id="{5C259433-32CE-47A6-B2CD-6246BA443552}"/>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
        <p:nvSpPr>
          <p:cNvPr id="13" name="Footer Placeholder 2">
            <a:extLst>
              <a:ext uri="{FF2B5EF4-FFF2-40B4-BE49-F238E27FC236}">
                <a16:creationId xmlns:a16="http://schemas.microsoft.com/office/drawing/2014/main" id="{6388330C-D1A7-4569-B6F2-A3775B04C967}"/>
              </a:ext>
            </a:extLst>
          </p:cNvPr>
          <p:cNvSpPr>
            <a:spLocks noGrp="1"/>
          </p:cNvSpPr>
          <p:nvPr>
            <p:ph type="ftr" sz="quarter" idx="14"/>
          </p:nvPr>
        </p:nvSpPr>
        <p:spPr>
          <a:xfrm>
            <a:off x="457200" y="5943600"/>
            <a:ext cx="4114800" cy="236539"/>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ubtitle 2">
            <a:extLst>
              <a:ext uri="{FF2B5EF4-FFF2-40B4-BE49-F238E27FC236}">
                <a16:creationId xmlns:a16="http://schemas.microsoft.com/office/drawing/2014/main" id="{5860B574-8C74-4265-99F2-61F4F0A70BF2}"/>
              </a:ext>
            </a:extLst>
          </p:cNvPr>
          <p:cNvSpPr>
            <a:spLocks noGrp="1"/>
          </p:cNvSpPr>
          <p:nvPr>
            <p:ph type="subTitle" idx="1" hasCustomPrompt="1"/>
          </p:nvPr>
        </p:nvSpPr>
        <p:spPr>
          <a:xfrm>
            <a:off x="457200" y="3429000"/>
            <a:ext cx="4870450" cy="2293939"/>
          </a:xfrm>
        </p:spPr>
        <p:txBody>
          <a:bodyPr lIns="0" tIns="0" rIns="0" bIns="0" anchor="t" anchorCtr="0">
            <a:noAutofit/>
          </a:bodyPr>
          <a:lstStyle>
            <a:lvl1pPr marL="0" indent="0" algn="l">
              <a:lnSpc>
                <a:spcPts val="2160"/>
              </a:lnSpc>
              <a:spcBef>
                <a:spcPts val="0"/>
              </a:spcBef>
              <a:spcAft>
                <a:spcPts val="600"/>
              </a:spcAft>
              <a:buNone/>
              <a:defRPr sz="18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Section Content</a:t>
            </a:r>
          </a:p>
          <a:p>
            <a:r>
              <a:rPr lang="en-US" dirty="0"/>
              <a:t>Lorem ipsum </a:t>
            </a:r>
          </a:p>
          <a:p>
            <a:r>
              <a:rPr lang="en-US" dirty="0"/>
              <a:t>Dolor sit </a:t>
            </a:r>
            <a:r>
              <a:rPr lang="en-US" dirty="0" err="1"/>
              <a:t>amet</a:t>
            </a:r>
            <a:endParaRPr lang="en-US" dirty="0"/>
          </a:p>
          <a:p>
            <a:r>
              <a:rPr lang="en-US" dirty="0" err="1"/>
              <a:t>Consectetuer</a:t>
            </a:r>
            <a:r>
              <a:rPr lang="en-US" dirty="0"/>
              <a:t> </a:t>
            </a:r>
          </a:p>
          <a:p>
            <a:r>
              <a:rPr lang="en-US" dirty="0" err="1"/>
              <a:t>Adipiscing</a:t>
            </a:r>
            <a:r>
              <a:rPr lang="en-US" dirty="0"/>
              <a:t> </a:t>
            </a:r>
            <a:r>
              <a:rPr lang="en-US" dirty="0" err="1"/>
              <a:t>elit</a:t>
            </a:r>
            <a:endParaRPr lang="en-US" dirty="0"/>
          </a:p>
        </p:txBody>
      </p:sp>
      <p:sp>
        <p:nvSpPr>
          <p:cNvPr id="8" name="Title Placeholder 1">
            <a:extLst>
              <a:ext uri="{FF2B5EF4-FFF2-40B4-BE49-F238E27FC236}">
                <a16:creationId xmlns:a16="http://schemas.microsoft.com/office/drawing/2014/main" id="{0DE7CC5A-65F3-4D06-A3BA-5CAB1F162924}"/>
              </a:ext>
            </a:extLst>
          </p:cNvPr>
          <p:cNvSpPr txBox="1">
            <a:spLocks/>
          </p:cNvSpPr>
          <p:nvPr/>
        </p:nvSpPr>
        <p:spPr>
          <a:xfrm>
            <a:off x="228600" y="-214602"/>
            <a:ext cx="11277600" cy="268099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2500" dirty="0">
                <a:solidFill>
                  <a:schemeClr val="bg1"/>
                </a:solidFill>
              </a:rPr>
              <a:t>3</a:t>
            </a:r>
          </a:p>
        </p:txBody>
      </p:sp>
    </p:spTree>
    <p:extLst>
      <p:ext uri="{BB962C8B-B14F-4D97-AF65-F5344CB8AC3E}">
        <p14:creationId xmlns:p14="http://schemas.microsoft.com/office/powerpoint/2010/main" val="419808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Photo">
    <p:bg>
      <p:bgPr>
        <a:solidFill>
          <a:srgbClr val="000000"/>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9388F0A-94EB-4759-9503-BFB9668ED934}"/>
              </a:ext>
            </a:extLst>
          </p:cNvPr>
          <p:cNvSpPr>
            <a:spLocks noGrp="1"/>
          </p:cNvSpPr>
          <p:nvPr>
            <p:ph type="pic" sz="quarter" idx="12"/>
          </p:nvPr>
        </p:nvSpPr>
        <p:spPr bwMode="hidden">
          <a:xfrm>
            <a:off x="0" y="0"/>
            <a:ext cx="1219200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55DA7777-595C-43A3-B540-6904342528E6}"/>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0E5435F-4292-45CE-98E7-AB1B6A6FA7D3}"/>
              </a:ext>
            </a:extLst>
          </p:cNvPr>
          <p:cNvSpPr>
            <a:spLocks noGrp="1"/>
          </p:cNvSpPr>
          <p:nvPr>
            <p:ph type="sldNum" sz="quarter" idx="11"/>
          </p:nvPr>
        </p:nvSpPr>
        <p:spPr/>
        <p:txBody>
          <a:bodyPr/>
          <a:lstStyle>
            <a:lvl1pPr>
              <a:defRPr>
                <a:solidFill>
                  <a:schemeClr val="bg1"/>
                </a:solidFill>
              </a:defRPr>
            </a:lvl1pPr>
          </a:lstStyle>
          <a:p>
            <a:fld id="{857C9BCE-67C3-4E89-9B9C-38CCFE777CF5}" type="slidenum">
              <a:rPr lang="en-US" smtClean="0"/>
              <a:pPr/>
              <a:t>‹#›</a:t>
            </a:fld>
            <a:endParaRPr lang="en-US" dirty="0"/>
          </a:p>
        </p:txBody>
      </p:sp>
      <p:sp>
        <p:nvSpPr>
          <p:cNvPr id="7" name="Title Placeholder 1">
            <a:extLst>
              <a:ext uri="{FF2B5EF4-FFF2-40B4-BE49-F238E27FC236}">
                <a16:creationId xmlns:a16="http://schemas.microsoft.com/office/drawing/2014/main" id="{AB5558A4-2338-466C-84F2-2CAF7406CF03}"/>
              </a:ext>
            </a:extLst>
          </p:cNvPr>
          <p:cNvSpPr>
            <a:spLocks noGrp="1"/>
          </p:cNvSpPr>
          <p:nvPr>
            <p:ph type="title" hasCustomPrompt="1"/>
          </p:nvPr>
        </p:nvSpPr>
        <p:spPr>
          <a:xfrm>
            <a:off x="457200" y="2143985"/>
            <a:ext cx="5232400" cy="1690398"/>
          </a:xfrm>
          <a:prstGeom prst="rect">
            <a:avLst/>
          </a:prstGeom>
        </p:spPr>
        <p:txBody>
          <a:bodyPr vert="horz" lIns="0" tIns="0" rIns="0" bIns="0" rtlCol="0" anchor="t" anchorCtr="0">
            <a:noAutofit/>
          </a:bodyPr>
          <a:lstStyle>
            <a:lvl1pPr>
              <a:defRPr sz="1800" b="0" i="0">
                <a:solidFill>
                  <a:schemeClr val="bg1"/>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a:t>
            </a:r>
            <a:r>
              <a:rPr lang="en-US" dirty="0"/>
              <a:t>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8" name="Subtitle 2">
            <a:extLst>
              <a:ext uri="{FF2B5EF4-FFF2-40B4-BE49-F238E27FC236}">
                <a16:creationId xmlns:a16="http://schemas.microsoft.com/office/drawing/2014/main" id="{95A0895B-76C1-4E0F-96FA-0BF90096CA62}"/>
              </a:ext>
            </a:extLst>
          </p:cNvPr>
          <p:cNvSpPr>
            <a:spLocks noGrp="1"/>
          </p:cNvSpPr>
          <p:nvPr>
            <p:ph type="subTitle" idx="1" hasCustomPrompt="1"/>
          </p:nvPr>
        </p:nvSpPr>
        <p:spPr>
          <a:xfrm>
            <a:off x="457200" y="3861815"/>
            <a:ext cx="4870450" cy="914399"/>
          </a:xfrm>
        </p:spPr>
        <p:txBody>
          <a:bodyPr lIns="0" tIns="0" rIns="0" bIns="0" anchor="t" anchorCtr="0">
            <a:no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0" indent="0" algn="l">
              <a:spcBef>
                <a:spcPts val="0"/>
              </a:spcBef>
              <a:buNone/>
              <a:defRPr sz="1200">
                <a:solidFill>
                  <a:schemeClr val="tx2"/>
                </a:solidFill>
                <a:latin typeface="+mn-lt"/>
              </a:defRPr>
            </a:lvl2pPr>
            <a:lvl3pPr marL="0" indent="0" algn="l">
              <a:spcBef>
                <a:spcPts val="0"/>
              </a:spcBef>
              <a:buNone/>
              <a:defRPr sz="1200">
                <a:solidFill>
                  <a:schemeClr val="tx2"/>
                </a:solidFill>
                <a:latin typeface="+mn-lt"/>
              </a:defRPr>
            </a:lvl3pPr>
            <a:lvl4pPr marL="0" indent="0" algn="l">
              <a:spcBef>
                <a:spcPts val="0"/>
              </a:spcBef>
              <a:buNone/>
              <a:defRPr sz="1200">
                <a:solidFill>
                  <a:schemeClr val="tx2"/>
                </a:solidFill>
                <a:latin typeface="+mn-lt"/>
              </a:defRPr>
            </a:lvl4pPr>
            <a:lvl5pPr marL="0" indent="0" algn="l">
              <a:spcBef>
                <a:spcPts val="0"/>
              </a:spcBef>
              <a:buNone/>
              <a:defRPr sz="1200">
                <a:solidFill>
                  <a:schemeClr val="tx2"/>
                </a:solidFill>
                <a:latin typeface="+mn-lt"/>
              </a:defRPr>
            </a:lvl5pPr>
            <a:lvl6pPr marL="0" indent="0" algn="l">
              <a:spcBef>
                <a:spcPts val="0"/>
              </a:spcBef>
              <a:buNone/>
              <a:defRPr sz="1200">
                <a:solidFill>
                  <a:schemeClr val="tx2"/>
                </a:solidFill>
                <a:latin typeface="+mn-lt"/>
              </a:defRPr>
            </a:lvl6pPr>
            <a:lvl7pPr marL="0" indent="0" algn="l">
              <a:spcBef>
                <a:spcPts val="0"/>
              </a:spcBef>
              <a:buNone/>
              <a:defRPr sz="1200">
                <a:solidFill>
                  <a:schemeClr val="tx2"/>
                </a:solidFill>
                <a:latin typeface="+mn-lt"/>
              </a:defRPr>
            </a:lvl7pPr>
            <a:lvl8pPr marL="0" indent="0" algn="l">
              <a:spcBef>
                <a:spcPts val="0"/>
              </a:spcBef>
              <a:buNone/>
              <a:defRPr sz="1200">
                <a:solidFill>
                  <a:schemeClr val="tx2"/>
                </a:solidFill>
                <a:latin typeface="+mn-lt"/>
              </a:defRPr>
            </a:lvl8pPr>
            <a:lvl9pPr marL="0" indent="0" algn="l">
              <a:spcBef>
                <a:spcPts val="0"/>
              </a:spcBef>
              <a:buNone/>
              <a:defRPr sz="1200">
                <a:solidFill>
                  <a:schemeClr val="tx2"/>
                </a:solidFill>
                <a:latin typeface="+mn-lt"/>
              </a:defRPr>
            </a:lvl9pPr>
          </a:lstStyle>
          <a:p>
            <a:r>
              <a:rPr lang="en-US" dirty="0"/>
              <a:t>[Name]</a:t>
            </a:r>
            <a:br>
              <a:rPr lang="en-US" dirty="0"/>
            </a:br>
            <a:r>
              <a:rPr lang="en-US" dirty="0"/>
              <a:t>[Location]</a:t>
            </a:r>
          </a:p>
        </p:txBody>
      </p:sp>
      <p:sp>
        <p:nvSpPr>
          <p:cNvPr id="9" name="TextBox 8">
            <a:extLst>
              <a:ext uri="{FF2B5EF4-FFF2-40B4-BE49-F238E27FC236}">
                <a16:creationId xmlns:a16="http://schemas.microsoft.com/office/drawing/2014/main" id="{82F70BBA-AA60-45EF-A845-4365974EB80C}"/>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bg1"/>
                </a:solidFill>
                <a:latin typeface="Arial" panose="020B0604020202020204" pitchFamily="34" charset="0"/>
                <a:cs typeface="Arial" panose="020B0604020202020204" pitchFamily="34" charset="0"/>
              </a:rPr>
              <a:t>Exact Sciences</a:t>
            </a:r>
          </a:p>
        </p:txBody>
      </p:sp>
    </p:spTree>
    <p:extLst>
      <p:ext uri="{BB962C8B-B14F-4D97-AF65-F5344CB8AC3E}">
        <p14:creationId xmlns:p14="http://schemas.microsoft.com/office/powerpoint/2010/main" val="22500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Content-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171054-62CF-44B2-93EF-E4656819B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D106C-0C6A-43E1-9868-B158901286E3}"/>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7" name="Content Placeholder 2">
            <a:extLst>
              <a:ext uri="{FF2B5EF4-FFF2-40B4-BE49-F238E27FC236}">
                <a16:creationId xmlns:a16="http://schemas.microsoft.com/office/drawing/2014/main" id="{5F357150-8EA2-4FD8-A229-50140EF1914F}"/>
              </a:ext>
            </a:extLst>
          </p:cNvPr>
          <p:cNvSpPr>
            <a:spLocks noGrp="1"/>
          </p:cNvSpPr>
          <p:nvPr>
            <p:ph idx="1" hasCustomPrompt="1"/>
          </p:nvPr>
        </p:nvSpPr>
        <p:spPr>
          <a:xfrm>
            <a:off x="457200" y="1839562"/>
            <a:ext cx="11277600" cy="3898048"/>
          </a:xfrm>
        </p:spPr>
        <p:txBody>
          <a:bodyPr lIns="0" tIns="0" rIns="0" bIns="0"/>
          <a:lstStyle>
            <a:lvl1pPr marL="0" indent="0">
              <a:lnSpc>
                <a:spcPct val="100000"/>
              </a:lnSpc>
              <a:buNone/>
              <a:defRPr sz="1200"/>
            </a:lvl1pPr>
            <a:lvl2pPr marL="457189" indent="0">
              <a:lnSpc>
                <a:spcPct val="100000"/>
              </a:lnSpc>
              <a:buNone/>
              <a:defRPr sz="1200"/>
            </a:lvl2pPr>
            <a:lvl3pPr marL="914377" indent="0">
              <a:lnSpc>
                <a:spcPct val="100000"/>
              </a:lnSpc>
              <a:buNone/>
              <a:defRPr sz="1200"/>
            </a:lvl3pPr>
            <a:lvl4pPr marL="1371566" indent="0">
              <a:lnSpc>
                <a:spcPct val="100000"/>
              </a:lnSpc>
              <a:buNone/>
              <a:defRPr sz="1200"/>
            </a:lvl4pPr>
            <a:lvl5pPr marL="1828755" indent="0">
              <a:lnSpc>
                <a:spcPct val="100000"/>
              </a:lnSpc>
              <a:buNone/>
              <a:defRPr sz="1200"/>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10" name="TextBox 9">
            <a:extLst>
              <a:ext uri="{FF2B5EF4-FFF2-40B4-BE49-F238E27FC236}">
                <a16:creationId xmlns:a16="http://schemas.microsoft.com/office/drawing/2014/main" id="{11460E2B-032F-419C-BBA5-BC68C5F2A6D7}"/>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11" name="Title 1">
            <a:extLst>
              <a:ext uri="{FF2B5EF4-FFF2-40B4-BE49-F238E27FC236}">
                <a16:creationId xmlns:a16="http://schemas.microsoft.com/office/drawing/2014/main" id="{CEFBDCEB-5A1B-4803-86C0-0FE0C3998BF9}"/>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06438D8F-1528-924B-BE99-A6ECBBE0FD69}"/>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3852102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8C3E-A653-4BE2-BD54-7081F321D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910C2-33F4-4BC8-836B-C5A72116C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6DDBA8-64E0-4382-B0A9-6B6BBCB271E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53A2FBD-FC7C-4230-AAED-C7F0A93816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A72B9-6840-438B-8C94-AC7313879AB3}"/>
              </a:ext>
            </a:extLst>
          </p:cNvPr>
          <p:cNvSpPr>
            <a:spLocks noGrp="1"/>
          </p:cNvSpPr>
          <p:nvPr>
            <p:ph type="sldNum" sz="quarter" idx="12"/>
          </p:nvPr>
        </p:nvSpPr>
        <p:spPr/>
        <p:txBody>
          <a:bodyPr/>
          <a:lstStyle/>
          <a:p>
            <a:fld id="{9B06F3BB-6C78-4157-8741-A5E209465F4C}" type="slidenum">
              <a:rPr lang="en-US" smtClean="0"/>
              <a:t>‹#›</a:t>
            </a:fld>
            <a:endParaRPr lang="en-US" dirty="0"/>
          </a:p>
        </p:txBody>
      </p:sp>
    </p:spTree>
    <p:extLst>
      <p:ext uri="{BB962C8B-B14F-4D97-AF65-F5344CB8AC3E}">
        <p14:creationId xmlns:p14="http://schemas.microsoft.com/office/powerpoint/2010/main" val="1576846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BCE5-C7A5-433F-940F-2E3E25FCE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92D2B-D680-4B8D-885F-3B64FF06A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271C8-7A3C-4660-AE42-A422EDD2407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E96B08D-63F0-4B3E-B7AC-8A4B424519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5A230A-F68A-4F8C-911F-E0EEB15D60BC}"/>
              </a:ext>
            </a:extLst>
          </p:cNvPr>
          <p:cNvSpPr>
            <a:spLocks noGrp="1"/>
          </p:cNvSpPr>
          <p:nvPr>
            <p:ph type="sldNum" sz="quarter" idx="12"/>
          </p:nvPr>
        </p:nvSpPr>
        <p:spPr/>
        <p:txBody>
          <a:bodyPr/>
          <a:lstStyle/>
          <a:p>
            <a:fld id="{9B06F3BB-6C78-4157-8741-A5E209465F4C}" type="slidenum">
              <a:rPr lang="en-US" smtClean="0"/>
              <a:t>‹#›</a:t>
            </a:fld>
            <a:endParaRPr lang="en-US" dirty="0"/>
          </a:p>
        </p:txBody>
      </p:sp>
    </p:spTree>
    <p:extLst>
      <p:ext uri="{BB962C8B-B14F-4D97-AF65-F5344CB8AC3E}">
        <p14:creationId xmlns:p14="http://schemas.microsoft.com/office/powerpoint/2010/main" val="276716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EE07-E685-4EBD-A0F4-F9DB8A774F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6759E-47B8-43D6-A5A6-B8DD45CF73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968DB-76D0-4851-BE96-B3B6F8380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3B2B-0F90-48E4-B510-9BB248D270F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4A537DF-5A1C-4509-8A41-582F170212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22D21F-FA94-46AC-A516-8968AD7241E1}"/>
              </a:ext>
            </a:extLst>
          </p:cNvPr>
          <p:cNvSpPr>
            <a:spLocks noGrp="1"/>
          </p:cNvSpPr>
          <p:nvPr>
            <p:ph type="sldNum" sz="quarter" idx="12"/>
          </p:nvPr>
        </p:nvSpPr>
        <p:spPr/>
        <p:txBody>
          <a:bodyPr/>
          <a:lstStyle/>
          <a:p>
            <a:fld id="{9B06F3BB-6C78-4157-8741-A5E209465F4C}" type="slidenum">
              <a:rPr lang="en-US" smtClean="0"/>
              <a:t>‹#›</a:t>
            </a:fld>
            <a:endParaRPr lang="en-US" dirty="0"/>
          </a:p>
        </p:txBody>
      </p:sp>
    </p:spTree>
    <p:extLst>
      <p:ext uri="{BB962C8B-B14F-4D97-AF65-F5344CB8AC3E}">
        <p14:creationId xmlns:p14="http://schemas.microsoft.com/office/powerpoint/2010/main" val="148747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subheading- Blank-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endParaRPr lang="en-US" sz="800"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9" name="TextBox 8">
            <a:extLst>
              <a:ext uri="{FF2B5EF4-FFF2-40B4-BE49-F238E27FC236}">
                <a16:creationId xmlns:a16="http://schemas.microsoft.com/office/drawing/2014/main" id="{97817EEB-329A-4191-949E-ECCADE28D2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Rectangle 6">
            <a:extLst>
              <a:ext uri="{FF2B5EF4-FFF2-40B4-BE49-F238E27FC236}">
                <a16:creationId xmlns:a16="http://schemas.microsoft.com/office/drawing/2014/main" id="{8CF53B1C-5A41-7144-9E39-1CF12309E165}"/>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286252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ing/subheading- Content/Photo-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a:defRPr b="1"/>
            </a:lvl1pPr>
          </a:lstStyle>
          <a:p>
            <a:endParaRPr lang="en-US"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9" name="TextBox 8">
            <a:extLst>
              <a:ext uri="{FF2B5EF4-FFF2-40B4-BE49-F238E27FC236}">
                <a16:creationId xmlns:a16="http://schemas.microsoft.com/office/drawing/2014/main" id="{97817EEB-329A-4191-949E-ECCADE28D2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56388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B9CD6432-73A5-4585-B50B-4931F85D0A39}"/>
              </a:ext>
            </a:extLst>
          </p:cNvPr>
          <p:cNvSpPr>
            <a:spLocks noGrp="1"/>
          </p:cNvSpPr>
          <p:nvPr>
            <p:ph type="body" sz="quarter" idx="13" hasCustomPrompt="1"/>
          </p:nvPr>
        </p:nvSpPr>
        <p:spPr>
          <a:xfrm>
            <a:off x="457200" y="1460092"/>
            <a:ext cx="11277600" cy="360400"/>
          </a:xfrm>
        </p:spPr>
        <p:txBody>
          <a:bodyPr lIns="0" tIns="0" rIns="0" bIns="0" anchor="t" anchorCtr="0">
            <a:noAutofit/>
          </a:bodyPr>
          <a:lstStyle>
            <a:lvl1pPr marL="0" indent="0">
              <a:lnSpc>
                <a:spcPts val="2200"/>
              </a:lnSpc>
              <a:buNone/>
              <a:defRPr sz="2000" b="1"/>
            </a:lvl1pPr>
          </a:lstStyle>
          <a:p>
            <a:pPr lvl="0"/>
            <a:r>
              <a:rPr lang="en-US" dirty="0"/>
              <a:t>Edit subtitle</a:t>
            </a:r>
          </a:p>
        </p:txBody>
      </p:sp>
      <p:sp>
        <p:nvSpPr>
          <p:cNvPr id="7" name="Content Placeholder 2">
            <a:extLst>
              <a:ext uri="{FF2B5EF4-FFF2-40B4-BE49-F238E27FC236}">
                <a16:creationId xmlns:a16="http://schemas.microsoft.com/office/drawing/2014/main" id="{3FD9C597-9F26-428B-8B81-1C55707DB28C}"/>
              </a:ext>
            </a:extLst>
          </p:cNvPr>
          <p:cNvSpPr>
            <a:spLocks noGrp="1"/>
          </p:cNvSpPr>
          <p:nvPr>
            <p:ph sz="half" idx="1" hasCustomPrompt="1"/>
          </p:nvPr>
        </p:nvSpPr>
        <p:spPr>
          <a:xfrm>
            <a:off x="457200" y="2249487"/>
            <a:ext cx="5638800" cy="2359025"/>
          </a:xfrm>
        </p:spPr>
        <p:txBody>
          <a:bodyPr lIns="0" tIns="0" rIns="0" bIns="0"/>
          <a:lstStyle>
            <a:lvl1pPr marL="0" indent="0">
              <a:buNone/>
              <a:defRPr sz="1200">
                <a:solidFill>
                  <a:schemeClr val="tx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p:txBody>
      </p:sp>
      <p:sp>
        <p:nvSpPr>
          <p:cNvPr id="8" name="Picture Placeholder 5">
            <a:extLst>
              <a:ext uri="{FF2B5EF4-FFF2-40B4-BE49-F238E27FC236}">
                <a16:creationId xmlns:a16="http://schemas.microsoft.com/office/drawing/2014/main" id="{1B929735-09EC-4C3A-8774-2E3871F71840}"/>
              </a:ext>
            </a:extLst>
          </p:cNvPr>
          <p:cNvSpPr>
            <a:spLocks noGrp="1"/>
          </p:cNvSpPr>
          <p:nvPr>
            <p:ph type="pic" sz="quarter" idx="14"/>
          </p:nvPr>
        </p:nvSpPr>
        <p:spPr bwMode="hidden">
          <a:xfrm>
            <a:off x="6403850" y="0"/>
            <a:ext cx="5788150" cy="6858000"/>
          </a:xfrm>
          <a:solidFill>
            <a:srgbClr val="DADADA"/>
          </a:solidFill>
        </p:spPr>
        <p:txBody>
          <a:bodyPr anchor="ctr" anchorCtr="0"/>
          <a:lstStyle>
            <a:lvl1pPr marL="0" indent="0" algn="ctr">
              <a:spcBef>
                <a:spcPts val="0"/>
              </a:spcBef>
              <a:buNone/>
              <a:defRPr sz="800" cap="all" baseline="0">
                <a:solidFill>
                  <a:schemeClr val="bg1"/>
                </a:solidFill>
              </a:defRPr>
            </a:lvl1pPr>
          </a:lstStyle>
          <a:p>
            <a:r>
              <a:rPr lang="en-US" dirty="0"/>
              <a:t>Click icon to add picture</a:t>
            </a:r>
          </a:p>
        </p:txBody>
      </p:sp>
    </p:spTree>
    <p:extLst>
      <p:ext uri="{BB962C8B-B14F-4D97-AF65-F5344CB8AC3E}">
        <p14:creationId xmlns:p14="http://schemas.microsoft.com/office/powerpoint/2010/main" val="42250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ing- Blank-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5C9C44-9A33-4A57-9421-E42FA49334A6}"/>
              </a:ext>
            </a:extLst>
          </p:cNvPr>
          <p:cNvSpPr>
            <a:spLocks noGrp="1"/>
          </p:cNvSpPr>
          <p:nvPr>
            <p:ph type="ftr" sz="quarter" idx="11"/>
          </p:nvPr>
        </p:nvSpPr>
        <p:spPr/>
        <p:txBody>
          <a:bodyPr/>
          <a:lstStyle>
            <a:lvl1pPr marL="0" marR="0" indent="0" algn="l" defTabSz="914377" rtl="0" eaLnBrk="1" fontAlgn="auto" latinLnBrk="0" hangingPunct="1">
              <a:lnSpc>
                <a:spcPct val="100000"/>
              </a:lnSpc>
              <a:spcBef>
                <a:spcPts val="0"/>
              </a:spcBef>
              <a:spcAft>
                <a:spcPts val="0"/>
              </a:spcAft>
              <a:buClrTx/>
              <a:buSzTx/>
              <a:buFontTx/>
              <a:buNone/>
              <a:tabLst/>
              <a:defRPr b="1"/>
            </a:lvl1pPr>
          </a:lstStyle>
          <a:p>
            <a:endParaRPr lang="en-US" dirty="0"/>
          </a:p>
        </p:txBody>
      </p:sp>
      <p:sp>
        <p:nvSpPr>
          <p:cNvPr id="5" name="Slide Number Placeholder 4">
            <a:extLst>
              <a:ext uri="{FF2B5EF4-FFF2-40B4-BE49-F238E27FC236}">
                <a16:creationId xmlns:a16="http://schemas.microsoft.com/office/drawing/2014/main" id="{7FF9C9BA-B060-43A8-8A58-DC8EE70ADD4E}"/>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9" name="TextBox 8">
            <a:extLst>
              <a:ext uri="{FF2B5EF4-FFF2-40B4-BE49-F238E27FC236}">
                <a16:creationId xmlns:a16="http://schemas.microsoft.com/office/drawing/2014/main" id="{97817EEB-329A-4191-949E-ECCADE28D2E3}"/>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10" name="Title 1">
            <a:extLst>
              <a:ext uri="{FF2B5EF4-FFF2-40B4-BE49-F238E27FC236}">
                <a16:creationId xmlns:a16="http://schemas.microsoft.com/office/drawing/2014/main" id="{50C22533-2CCB-46C6-927F-D562137EE6B6}"/>
              </a:ext>
            </a:extLst>
          </p:cNvPr>
          <p:cNvSpPr>
            <a:spLocks noGrp="1"/>
          </p:cNvSpPr>
          <p:nvPr>
            <p:ph type="title"/>
          </p:nvPr>
        </p:nvSpPr>
        <p:spPr>
          <a:xfrm>
            <a:off x="457200" y="457200"/>
            <a:ext cx="11277600" cy="899327"/>
          </a:xfrm>
        </p:spPr>
        <p:txBody>
          <a:bodyPr lIns="0" tIns="0" rIns="0" bIns="0" anchor="t" anchorCtr="0"/>
          <a:lstStyle>
            <a:lvl1pPr>
              <a:lnSpc>
                <a:spcPts val="3400"/>
              </a:lnSpc>
              <a:defRPr sz="3200" b="1"/>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09246741-2A0B-494C-948B-4E98C7753CC3}"/>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19500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2CA935-3996-450F-BBA4-3F8F6020F7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B0B7C9-C366-49E7-B1D1-76F4BD25BC5C}"/>
              </a:ext>
            </a:extLst>
          </p:cNvPr>
          <p:cNvSpPr>
            <a:spLocks noGrp="1"/>
          </p:cNvSpPr>
          <p:nvPr>
            <p:ph type="sldNum" sz="quarter" idx="12"/>
          </p:nvPr>
        </p:nvSpPr>
        <p:spPr/>
        <p:txBody>
          <a:bodyPr/>
          <a:lstStyle/>
          <a:p>
            <a:fld id="{857C9BCE-67C3-4E89-9B9C-38CCFE777CF5}" type="slidenum">
              <a:rPr lang="en-US" smtClean="0"/>
              <a:t>‹#›</a:t>
            </a:fld>
            <a:endParaRPr lang="en-US" dirty="0"/>
          </a:p>
        </p:txBody>
      </p:sp>
      <p:sp>
        <p:nvSpPr>
          <p:cNvPr id="5" name="TextBox 4">
            <a:extLst>
              <a:ext uri="{FF2B5EF4-FFF2-40B4-BE49-F238E27FC236}">
                <a16:creationId xmlns:a16="http://schemas.microsoft.com/office/drawing/2014/main" id="{C51492C1-3A2C-4142-8A67-EA79EA766734}"/>
              </a:ext>
            </a:extLst>
          </p:cNvPr>
          <p:cNvSpPr txBox="1"/>
          <p:nvPr/>
        </p:nvSpPr>
        <p:spPr>
          <a:xfrm>
            <a:off x="457200" y="6400800"/>
            <a:ext cx="1270000" cy="107722"/>
          </a:xfrm>
          <a:prstGeom prst="rect">
            <a:avLst/>
          </a:prstGeom>
          <a:noFill/>
        </p:spPr>
        <p:txBody>
          <a:bodyPr wrap="square" lIns="0" tIns="0" rIns="0" bIns="0" rtlCol="0">
            <a:spAutoFit/>
          </a:bodyPr>
          <a:lstStyle/>
          <a:p>
            <a:pPr algn="l"/>
            <a:r>
              <a:rPr lang="en-US" sz="700" dirty="0">
                <a:solidFill>
                  <a:schemeClr val="tx1"/>
                </a:solidFill>
                <a:latin typeface="Arial" panose="020B0604020202020204" pitchFamily="34" charset="0"/>
                <a:cs typeface="Arial" panose="020B0604020202020204" pitchFamily="34" charset="0"/>
              </a:rPr>
              <a:t>Exact Sciences</a:t>
            </a:r>
          </a:p>
        </p:txBody>
      </p:sp>
      <p:sp>
        <p:nvSpPr>
          <p:cNvPr id="6" name="Rectangle 5">
            <a:extLst>
              <a:ext uri="{FF2B5EF4-FFF2-40B4-BE49-F238E27FC236}">
                <a16:creationId xmlns:a16="http://schemas.microsoft.com/office/drawing/2014/main" id="{A4DA4D97-6E5F-2144-90DD-B7B27E555933}"/>
              </a:ext>
            </a:extLst>
          </p:cNvPr>
          <p:cNvSpPr/>
          <p:nvPr userDrawn="1"/>
        </p:nvSpPr>
        <p:spPr>
          <a:xfrm>
            <a:off x="361950" y="6477685"/>
            <a:ext cx="6096000" cy="200055"/>
          </a:xfrm>
          <a:prstGeom prst="rect">
            <a:avLst/>
          </a:prstGeom>
        </p:spPr>
        <p:txBody>
          <a:bodyP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FOR INTERNAL TRAINING PURPOSES ONLY. DO NOT DETAIL. DO NOT DISTRIBUTE.</a:t>
            </a:r>
          </a:p>
        </p:txBody>
      </p:sp>
    </p:spTree>
    <p:extLst>
      <p:ext uri="{BB962C8B-B14F-4D97-AF65-F5344CB8AC3E}">
        <p14:creationId xmlns:p14="http://schemas.microsoft.com/office/powerpoint/2010/main" val="3273705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6FCB7-EEB2-485A-9DFC-348C44180AC5}"/>
              </a:ext>
            </a:extLst>
          </p:cNvPr>
          <p:cNvSpPr>
            <a:spLocks noGrp="1"/>
          </p:cNvSpPr>
          <p:nvPr>
            <p:ph type="title"/>
          </p:nvPr>
        </p:nvSpPr>
        <p:spPr>
          <a:xfrm>
            <a:off x="457200" y="457200"/>
            <a:ext cx="11277600" cy="115446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B090C58-0A45-4196-A146-A4FB98DF9E96}"/>
              </a:ext>
            </a:extLst>
          </p:cNvPr>
          <p:cNvSpPr>
            <a:spLocks noGrp="1"/>
          </p:cNvSpPr>
          <p:nvPr>
            <p:ph type="body" idx="1"/>
          </p:nvPr>
        </p:nvSpPr>
        <p:spPr>
          <a:xfrm>
            <a:off x="457200" y="1828801"/>
            <a:ext cx="11277600" cy="41148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980DE669-7402-4A64-80CB-81C20C72345E}"/>
              </a:ext>
            </a:extLst>
          </p:cNvPr>
          <p:cNvSpPr>
            <a:spLocks noGrp="1"/>
          </p:cNvSpPr>
          <p:nvPr>
            <p:ph type="ftr" sz="quarter" idx="3"/>
          </p:nvPr>
        </p:nvSpPr>
        <p:spPr>
          <a:xfrm>
            <a:off x="457200" y="5943600"/>
            <a:ext cx="4114800" cy="236539"/>
          </a:xfrm>
          <a:prstGeom prst="rect">
            <a:avLst/>
          </a:prstGeom>
        </p:spPr>
        <p:txBody>
          <a:bodyPr vert="horz" lIns="0" tIns="0" rIns="0" bIns="0" rtlCol="0" anchor="b" anchorCtr="0"/>
          <a:lstStyle>
            <a:lvl1pPr algn="l">
              <a:defRPr sz="7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6E38274-F6E8-42D1-A1D4-7D2C135E29FC}"/>
              </a:ext>
            </a:extLst>
          </p:cNvPr>
          <p:cNvSpPr>
            <a:spLocks noGrp="1"/>
          </p:cNvSpPr>
          <p:nvPr>
            <p:ph type="sldNum" sz="quarter" idx="4"/>
          </p:nvPr>
        </p:nvSpPr>
        <p:spPr>
          <a:xfrm>
            <a:off x="8991600" y="6400800"/>
            <a:ext cx="2743200" cy="365125"/>
          </a:xfrm>
          <a:prstGeom prst="rect">
            <a:avLst/>
          </a:prstGeom>
        </p:spPr>
        <p:txBody>
          <a:bodyPr vert="horz" lIns="0" tIns="0" rIns="0" bIns="0" rtlCol="0" anchor="t" anchorCtr="0"/>
          <a:lstStyle>
            <a:lvl1pPr algn="r">
              <a:defRPr sz="800">
                <a:solidFill>
                  <a:srgbClr val="000000"/>
                </a:solidFill>
                <a:latin typeface="Arial" panose="020B0604020202020204" pitchFamily="34" charset="0"/>
                <a:cs typeface="Arial" panose="020B0604020202020204" pitchFamily="34" charset="0"/>
              </a:defRPr>
            </a:lvl1pPr>
          </a:lstStyle>
          <a:p>
            <a:fld id="{857C9BCE-67C3-4E89-9B9C-38CCFE777CF5}" type="slidenum">
              <a:rPr lang="en-US" smtClean="0"/>
              <a:pPr/>
              <a:t>‹#›</a:t>
            </a:fld>
            <a:endParaRPr lang="en-US" dirty="0"/>
          </a:p>
        </p:txBody>
      </p:sp>
    </p:spTree>
    <p:extLst>
      <p:ext uri="{BB962C8B-B14F-4D97-AF65-F5344CB8AC3E}">
        <p14:creationId xmlns:p14="http://schemas.microsoft.com/office/powerpoint/2010/main" val="4047661382"/>
      </p:ext>
    </p:extLst>
  </p:cSld>
  <p:clrMap bg1="lt1" tx1="dk1" bg2="lt2" tx2="dk2" accent1="accent1" accent2="accent2" accent3="accent3" accent4="accent4" accent5="accent5" accent6="accent6" hlink="hlink" folHlink="folHlink"/>
  <p:sldLayoutIdLst>
    <p:sldLayoutId id="2147483747" r:id="rId1"/>
    <p:sldLayoutId id="2147483749" r:id="rId2"/>
    <p:sldLayoutId id="2147483774" r:id="rId3"/>
    <p:sldLayoutId id="2147483737" r:id="rId4"/>
    <p:sldLayoutId id="2147483738" r:id="rId5"/>
    <p:sldLayoutId id="2147483739" r:id="rId6"/>
    <p:sldLayoutId id="2147483759" r:id="rId7"/>
    <p:sldLayoutId id="2147483797" r:id="rId8"/>
    <p:sldLayoutId id="2147483741" r:id="rId9"/>
    <p:sldLayoutId id="2147483742" r:id="rId10"/>
    <p:sldLayoutId id="2147483743" r:id="rId11"/>
    <p:sldLayoutId id="2147483758" r:id="rId12"/>
    <p:sldLayoutId id="2147483799" r:id="rId13"/>
    <p:sldLayoutId id="2147483756" r:id="rId14"/>
    <p:sldLayoutId id="2147483757" r:id="rId15"/>
    <p:sldLayoutId id="2147483752" r:id="rId16"/>
    <p:sldLayoutId id="2147483750" r:id="rId17"/>
    <p:sldLayoutId id="2147483735" r:id="rId18"/>
    <p:sldLayoutId id="2147483748" r:id="rId19"/>
    <p:sldLayoutId id="2147483775" r:id="rId20"/>
    <p:sldLayoutId id="2147483754" r:id="rId21"/>
    <p:sldLayoutId id="2147483755" r:id="rId22"/>
    <p:sldLayoutId id="2147483765" r:id="rId23"/>
    <p:sldLayoutId id="2147483766" r:id="rId24"/>
    <p:sldLayoutId id="2147483767" r:id="rId25"/>
    <p:sldLayoutId id="2147483768" r:id="rId26"/>
    <p:sldLayoutId id="2147483769" r:id="rId27"/>
    <p:sldLayoutId id="2147483770" r:id="rId28"/>
    <p:sldLayoutId id="2147483771" r:id="rId29"/>
    <p:sldLayoutId id="2147483800" r:id="rId30"/>
    <p:sldLayoutId id="2147483772" r:id="rId31"/>
    <p:sldLayoutId id="2147483773" r:id="rId32"/>
    <p:sldLayoutId id="2147483753" r:id="rId33"/>
    <p:sldLayoutId id="2147483744" r:id="rId34"/>
    <p:sldLayoutId id="2147483746" r:id="rId35"/>
    <p:sldLayoutId id="2147483798" r:id="rId36"/>
    <p:sldLayoutId id="2147483802" r:id="rId37"/>
    <p:sldLayoutId id="2147483745" r:id="rId38"/>
    <p:sldLayoutId id="2147483804" r:id="rId39"/>
    <p:sldLayoutId id="2147483803" r:id="rId40"/>
    <p:sldLayoutId id="2147483736" r:id="rId41"/>
    <p:sldLayoutId id="2147483805" r:id="rId42"/>
    <p:sldLayoutId id="2147483801" r:id="rId43"/>
    <p:sldLayoutId id="2147483760" r:id="rId44"/>
    <p:sldLayoutId id="2147483761" r:id="rId45"/>
    <p:sldLayoutId id="2147483762" r:id="rId46"/>
    <p:sldLayoutId id="2147483763" r:id="rId47"/>
    <p:sldLayoutId id="2147483764" r:id="rId48"/>
    <p:sldLayoutId id="2147483751" r:id="rId49"/>
    <p:sldLayoutId id="2147483806" r:id="rId50"/>
    <p:sldLayoutId id="2147483807" r:id="rId51"/>
    <p:sldLayoutId id="2147483808" r:id="rId52"/>
  </p:sldLayoutIdLst>
  <p:hf hdr="0" ftr="0" dt="0"/>
  <p:txStyles>
    <p:titleStyle>
      <a:lvl1pPr algn="l" defTabSz="914377" rtl="0" eaLnBrk="1" latinLnBrk="0" hangingPunct="1">
        <a:lnSpc>
          <a:spcPct val="100000"/>
        </a:lnSpc>
        <a:spcBef>
          <a:spcPct val="0"/>
        </a:spcBef>
        <a:buNone/>
        <a:defRPr sz="32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096">
          <p15:clr>
            <a:srgbClr val="F26B43"/>
          </p15:clr>
        </p15:guide>
        <p15:guide id="4" pos="3584">
          <p15:clr>
            <a:srgbClr val="F26B43"/>
          </p15:clr>
        </p15:guide>
        <p15:guide id="5" pos="6080">
          <p15:clr>
            <a:srgbClr val="F26B43"/>
          </p15:clr>
        </p15:guide>
        <p15:guide id="6" pos="1600">
          <p15:clr>
            <a:srgbClr val="F26B43"/>
          </p15:clr>
        </p15:guide>
        <p15:guide id="7" pos="6592">
          <p15:clr>
            <a:srgbClr val="F26B43"/>
          </p15:clr>
        </p15:guide>
        <p15:guide id="8" pos="1088">
          <p15:clr>
            <a:srgbClr val="F26B43"/>
          </p15:clr>
        </p15:guide>
        <p15:guide id="9" pos="7392">
          <p15:clr>
            <a:srgbClr val="F26B43"/>
          </p15:clr>
        </p15:guide>
        <p15:guide id="10" pos="288">
          <p15:clr>
            <a:srgbClr val="F26B43"/>
          </p15:clr>
        </p15:guide>
        <p15:guide id="11" orient="horz" pos="288">
          <p15:clr>
            <a:srgbClr val="F26B43"/>
          </p15:clr>
        </p15:guide>
        <p15:guide id="12" orient="horz" pos="4032">
          <p15:clr>
            <a:srgbClr val="F26B43"/>
          </p15:clr>
        </p15:guide>
        <p15:guide id="13" orient="horz" pos="576">
          <p15:clr>
            <a:srgbClr val="F26B43"/>
          </p15:clr>
        </p15:guide>
        <p15:guide id="14" orient="horz" pos="1152">
          <p15:clr>
            <a:srgbClr val="F26B43"/>
          </p15:clr>
        </p15:guide>
        <p15:guide id="15" orient="horz" pos="3744">
          <p15:clr>
            <a:srgbClr val="F26B43"/>
          </p15:clr>
        </p15:guide>
        <p15:guide id="16"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D140-9A0E-4E89-9489-D91DF880886E}"/>
              </a:ext>
            </a:extLst>
          </p:cNvPr>
          <p:cNvSpPr>
            <a:spLocks noGrp="1"/>
          </p:cNvSpPr>
          <p:nvPr>
            <p:ph type="title"/>
          </p:nvPr>
        </p:nvSpPr>
        <p:spPr/>
        <p:txBody>
          <a:bodyPr/>
          <a:lstStyle/>
          <a:p>
            <a:r>
              <a:rPr lang="en-US" dirty="0"/>
              <a:t>Hepatocellular Carcinoma</a:t>
            </a:r>
          </a:p>
        </p:txBody>
      </p:sp>
      <p:sp>
        <p:nvSpPr>
          <p:cNvPr id="4" name="Text Placeholder 3">
            <a:extLst>
              <a:ext uri="{FF2B5EF4-FFF2-40B4-BE49-F238E27FC236}">
                <a16:creationId xmlns:a16="http://schemas.microsoft.com/office/drawing/2014/main" id="{D5649050-E838-4C4F-8117-517E353DE4BC}"/>
              </a:ext>
            </a:extLst>
          </p:cNvPr>
          <p:cNvSpPr>
            <a:spLocks noGrp="1"/>
          </p:cNvSpPr>
          <p:nvPr>
            <p:ph type="body" sz="quarter" idx="13"/>
          </p:nvPr>
        </p:nvSpPr>
        <p:spPr/>
        <p:txBody>
          <a:bodyPr/>
          <a:lstStyle/>
          <a:p>
            <a:r>
              <a:rPr lang="en-US" dirty="0"/>
              <a:t>Virtual Learning Experience 1</a:t>
            </a:r>
          </a:p>
        </p:txBody>
      </p:sp>
      <p:sp>
        <p:nvSpPr>
          <p:cNvPr id="6" name="Subtitle 5">
            <a:extLst>
              <a:ext uri="{FF2B5EF4-FFF2-40B4-BE49-F238E27FC236}">
                <a16:creationId xmlns:a16="http://schemas.microsoft.com/office/drawing/2014/main" id="{628F61E5-47A9-4865-8AF0-8210E06719A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200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HCC Etiology</a:t>
            </a:r>
          </a:p>
        </p:txBody>
      </p:sp>
      <p:sp>
        <p:nvSpPr>
          <p:cNvPr id="2" name="Text Placeholder 1">
            <a:extLst>
              <a:ext uri="{FF2B5EF4-FFF2-40B4-BE49-F238E27FC236}">
                <a16:creationId xmlns:a16="http://schemas.microsoft.com/office/drawing/2014/main" id="{7172CCB0-7D8D-E042-9423-A710A0B7568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A647F12-7167-FD48-818A-EA94334FEA79}"/>
              </a:ext>
            </a:extLst>
          </p:cNvPr>
          <p:cNvSpPr>
            <a:spLocks noGrp="1"/>
          </p:cNvSpPr>
          <p:nvPr>
            <p:ph type="sldNum" sz="quarter" idx="12"/>
          </p:nvPr>
        </p:nvSpPr>
        <p:spPr/>
        <p:txBody>
          <a:bodyPr/>
          <a:lstStyle/>
          <a:p>
            <a:fld id="{857C9BCE-67C3-4E89-9B9C-38CCFE777CF5}" type="slidenum">
              <a:rPr lang="en-US" smtClean="0"/>
              <a:pPr/>
              <a:t>10</a:t>
            </a:fld>
            <a:endParaRPr lang="en-US" dirty="0"/>
          </a:p>
        </p:txBody>
      </p:sp>
    </p:spTree>
    <p:extLst>
      <p:ext uri="{BB962C8B-B14F-4D97-AF65-F5344CB8AC3E}">
        <p14:creationId xmlns:p14="http://schemas.microsoft.com/office/powerpoint/2010/main" val="259720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p:txBody>
          <a:bodyPr/>
          <a:lstStyle/>
          <a:p>
            <a:r>
              <a:rPr lang="en-US" dirty="0"/>
              <a:t>Understanding the Main Contributors of HCC</a:t>
            </a:r>
          </a:p>
        </p:txBody>
      </p:sp>
      <p:sp>
        <p:nvSpPr>
          <p:cNvPr id="9" name="Text Placeholder 8">
            <a:extLst>
              <a:ext uri="{FF2B5EF4-FFF2-40B4-BE49-F238E27FC236}">
                <a16:creationId xmlns:a16="http://schemas.microsoft.com/office/drawing/2014/main" id="{429ACAC1-CAED-4B95-A9F4-50F56AD47305}"/>
              </a:ext>
            </a:extLst>
          </p:cNvPr>
          <p:cNvSpPr>
            <a:spLocks noGrp="1"/>
          </p:cNvSpPr>
          <p:nvPr>
            <p:ph type="body" sz="quarter" idx="14"/>
          </p:nvPr>
        </p:nvSpPr>
        <p:spPr>
          <a:xfrm>
            <a:off x="457200" y="1445639"/>
            <a:ext cx="11277600" cy="569974"/>
          </a:xfrm>
        </p:spPr>
        <p:txBody>
          <a:bodyPr/>
          <a:lstStyle/>
          <a:p>
            <a:r>
              <a:rPr lang="en-US" dirty="0">
                <a:solidFill>
                  <a:schemeClr val="accent1"/>
                </a:solidFill>
              </a:rPr>
              <a:t>What are the main contributors that lead to cirrhosis and HCC or to non-cirrhotic HCC in the United States?</a:t>
            </a:r>
          </a:p>
          <a:p>
            <a:endParaRPr lang="en-US" dirty="0">
              <a:solidFill>
                <a:schemeClr val="accent1"/>
              </a:solidFill>
            </a:endParaRPr>
          </a:p>
        </p:txBody>
      </p:sp>
      <p:sp>
        <p:nvSpPr>
          <p:cNvPr id="14" name="Slide Number Placeholder 13">
            <a:extLst>
              <a:ext uri="{FF2B5EF4-FFF2-40B4-BE49-F238E27FC236}">
                <a16:creationId xmlns:a16="http://schemas.microsoft.com/office/drawing/2014/main" id="{D79FA80C-85B2-9341-BCEC-E4A3156F321E}"/>
              </a:ext>
            </a:extLst>
          </p:cNvPr>
          <p:cNvSpPr>
            <a:spLocks noGrp="1"/>
          </p:cNvSpPr>
          <p:nvPr>
            <p:ph type="sldNum" sz="quarter" idx="12"/>
          </p:nvPr>
        </p:nvSpPr>
        <p:spPr/>
        <p:txBody>
          <a:bodyPr/>
          <a:lstStyle/>
          <a:p>
            <a:fld id="{857C9BCE-67C3-4E89-9B9C-38CCFE777CF5}" type="slidenum">
              <a:rPr lang="en-US" smtClean="0"/>
              <a:t>11</a:t>
            </a:fld>
            <a:endParaRPr lang="en-US" dirty="0"/>
          </a:p>
        </p:txBody>
      </p:sp>
    </p:spTree>
    <p:extLst>
      <p:ext uri="{BB962C8B-B14F-4D97-AF65-F5344CB8AC3E}">
        <p14:creationId xmlns:p14="http://schemas.microsoft.com/office/powerpoint/2010/main" val="309564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F998CD-523C-4701-A0AD-DB1AB79A7F15}"/>
              </a:ext>
            </a:extLst>
          </p:cNvPr>
          <p:cNvSpPr>
            <a:spLocks noGrp="1"/>
          </p:cNvSpPr>
          <p:nvPr>
            <p:ph idx="1"/>
          </p:nvPr>
        </p:nvSpPr>
        <p:spPr>
          <a:xfrm>
            <a:off x="457200" y="2507610"/>
            <a:ext cx="11277600" cy="3898048"/>
          </a:xfrm>
        </p:spPr>
        <p:txBody>
          <a:bodyPr/>
          <a:lstStyle/>
          <a:p>
            <a:pPr marL="342900" indent="-342900">
              <a:buFont typeface="Arial" panose="020B0604020202020204" pitchFamily="34" charset="0"/>
              <a:buChar char="•"/>
            </a:pPr>
            <a:r>
              <a:rPr lang="en-US" sz="2000" dirty="0"/>
              <a:t>Hepatitis B virus (HBV)</a:t>
            </a:r>
            <a:r>
              <a:rPr lang="en-US" sz="2000" baseline="30000" dirty="0"/>
              <a:t>8</a:t>
            </a:r>
          </a:p>
          <a:p>
            <a:pPr marL="342900" indent="-342900">
              <a:buFont typeface="Arial" panose="020B0604020202020204" pitchFamily="34" charset="0"/>
              <a:buChar char="•"/>
            </a:pPr>
            <a:r>
              <a:rPr lang="en-US" sz="2000" dirty="0"/>
              <a:t>Hepatitis C virus (HCV)</a:t>
            </a:r>
            <a:r>
              <a:rPr lang="en-US" sz="2000" baseline="30000" dirty="0"/>
              <a:t>8</a:t>
            </a:r>
            <a:endParaRPr lang="en-US" sz="2000" dirty="0"/>
          </a:p>
          <a:p>
            <a:pPr marL="342900" indent="-342900">
              <a:buFont typeface="Arial" panose="020B0604020202020204" pitchFamily="34" charset="0"/>
              <a:buChar char="•"/>
            </a:pPr>
            <a:r>
              <a:rPr lang="en-US" sz="2000" dirty="0"/>
              <a:t>Metabolic </a:t>
            </a:r>
            <a:r>
              <a:rPr lang="en-US" sz="2000" dirty="0" err="1"/>
              <a:t>disorders</a:t>
            </a:r>
            <a:r>
              <a:rPr lang="en-US" sz="2000" baseline="30000" dirty="0" err="1"/>
              <a:t>8</a:t>
            </a:r>
            <a:endParaRPr lang="en-US" sz="2000" dirty="0"/>
          </a:p>
          <a:p>
            <a:pPr marL="342900" indent="-342900">
              <a:buFont typeface="Arial" panose="020B0604020202020204" pitchFamily="34" charset="0"/>
              <a:buChar char="•"/>
            </a:pPr>
            <a:r>
              <a:rPr lang="en-US" sz="2000" dirty="0" err="1"/>
              <a:t>Alcohol</a:t>
            </a:r>
            <a:r>
              <a:rPr lang="en-US" sz="2000" baseline="30000" dirty="0" err="1"/>
              <a:t>8</a:t>
            </a:r>
            <a:endParaRPr lang="en-US" sz="2000" dirty="0"/>
          </a:p>
          <a:p>
            <a:pPr marL="342900" indent="-342900">
              <a:buFont typeface="Arial" panose="020B0604020202020204" pitchFamily="34" charset="0"/>
              <a:buChar char="•"/>
            </a:pPr>
            <a:r>
              <a:rPr lang="en-US" sz="2000" dirty="0" err="1"/>
              <a:t>Smoking</a:t>
            </a:r>
            <a:r>
              <a:rPr lang="en-US" sz="2000" baseline="30000" dirty="0" err="1"/>
              <a:t>8</a:t>
            </a:r>
            <a:endParaRPr lang="en-US" sz="2000" dirty="0"/>
          </a:p>
          <a:p>
            <a:pPr marL="342900" indent="-342900">
              <a:buFont typeface="Arial" panose="020B0604020202020204" pitchFamily="34" charset="0"/>
              <a:buChar char="•"/>
            </a:pPr>
            <a:r>
              <a:rPr lang="en-US" sz="2000" dirty="0"/>
              <a:t>Genetic </a:t>
            </a:r>
            <a:r>
              <a:rPr lang="en-US" sz="2000" dirty="0" err="1"/>
              <a:t>disorders</a:t>
            </a:r>
            <a:r>
              <a:rPr lang="en-US" sz="2000" baseline="30000" dirty="0" err="1"/>
              <a:t>8</a:t>
            </a:r>
            <a:endParaRPr lang="en-US" sz="2000" dirty="0"/>
          </a:p>
          <a:p>
            <a:endParaRPr lang="en-US" dirty="0"/>
          </a:p>
          <a:p>
            <a:endParaRPr lang="en-US" dirty="0"/>
          </a:p>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p:txBody>
          <a:bodyPr/>
          <a:lstStyle/>
          <a:p>
            <a:r>
              <a:rPr lang="en-US" dirty="0"/>
              <a:t>Understanding the Main Contributors of HCC</a:t>
            </a:r>
          </a:p>
        </p:txBody>
      </p:sp>
      <p:sp>
        <p:nvSpPr>
          <p:cNvPr id="4" name="Text Placeholder 3">
            <a:extLst>
              <a:ext uri="{FF2B5EF4-FFF2-40B4-BE49-F238E27FC236}">
                <a16:creationId xmlns:a16="http://schemas.microsoft.com/office/drawing/2014/main" id="{EA65C91E-E2C3-4DAF-8666-A97C5AB06AE0}"/>
              </a:ext>
            </a:extLst>
          </p:cNvPr>
          <p:cNvSpPr>
            <a:spLocks noGrp="1"/>
          </p:cNvSpPr>
          <p:nvPr>
            <p:ph type="body" sz="quarter" idx="13"/>
          </p:nvPr>
        </p:nvSpPr>
        <p:spPr>
          <a:xfrm>
            <a:off x="457200" y="1453897"/>
            <a:ext cx="11277600" cy="598188"/>
          </a:xfrm>
        </p:spPr>
        <p:txBody>
          <a:bodyPr/>
          <a:lstStyle/>
          <a:p>
            <a:r>
              <a:rPr lang="en-US" dirty="0">
                <a:solidFill>
                  <a:schemeClr val="accent1"/>
                </a:solidFill>
              </a:rPr>
              <a:t>What are the main contributors that lead to cirrhosis and HCC or to non-cirrhotic HCC in the United States?</a:t>
            </a:r>
          </a:p>
          <a:p>
            <a:endParaRPr lang="en-US" dirty="0">
              <a:solidFill>
                <a:schemeClr val="accent1"/>
              </a:solidFill>
            </a:endParaRPr>
          </a:p>
        </p:txBody>
      </p:sp>
      <p:sp>
        <p:nvSpPr>
          <p:cNvPr id="6" name="Slide Number Placeholder 5">
            <a:extLst>
              <a:ext uri="{FF2B5EF4-FFF2-40B4-BE49-F238E27FC236}">
                <a16:creationId xmlns:a16="http://schemas.microsoft.com/office/drawing/2014/main" id="{D7B3ACFC-82B7-9649-BDE7-2EAF0068FEBA}"/>
              </a:ext>
            </a:extLst>
          </p:cNvPr>
          <p:cNvSpPr>
            <a:spLocks noGrp="1"/>
          </p:cNvSpPr>
          <p:nvPr>
            <p:ph type="sldNum" sz="quarter" idx="12"/>
          </p:nvPr>
        </p:nvSpPr>
        <p:spPr/>
        <p:txBody>
          <a:bodyPr/>
          <a:lstStyle/>
          <a:p>
            <a:fld id="{857C9BCE-67C3-4E89-9B9C-38CCFE777CF5}" type="slidenum">
              <a:rPr lang="en-US" smtClean="0"/>
              <a:t>12</a:t>
            </a:fld>
            <a:endParaRPr lang="en-US" dirty="0"/>
          </a:p>
        </p:txBody>
      </p:sp>
    </p:spTree>
    <p:extLst>
      <p:ext uri="{BB962C8B-B14F-4D97-AF65-F5344CB8AC3E}">
        <p14:creationId xmlns:p14="http://schemas.microsoft.com/office/powerpoint/2010/main" val="325216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F998CD-523C-4701-A0AD-DB1AB79A7F15}"/>
              </a:ext>
            </a:extLst>
          </p:cNvPr>
          <p:cNvSpPr>
            <a:spLocks noGrp="1"/>
          </p:cNvSpPr>
          <p:nvPr>
            <p:ph idx="1"/>
          </p:nvPr>
        </p:nvSpPr>
        <p:spPr>
          <a:xfrm>
            <a:off x="457200" y="2502752"/>
            <a:ext cx="11277600" cy="3898048"/>
          </a:xfrm>
        </p:spPr>
        <p:txBody>
          <a:bodyPr/>
          <a:lstStyle/>
          <a:p>
            <a:pPr marL="342900" indent="-342900">
              <a:buFont typeface="Arial" panose="020B0604020202020204" pitchFamily="34" charset="0"/>
              <a:buChar char="•"/>
            </a:pPr>
            <a:r>
              <a:rPr lang="en-US" sz="2000" dirty="0"/>
              <a:t>Hepatitis B virus (HBV)</a:t>
            </a:r>
            <a:r>
              <a:rPr lang="en-US" sz="2000" baseline="30000" dirty="0"/>
              <a:t>8</a:t>
            </a:r>
            <a:endParaRPr lang="en-US" sz="2000" dirty="0"/>
          </a:p>
          <a:p>
            <a:pPr marL="342900" indent="-342900">
              <a:buFont typeface="Arial" panose="020B0604020202020204" pitchFamily="34" charset="0"/>
              <a:buChar char="•"/>
            </a:pPr>
            <a:r>
              <a:rPr lang="en-US" sz="2000" dirty="0"/>
              <a:t>Hepatitis C virus (HCV)</a:t>
            </a:r>
            <a:r>
              <a:rPr lang="en-US" sz="2000" baseline="30000" dirty="0"/>
              <a:t>8</a:t>
            </a:r>
            <a:endParaRPr lang="en-US" sz="2000" dirty="0"/>
          </a:p>
          <a:p>
            <a:pPr marL="342900" indent="-342900">
              <a:buFont typeface="Arial" panose="020B0604020202020204" pitchFamily="34" charset="0"/>
              <a:buChar char="•"/>
            </a:pPr>
            <a:r>
              <a:rPr lang="en-US" sz="2000" dirty="0"/>
              <a:t>Metabolic </a:t>
            </a:r>
            <a:r>
              <a:rPr lang="en-US" sz="2000" dirty="0" err="1"/>
              <a:t>disorders</a:t>
            </a:r>
            <a:r>
              <a:rPr lang="en-US" sz="2000" baseline="30000" dirty="0" err="1"/>
              <a:t>8</a:t>
            </a:r>
            <a:endParaRPr lang="en-US" sz="2000" dirty="0"/>
          </a:p>
          <a:p>
            <a:pPr marL="342900" indent="-342900">
              <a:buFont typeface="Arial" panose="020B0604020202020204" pitchFamily="34" charset="0"/>
              <a:buChar char="•"/>
            </a:pPr>
            <a:r>
              <a:rPr lang="en-US" sz="2000" dirty="0" err="1"/>
              <a:t>Alcohol</a:t>
            </a:r>
            <a:r>
              <a:rPr lang="en-US" sz="2000" baseline="30000" dirty="0" err="1"/>
              <a:t>8</a:t>
            </a:r>
            <a:endParaRPr lang="en-US" sz="2000" dirty="0"/>
          </a:p>
          <a:p>
            <a:pPr marL="342900" indent="-342900">
              <a:buFont typeface="Arial" panose="020B0604020202020204" pitchFamily="34" charset="0"/>
              <a:buChar char="•"/>
            </a:pPr>
            <a:r>
              <a:rPr lang="en-US" sz="2000" dirty="0" err="1"/>
              <a:t>Smoking</a:t>
            </a:r>
            <a:r>
              <a:rPr lang="en-US" sz="2000" baseline="30000" dirty="0" err="1"/>
              <a:t>8</a:t>
            </a:r>
            <a:endParaRPr lang="en-US" sz="2000" dirty="0"/>
          </a:p>
          <a:p>
            <a:pPr marL="342900" indent="-342900">
              <a:buFont typeface="Arial" panose="020B0604020202020204" pitchFamily="34" charset="0"/>
              <a:buChar char="•"/>
            </a:pPr>
            <a:r>
              <a:rPr lang="en-US" sz="2000" dirty="0"/>
              <a:t>Genetic </a:t>
            </a:r>
            <a:r>
              <a:rPr lang="en-US" sz="2000" dirty="0" err="1"/>
              <a:t>disorders</a:t>
            </a:r>
            <a:r>
              <a:rPr lang="en-US" sz="2000" baseline="30000" dirty="0" err="1"/>
              <a:t>8</a:t>
            </a:r>
            <a:endParaRPr lang="en-US" sz="2000" dirty="0"/>
          </a:p>
          <a:p>
            <a:endParaRPr lang="en-US" dirty="0"/>
          </a:p>
          <a:p>
            <a:endParaRPr lang="en-US" dirty="0"/>
          </a:p>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p:txBody>
          <a:bodyPr/>
          <a:lstStyle/>
          <a:p>
            <a:r>
              <a:rPr lang="en-US" dirty="0"/>
              <a:t>Understanding the Main Contributors of HCC</a:t>
            </a:r>
          </a:p>
        </p:txBody>
      </p:sp>
      <p:sp>
        <p:nvSpPr>
          <p:cNvPr id="4" name="Text Placeholder 3">
            <a:extLst>
              <a:ext uri="{FF2B5EF4-FFF2-40B4-BE49-F238E27FC236}">
                <a16:creationId xmlns:a16="http://schemas.microsoft.com/office/drawing/2014/main" id="{17363A8E-666F-418B-BB04-CE7756899F09}"/>
              </a:ext>
            </a:extLst>
          </p:cNvPr>
          <p:cNvSpPr>
            <a:spLocks noGrp="1"/>
          </p:cNvSpPr>
          <p:nvPr>
            <p:ph type="body" sz="quarter" idx="13"/>
          </p:nvPr>
        </p:nvSpPr>
        <p:spPr>
          <a:xfrm>
            <a:off x="457200" y="1453896"/>
            <a:ext cx="11277600" cy="531386"/>
          </a:xfrm>
        </p:spPr>
        <p:txBody>
          <a:bodyPr/>
          <a:lstStyle/>
          <a:p>
            <a:r>
              <a:rPr lang="en-US" dirty="0">
                <a:solidFill>
                  <a:schemeClr val="accent1"/>
                </a:solidFill>
              </a:rPr>
              <a:t>What are the main contributors that lead to cirrhosis and HCC or to non-cirrhotic HCC in the United States?</a:t>
            </a:r>
          </a:p>
          <a:p>
            <a:endParaRPr lang="en-US" dirty="0">
              <a:solidFill>
                <a:schemeClr val="accent1"/>
              </a:solidFill>
            </a:endParaRPr>
          </a:p>
        </p:txBody>
      </p:sp>
      <p:graphicFrame>
        <p:nvGraphicFramePr>
          <p:cNvPr id="12" name="Table 9">
            <a:extLst>
              <a:ext uri="{FF2B5EF4-FFF2-40B4-BE49-F238E27FC236}">
                <a16:creationId xmlns:a16="http://schemas.microsoft.com/office/drawing/2014/main" id="{594E260A-92F4-CD4A-8B87-3CF282EEF5B5}"/>
              </a:ext>
            </a:extLst>
          </p:cNvPr>
          <p:cNvGraphicFramePr>
            <a:graphicFrameLocks noGrp="1"/>
          </p:cNvGraphicFramePr>
          <p:nvPr>
            <p:extLst>
              <p:ext uri="{D42A27DB-BD31-4B8C-83A1-F6EECF244321}">
                <p14:modId xmlns:p14="http://schemas.microsoft.com/office/powerpoint/2010/main" val="2240120906"/>
              </p:ext>
            </p:extLst>
          </p:nvPr>
        </p:nvGraphicFramePr>
        <p:xfrm>
          <a:off x="5699432" y="2496376"/>
          <a:ext cx="5456904" cy="2966720"/>
        </p:xfrm>
        <a:graphic>
          <a:graphicData uri="http://schemas.openxmlformats.org/drawingml/2006/table">
            <a:tbl>
              <a:tblPr firstRow="1" bandRow="1">
                <a:tableStyleId>{5C22544A-7EE6-4342-B048-85BDC9FD1C3A}</a:tableStyleId>
              </a:tblPr>
              <a:tblGrid>
                <a:gridCol w="2728452">
                  <a:extLst>
                    <a:ext uri="{9D8B030D-6E8A-4147-A177-3AD203B41FA5}">
                      <a16:colId xmlns:a16="http://schemas.microsoft.com/office/drawing/2014/main" val="652201332"/>
                    </a:ext>
                  </a:extLst>
                </a:gridCol>
                <a:gridCol w="2728452">
                  <a:extLst>
                    <a:ext uri="{9D8B030D-6E8A-4147-A177-3AD203B41FA5}">
                      <a16:colId xmlns:a16="http://schemas.microsoft.com/office/drawing/2014/main" val="842681808"/>
                    </a:ext>
                  </a:extLst>
                </a:gridCol>
              </a:tblGrid>
              <a:tr h="370840">
                <a:tc>
                  <a:txBody>
                    <a:bodyPr/>
                    <a:lstStyle/>
                    <a:p>
                      <a:r>
                        <a:rPr lang="en-US" dirty="0" err="1"/>
                        <a:t>Factor</a:t>
                      </a:r>
                      <a:r>
                        <a:rPr lang="en-US" sz="1800" baseline="30000" dirty="0" err="1"/>
                        <a:t>8</a:t>
                      </a:r>
                      <a:endParaRPr lang="en-US" dirty="0"/>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4335759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Metabolic disorders</a:t>
                      </a:r>
                    </a:p>
                  </a:txBody>
                  <a:tcPr>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581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Hepatitis C virus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7109508"/>
                  </a:ext>
                </a:extLst>
              </a:tr>
              <a:tr h="370840">
                <a:tc>
                  <a:txBody>
                    <a:bodyPr/>
                    <a:lstStyle/>
                    <a:p>
                      <a:r>
                        <a:rPr lang="en-US" dirty="0"/>
                        <a:t>Alcohol</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987547"/>
                  </a:ext>
                </a:extLst>
              </a:tr>
              <a:tr h="370840">
                <a:tc>
                  <a:txBody>
                    <a:bodyPr/>
                    <a:lstStyle/>
                    <a:p>
                      <a:r>
                        <a:rPr lang="en-US" dirty="0"/>
                        <a:t>Smoking</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3560251"/>
                  </a:ext>
                </a:extLst>
              </a:tr>
              <a:tr h="370840">
                <a:tc>
                  <a:txBody>
                    <a:bodyPr/>
                    <a:lstStyle/>
                    <a:p>
                      <a:r>
                        <a:rPr lang="en-US" dirty="0"/>
                        <a:t>Hepatitis B virus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9476005"/>
                  </a:ext>
                </a:extLst>
              </a:tr>
              <a:tr h="370840">
                <a:tc>
                  <a:txBody>
                    <a:bodyPr/>
                    <a:lstStyle/>
                    <a:p>
                      <a:r>
                        <a:rPr lang="en-US" dirty="0"/>
                        <a:t>Genetic disorders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7686596"/>
                  </a:ext>
                </a:extLst>
              </a:tr>
              <a:tr h="370840">
                <a:tc>
                  <a:txBody>
                    <a:bodyPr/>
                    <a:lstStyle/>
                    <a:p>
                      <a:r>
                        <a:rPr lang="en-US" dirty="0"/>
                        <a:t>Total</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US" dirty="0"/>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73419589"/>
                  </a:ext>
                </a:extLst>
              </a:tr>
            </a:tbl>
          </a:graphicData>
        </a:graphic>
      </p:graphicFrame>
      <p:sp>
        <p:nvSpPr>
          <p:cNvPr id="13" name="Slide Number Placeholder 12">
            <a:extLst>
              <a:ext uri="{FF2B5EF4-FFF2-40B4-BE49-F238E27FC236}">
                <a16:creationId xmlns:a16="http://schemas.microsoft.com/office/drawing/2014/main" id="{CAAA6ED9-7FF1-3B4D-A860-FE7EA7CDCCFF}"/>
              </a:ext>
            </a:extLst>
          </p:cNvPr>
          <p:cNvSpPr>
            <a:spLocks noGrp="1"/>
          </p:cNvSpPr>
          <p:nvPr>
            <p:ph type="sldNum" sz="quarter" idx="12"/>
          </p:nvPr>
        </p:nvSpPr>
        <p:spPr/>
        <p:txBody>
          <a:bodyPr/>
          <a:lstStyle/>
          <a:p>
            <a:fld id="{857C9BCE-67C3-4E89-9B9C-38CCFE777CF5}" type="slidenum">
              <a:rPr lang="en-US" smtClean="0"/>
              <a:t>13</a:t>
            </a:fld>
            <a:endParaRPr lang="en-US" dirty="0"/>
          </a:p>
        </p:txBody>
      </p:sp>
    </p:spTree>
    <p:extLst>
      <p:ext uri="{BB962C8B-B14F-4D97-AF65-F5344CB8AC3E}">
        <p14:creationId xmlns:p14="http://schemas.microsoft.com/office/powerpoint/2010/main" val="48490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F998CD-523C-4701-A0AD-DB1AB79A7F15}"/>
              </a:ext>
            </a:extLst>
          </p:cNvPr>
          <p:cNvSpPr>
            <a:spLocks noGrp="1"/>
          </p:cNvSpPr>
          <p:nvPr>
            <p:ph idx="1"/>
          </p:nvPr>
        </p:nvSpPr>
        <p:spPr>
          <a:xfrm>
            <a:off x="457200" y="2502752"/>
            <a:ext cx="11277600" cy="3898048"/>
          </a:xfrm>
        </p:spPr>
        <p:txBody>
          <a:bodyPr/>
          <a:lstStyle/>
          <a:p>
            <a:pPr marL="342900" indent="-342900">
              <a:buFont typeface="Arial" panose="020B0604020202020204" pitchFamily="34" charset="0"/>
              <a:buChar char="•"/>
            </a:pPr>
            <a:r>
              <a:rPr lang="en-US" sz="2000" dirty="0"/>
              <a:t>Hepatitis B virus (HBV)</a:t>
            </a:r>
            <a:r>
              <a:rPr lang="en-US" sz="2000" baseline="30000" dirty="0"/>
              <a:t>8</a:t>
            </a:r>
            <a:endParaRPr lang="en-US" sz="2000" dirty="0"/>
          </a:p>
          <a:p>
            <a:pPr marL="342900" indent="-342900">
              <a:buFont typeface="Arial" panose="020B0604020202020204" pitchFamily="34" charset="0"/>
              <a:buChar char="•"/>
            </a:pPr>
            <a:r>
              <a:rPr lang="en-US" sz="2000" dirty="0"/>
              <a:t>Hepatitis C virus (HCV)</a:t>
            </a:r>
            <a:r>
              <a:rPr lang="en-US" sz="2000" baseline="30000" dirty="0"/>
              <a:t>8</a:t>
            </a:r>
            <a:endParaRPr lang="en-US" sz="2000" dirty="0"/>
          </a:p>
          <a:p>
            <a:pPr marL="342900" indent="-342900">
              <a:buFont typeface="Arial" panose="020B0604020202020204" pitchFamily="34" charset="0"/>
              <a:buChar char="•"/>
            </a:pPr>
            <a:r>
              <a:rPr lang="en-US" sz="2000" dirty="0"/>
              <a:t>Metabolic </a:t>
            </a:r>
            <a:r>
              <a:rPr lang="en-US" sz="2000" dirty="0" err="1"/>
              <a:t>disorders</a:t>
            </a:r>
            <a:r>
              <a:rPr lang="en-US" sz="2000" baseline="30000" dirty="0" err="1"/>
              <a:t>8</a:t>
            </a:r>
            <a:endParaRPr lang="en-US" sz="2000" dirty="0"/>
          </a:p>
          <a:p>
            <a:pPr marL="342900" indent="-342900">
              <a:buFont typeface="Arial" panose="020B0604020202020204" pitchFamily="34" charset="0"/>
              <a:buChar char="•"/>
            </a:pPr>
            <a:r>
              <a:rPr lang="en-US" sz="2000" dirty="0" err="1"/>
              <a:t>Alcohol</a:t>
            </a:r>
            <a:r>
              <a:rPr lang="en-US" sz="2000" baseline="30000" dirty="0" err="1"/>
              <a:t>8</a:t>
            </a:r>
            <a:endParaRPr lang="en-US" sz="2000" dirty="0"/>
          </a:p>
          <a:p>
            <a:pPr marL="342900" indent="-342900">
              <a:buFont typeface="Arial" panose="020B0604020202020204" pitchFamily="34" charset="0"/>
              <a:buChar char="•"/>
            </a:pPr>
            <a:r>
              <a:rPr lang="en-US" sz="2000" dirty="0" err="1"/>
              <a:t>Smoking</a:t>
            </a:r>
            <a:r>
              <a:rPr lang="en-US" sz="2000" baseline="30000" dirty="0" err="1"/>
              <a:t>8</a:t>
            </a:r>
            <a:endParaRPr lang="en-US" sz="2000" dirty="0"/>
          </a:p>
          <a:p>
            <a:pPr marL="342900" indent="-342900">
              <a:buFont typeface="Arial" panose="020B0604020202020204" pitchFamily="34" charset="0"/>
              <a:buChar char="•"/>
            </a:pPr>
            <a:r>
              <a:rPr lang="en-US" sz="2000" dirty="0"/>
              <a:t>Genetic </a:t>
            </a:r>
            <a:r>
              <a:rPr lang="en-US" sz="2000" dirty="0" err="1"/>
              <a:t>disorders</a:t>
            </a:r>
            <a:r>
              <a:rPr lang="en-US" sz="2000" baseline="30000" dirty="0" err="1"/>
              <a:t>8</a:t>
            </a:r>
            <a:endParaRPr lang="en-US" sz="2000" dirty="0"/>
          </a:p>
          <a:p>
            <a:endParaRPr lang="en-US" dirty="0"/>
          </a:p>
          <a:p>
            <a:endParaRPr lang="en-US" dirty="0"/>
          </a:p>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p:txBody>
          <a:bodyPr/>
          <a:lstStyle/>
          <a:p>
            <a:r>
              <a:rPr lang="en-US" dirty="0"/>
              <a:t>Understanding the Main Contributors of HCC</a:t>
            </a:r>
          </a:p>
        </p:txBody>
      </p:sp>
      <p:sp>
        <p:nvSpPr>
          <p:cNvPr id="4" name="Text Placeholder 3">
            <a:extLst>
              <a:ext uri="{FF2B5EF4-FFF2-40B4-BE49-F238E27FC236}">
                <a16:creationId xmlns:a16="http://schemas.microsoft.com/office/drawing/2014/main" id="{058B4BA8-EF12-47F7-93BA-70B914F0E703}"/>
              </a:ext>
            </a:extLst>
          </p:cNvPr>
          <p:cNvSpPr>
            <a:spLocks noGrp="1"/>
          </p:cNvSpPr>
          <p:nvPr>
            <p:ph type="body" sz="quarter" idx="13"/>
          </p:nvPr>
        </p:nvSpPr>
        <p:spPr>
          <a:xfrm>
            <a:off x="457200" y="1453895"/>
            <a:ext cx="11277600" cy="571549"/>
          </a:xfrm>
        </p:spPr>
        <p:txBody>
          <a:bodyPr/>
          <a:lstStyle/>
          <a:p>
            <a:r>
              <a:rPr lang="en-US" dirty="0">
                <a:solidFill>
                  <a:schemeClr val="accent1"/>
                </a:solidFill>
              </a:rPr>
              <a:t>What are the main contributors that lead to cirrhosis and HCC or to non-cirrhotic HCC in the United States?</a:t>
            </a:r>
          </a:p>
          <a:p>
            <a:endParaRPr lang="en-US" dirty="0"/>
          </a:p>
        </p:txBody>
      </p:sp>
      <p:graphicFrame>
        <p:nvGraphicFramePr>
          <p:cNvPr id="9" name="Table 9">
            <a:extLst>
              <a:ext uri="{FF2B5EF4-FFF2-40B4-BE49-F238E27FC236}">
                <a16:creationId xmlns:a16="http://schemas.microsoft.com/office/drawing/2014/main" id="{D0AD5752-FF95-4F0E-9DDB-BF1BA884FD71}"/>
              </a:ext>
            </a:extLst>
          </p:cNvPr>
          <p:cNvGraphicFramePr>
            <a:graphicFrameLocks noGrp="1"/>
          </p:cNvGraphicFramePr>
          <p:nvPr>
            <p:extLst>
              <p:ext uri="{D42A27DB-BD31-4B8C-83A1-F6EECF244321}">
                <p14:modId xmlns:p14="http://schemas.microsoft.com/office/powerpoint/2010/main" val="2410125380"/>
              </p:ext>
            </p:extLst>
          </p:nvPr>
        </p:nvGraphicFramePr>
        <p:xfrm>
          <a:off x="5689600" y="2492176"/>
          <a:ext cx="5809636" cy="2966720"/>
        </p:xfrm>
        <a:graphic>
          <a:graphicData uri="http://schemas.openxmlformats.org/drawingml/2006/table">
            <a:tbl>
              <a:tblPr firstRow="1" bandRow="1">
                <a:tableStyleId>{5C22544A-7EE6-4342-B048-85BDC9FD1C3A}</a:tableStyleId>
              </a:tblPr>
              <a:tblGrid>
                <a:gridCol w="2904818">
                  <a:extLst>
                    <a:ext uri="{9D8B030D-6E8A-4147-A177-3AD203B41FA5}">
                      <a16:colId xmlns:a16="http://schemas.microsoft.com/office/drawing/2014/main" val="652201332"/>
                    </a:ext>
                  </a:extLst>
                </a:gridCol>
                <a:gridCol w="2904818">
                  <a:extLst>
                    <a:ext uri="{9D8B030D-6E8A-4147-A177-3AD203B41FA5}">
                      <a16:colId xmlns:a16="http://schemas.microsoft.com/office/drawing/2014/main" val="842681808"/>
                    </a:ext>
                  </a:extLst>
                </a:gridCol>
              </a:tblGrid>
              <a:tr h="370840">
                <a:tc>
                  <a:txBody>
                    <a:bodyPr/>
                    <a:lstStyle/>
                    <a:p>
                      <a:r>
                        <a:rPr lang="en-US" dirty="0" err="1"/>
                        <a:t>Factor</a:t>
                      </a:r>
                      <a:r>
                        <a:rPr lang="en-US" baseline="30000" dirty="0" err="1"/>
                        <a:t>8</a:t>
                      </a:r>
                      <a:endParaRPr lang="en-US" baseline="30000" dirty="0"/>
                    </a:p>
                  </a:txBody>
                  <a:tcPr>
                    <a:lnR w="12700" cap="flat" cmpd="sng" algn="ctr">
                      <a:noFill/>
                      <a:prstDash val="solid"/>
                      <a:round/>
                      <a:headEnd type="none" w="med" len="med"/>
                      <a:tailEnd type="none" w="med" len="med"/>
                    </a:lnR>
                  </a:tcPr>
                </a:tc>
                <a:tc>
                  <a:txBody>
                    <a:bodyPr/>
                    <a:lstStyle/>
                    <a:p>
                      <a:r>
                        <a:rPr lang="en-US" dirty="0"/>
                        <a:t>Attributable fraction, %</a:t>
                      </a:r>
                      <a:r>
                        <a:rPr lang="en-US" baseline="30000" dirty="0"/>
                        <a:t>8</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4335759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Metabolic disorders</a:t>
                      </a:r>
                    </a:p>
                  </a:txBody>
                  <a:tcPr>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32.0</a:t>
                      </a:r>
                    </a:p>
                  </a:txBody>
                  <a:tcP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581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Hepatitis C virus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20.5</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7109508"/>
                  </a:ext>
                </a:extLst>
              </a:tr>
              <a:tr h="370840">
                <a:tc>
                  <a:txBody>
                    <a:bodyPr/>
                    <a:lstStyle/>
                    <a:p>
                      <a:r>
                        <a:rPr lang="en-US" dirty="0"/>
                        <a:t>Alcohol</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13.4</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987547"/>
                  </a:ext>
                </a:extLst>
              </a:tr>
              <a:tr h="370840">
                <a:tc>
                  <a:txBody>
                    <a:bodyPr/>
                    <a:lstStyle/>
                    <a:p>
                      <a:r>
                        <a:rPr lang="en-US" dirty="0"/>
                        <a:t>Smoking</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9.0</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3560251"/>
                  </a:ext>
                </a:extLst>
              </a:tr>
              <a:tr h="370840">
                <a:tc>
                  <a:txBody>
                    <a:bodyPr/>
                    <a:lstStyle/>
                    <a:p>
                      <a:r>
                        <a:rPr lang="en-US" dirty="0"/>
                        <a:t>Hepatitis B virus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4.3</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9476005"/>
                  </a:ext>
                </a:extLst>
              </a:tr>
              <a:tr h="370840">
                <a:tc>
                  <a:txBody>
                    <a:bodyPr/>
                    <a:lstStyle/>
                    <a:p>
                      <a:r>
                        <a:rPr lang="en-US" dirty="0"/>
                        <a:t>Genetic disorders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1.5</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7686596"/>
                  </a:ext>
                </a:extLst>
              </a:tr>
              <a:tr h="370840">
                <a:tc>
                  <a:txBody>
                    <a:bodyPr/>
                    <a:lstStyle/>
                    <a:p>
                      <a:r>
                        <a:rPr lang="en-US" dirty="0"/>
                        <a:t>Total</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dirty="0"/>
                        <a:t>59.5</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73419589"/>
                  </a:ext>
                </a:extLst>
              </a:tr>
            </a:tbl>
          </a:graphicData>
        </a:graphic>
      </p:graphicFrame>
      <p:sp>
        <p:nvSpPr>
          <p:cNvPr id="6" name="Slide Number Placeholder 5">
            <a:extLst>
              <a:ext uri="{FF2B5EF4-FFF2-40B4-BE49-F238E27FC236}">
                <a16:creationId xmlns:a16="http://schemas.microsoft.com/office/drawing/2014/main" id="{891C5CD2-A66E-1148-A9E0-E48787E1DD6E}"/>
              </a:ext>
            </a:extLst>
          </p:cNvPr>
          <p:cNvSpPr>
            <a:spLocks noGrp="1"/>
          </p:cNvSpPr>
          <p:nvPr>
            <p:ph type="sldNum" sz="quarter" idx="12"/>
          </p:nvPr>
        </p:nvSpPr>
        <p:spPr/>
        <p:txBody>
          <a:bodyPr/>
          <a:lstStyle/>
          <a:p>
            <a:fld id="{857C9BCE-67C3-4E89-9B9C-38CCFE777CF5}" type="slidenum">
              <a:rPr lang="en-US" smtClean="0"/>
              <a:t>14</a:t>
            </a:fld>
            <a:endParaRPr lang="en-US" dirty="0"/>
          </a:p>
        </p:txBody>
      </p:sp>
    </p:spTree>
    <p:extLst>
      <p:ext uri="{BB962C8B-B14F-4D97-AF65-F5344CB8AC3E}">
        <p14:creationId xmlns:p14="http://schemas.microsoft.com/office/powerpoint/2010/main" val="183413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 base">
            <a:extLst>
              <a:ext uri="{FF2B5EF4-FFF2-40B4-BE49-F238E27FC236}">
                <a16:creationId xmlns:a16="http://schemas.microsoft.com/office/drawing/2014/main" id="{2C9CF42E-181E-4896-A431-81D2E896E96F}"/>
              </a:ext>
            </a:extLst>
          </p:cNvPr>
          <p:cNvPicPr>
            <a:picLocks noChangeAspect="1"/>
          </p:cNvPicPr>
          <p:nvPr/>
        </p:nvPicPr>
        <p:blipFill rotWithShape="1">
          <a:blip r:embed="rId3">
            <a:extLst>
              <a:ext uri="{28A0092B-C50C-407E-A947-70E740481C1C}">
                <a14:useLocalDpi xmlns:a14="http://schemas.microsoft.com/office/drawing/2010/main" val="0"/>
              </a:ext>
            </a:extLst>
          </a:blip>
          <a:srcRect l="1525" t="29398" r="47498" b="13333"/>
          <a:stretch/>
        </p:blipFill>
        <p:spPr>
          <a:xfrm>
            <a:off x="220312" y="2024475"/>
            <a:ext cx="6209668" cy="3927514"/>
          </a:xfrm>
          <a:prstGeom prst="rect">
            <a:avLst/>
          </a:prstGeom>
        </p:spPr>
      </p:pic>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a:xfrm>
            <a:off x="457200" y="457201"/>
            <a:ext cx="11277600" cy="457200"/>
          </a:xfrm>
        </p:spPr>
        <p:txBody>
          <a:bodyPr/>
          <a:lstStyle/>
          <a:p>
            <a:r>
              <a:rPr lang="en-US" dirty="0"/>
              <a:t>Understanding the Main Contributors of HCC</a:t>
            </a:r>
          </a:p>
        </p:txBody>
      </p:sp>
      <p:sp>
        <p:nvSpPr>
          <p:cNvPr id="12" name="Slide Number Placeholder 11">
            <a:extLst>
              <a:ext uri="{FF2B5EF4-FFF2-40B4-BE49-F238E27FC236}">
                <a16:creationId xmlns:a16="http://schemas.microsoft.com/office/drawing/2014/main" id="{C3B08BE3-A37B-A149-8922-86B9CEAE6542}"/>
              </a:ext>
            </a:extLst>
          </p:cNvPr>
          <p:cNvSpPr>
            <a:spLocks noGrp="1"/>
          </p:cNvSpPr>
          <p:nvPr>
            <p:ph type="sldNum" sz="quarter" idx="12"/>
          </p:nvPr>
        </p:nvSpPr>
        <p:spPr/>
        <p:txBody>
          <a:bodyPr/>
          <a:lstStyle/>
          <a:p>
            <a:fld id="{857C9BCE-67C3-4E89-9B9C-38CCFE777CF5}" type="slidenum">
              <a:rPr lang="en-US" smtClean="0"/>
              <a:t>15</a:t>
            </a:fld>
            <a:endParaRPr lang="en-US" dirty="0"/>
          </a:p>
        </p:txBody>
      </p:sp>
      <p:sp>
        <p:nvSpPr>
          <p:cNvPr id="6" name="TextBox 5">
            <a:extLst>
              <a:ext uri="{FF2B5EF4-FFF2-40B4-BE49-F238E27FC236}">
                <a16:creationId xmlns:a16="http://schemas.microsoft.com/office/drawing/2014/main" id="{DEBE8C52-9368-4DF4-849F-8A0549A4CF8F}"/>
              </a:ext>
            </a:extLst>
          </p:cNvPr>
          <p:cNvSpPr txBox="1"/>
          <p:nvPr/>
        </p:nvSpPr>
        <p:spPr>
          <a:xfrm>
            <a:off x="375762" y="1568096"/>
            <a:ext cx="5591181" cy="615553"/>
          </a:xfrm>
          <a:prstGeom prst="rect">
            <a:avLst/>
          </a:prstGeom>
          <a:noFill/>
        </p:spPr>
        <p:txBody>
          <a:bodyPr wrap="square" lIns="0" tIns="0" rIns="0" bIns="0" rtlCol="0">
            <a:spAutoFit/>
          </a:bodyPr>
          <a:lstStyle/>
          <a:p>
            <a:pPr algn="ctr"/>
            <a:r>
              <a:rPr lang="en-US" sz="2000" dirty="0">
                <a:solidFill>
                  <a:schemeClr val="accent1"/>
                </a:solidFill>
              </a:rPr>
              <a:t>Prevalence of Liver Disease Etiologies</a:t>
            </a:r>
          </a:p>
          <a:p>
            <a:pPr algn="ctr"/>
            <a:r>
              <a:rPr lang="en-US" sz="2000" dirty="0">
                <a:solidFill>
                  <a:schemeClr val="accent1"/>
                </a:solidFill>
              </a:rPr>
              <a:t>in Patients With </a:t>
            </a:r>
            <a:r>
              <a:rPr lang="en-US" sz="2000" dirty="0" err="1">
                <a:solidFill>
                  <a:schemeClr val="accent1"/>
                </a:solidFill>
              </a:rPr>
              <a:t>HCC</a:t>
            </a:r>
            <a:r>
              <a:rPr lang="en-US" sz="2000" baseline="30000" dirty="0" err="1">
                <a:solidFill>
                  <a:schemeClr val="accent1"/>
                </a:solidFill>
              </a:rPr>
              <a:t>10</a:t>
            </a:r>
            <a:endParaRPr lang="en-US" sz="2000" baseline="30000" dirty="0">
              <a:solidFill>
                <a:schemeClr val="accent1"/>
              </a:solidFill>
            </a:endParaRPr>
          </a:p>
        </p:txBody>
      </p:sp>
      <p:pic>
        <p:nvPicPr>
          <p:cNvPr id="8" name="CHB" descr="A close up of a light&#10;&#10;Description automatically generated">
            <a:extLst>
              <a:ext uri="{FF2B5EF4-FFF2-40B4-BE49-F238E27FC236}">
                <a16:creationId xmlns:a16="http://schemas.microsoft.com/office/drawing/2014/main" id="{9F2EA990-EA10-4865-A144-CCCF79D4BA0C}"/>
              </a:ext>
            </a:extLst>
          </p:cNvPr>
          <p:cNvPicPr>
            <a:picLocks noChangeAspect="1"/>
          </p:cNvPicPr>
          <p:nvPr/>
        </p:nvPicPr>
        <p:blipFill rotWithShape="1">
          <a:blip r:embed="rId4">
            <a:extLst>
              <a:ext uri="{28A0092B-C50C-407E-A947-70E740481C1C}">
                <a14:useLocalDpi xmlns:a14="http://schemas.microsoft.com/office/drawing/2010/main" val="0"/>
              </a:ext>
            </a:extLst>
          </a:blip>
          <a:srcRect l="51758" t="63542" r="7773" b="16250"/>
          <a:stretch/>
        </p:blipFill>
        <p:spPr>
          <a:xfrm>
            <a:off x="504351" y="3843329"/>
            <a:ext cx="4933957" cy="1385887"/>
          </a:xfrm>
          <a:prstGeom prst="rect">
            <a:avLst/>
          </a:prstGeom>
        </p:spPr>
      </p:pic>
      <p:pic>
        <p:nvPicPr>
          <p:cNvPr id="9" name="ALD" descr="A picture containing dark, light, night, lit&#10;&#10;Description automatically generated">
            <a:extLst>
              <a:ext uri="{FF2B5EF4-FFF2-40B4-BE49-F238E27FC236}">
                <a16:creationId xmlns:a16="http://schemas.microsoft.com/office/drawing/2014/main" id="{39B34F6A-260A-48DC-A163-BAC7707A93EB}"/>
              </a:ext>
            </a:extLst>
          </p:cNvPr>
          <p:cNvPicPr>
            <a:picLocks noChangeAspect="1"/>
          </p:cNvPicPr>
          <p:nvPr/>
        </p:nvPicPr>
        <p:blipFill rotWithShape="1">
          <a:blip r:embed="rId5">
            <a:extLst>
              <a:ext uri="{28A0092B-C50C-407E-A947-70E740481C1C}">
                <a14:useLocalDpi xmlns:a14="http://schemas.microsoft.com/office/drawing/2010/main" val="0"/>
              </a:ext>
            </a:extLst>
          </a:blip>
          <a:srcRect l="52683" t="65417" r="7773" b="16250"/>
          <a:stretch/>
        </p:blipFill>
        <p:spPr>
          <a:xfrm>
            <a:off x="617065" y="3971915"/>
            <a:ext cx="4821243" cy="1257301"/>
          </a:xfrm>
          <a:prstGeom prst="rect">
            <a:avLst/>
          </a:prstGeom>
        </p:spPr>
      </p:pic>
      <p:pic>
        <p:nvPicPr>
          <p:cNvPr id="13" name="ALD + CHC" descr="A picture containing light, large, room, night&#10;&#10;Description automatically generated">
            <a:extLst>
              <a:ext uri="{FF2B5EF4-FFF2-40B4-BE49-F238E27FC236}">
                <a16:creationId xmlns:a16="http://schemas.microsoft.com/office/drawing/2014/main" id="{11B7A6AB-B969-453F-BB4C-33A298EF8AF0}"/>
              </a:ext>
            </a:extLst>
          </p:cNvPr>
          <p:cNvPicPr>
            <a:picLocks noChangeAspect="1"/>
          </p:cNvPicPr>
          <p:nvPr/>
        </p:nvPicPr>
        <p:blipFill rotWithShape="1">
          <a:blip r:embed="rId6">
            <a:extLst>
              <a:ext uri="{28A0092B-C50C-407E-A947-70E740481C1C}">
                <a14:useLocalDpi xmlns:a14="http://schemas.microsoft.com/office/drawing/2010/main" val="0"/>
              </a:ext>
            </a:extLst>
          </a:blip>
          <a:srcRect l="51758" t="61875" r="3750" b="17916"/>
          <a:stretch/>
        </p:blipFill>
        <p:spPr>
          <a:xfrm>
            <a:off x="504351" y="3729029"/>
            <a:ext cx="5424494" cy="1385887"/>
          </a:xfrm>
          <a:prstGeom prst="rect">
            <a:avLst/>
          </a:prstGeom>
        </p:spPr>
      </p:pic>
      <p:pic>
        <p:nvPicPr>
          <p:cNvPr id="11" name="NASH" descr="A picture containing black, white, room&#10;&#10;Description automatically generated">
            <a:extLst>
              <a:ext uri="{FF2B5EF4-FFF2-40B4-BE49-F238E27FC236}">
                <a16:creationId xmlns:a16="http://schemas.microsoft.com/office/drawing/2014/main" id="{08BBED78-CE79-2247-938F-F25DF100C0E5}"/>
              </a:ext>
            </a:extLst>
          </p:cNvPr>
          <p:cNvPicPr>
            <a:picLocks noChangeAspect="1"/>
          </p:cNvPicPr>
          <p:nvPr/>
        </p:nvPicPr>
        <p:blipFill rotWithShape="1">
          <a:blip r:embed="rId7">
            <a:extLst>
              <a:ext uri="{28A0092B-C50C-407E-A947-70E740481C1C}">
                <a14:useLocalDpi xmlns:a14="http://schemas.microsoft.com/office/drawing/2010/main" val="0"/>
              </a:ext>
            </a:extLst>
          </a:blip>
          <a:srcRect l="51758" t="61875"/>
          <a:stretch/>
        </p:blipFill>
        <p:spPr>
          <a:xfrm>
            <a:off x="494682" y="3729029"/>
            <a:ext cx="5881694" cy="2614612"/>
          </a:xfrm>
          <a:prstGeom prst="rect">
            <a:avLst/>
          </a:prstGeom>
        </p:spPr>
      </p:pic>
      <p:pic>
        <p:nvPicPr>
          <p:cNvPr id="17" name="CHC">
            <a:extLst>
              <a:ext uri="{FF2B5EF4-FFF2-40B4-BE49-F238E27FC236}">
                <a16:creationId xmlns:a16="http://schemas.microsoft.com/office/drawing/2014/main" id="{ACE217CD-49EC-4ED4-83FB-29A606E9B14E}"/>
              </a:ext>
            </a:extLst>
          </p:cNvPr>
          <p:cNvPicPr>
            <a:picLocks noChangeAspect="1"/>
          </p:cNvPicPr>
          <p:nvPr/>
        </p:nvPicPr>
        <p:blipFill rotWithShape="1">
          <a:blip r:embed="rId8">
            <a:extLst>
              <a:ext uri="{28A0092B-C50C-407E-A947-70E740481C1C}">
                <a14:useLocalDpi xmlns:a14="http://schemas.microsoft.com/office/drawing/2010/main" val="0"/>
              </a:ext>
            </a:extLst>
          </a:blip>
          <a:srcRect l="4438" t="31841" r="57356" b="49669"/>
          <a:stretch/>
        </p:blipFill>
        <p:spPr>
          <a:xfrm>
            <a:off x="588664" y="2183648"/>
            <a:ext cx="4654017" cy="1268029"/>
          </a:xfrm>
          <a:prstGeom prst="rect">
            <a:avLst/>
          </a:prstGeom>
        </p:spPr>
      </p:pic>
      <p:sp>
        <p:nvSpPr>
          <p:cNvPr id="10" name="TextBox 9">
            <a:extLst>
              <a:ext uri="{FF2B5EF4-FFF2-40B4-BE49-F238E27FC236}">
                <a16:creationId xmlns:a16="http://schemas.microsoft.com/office/drawing/2014/main" id="{A4A2EE1F-965B-1746-A578-AF4030E0BC4A}"/>
              </a:ext>
            </a:extLst>
          </p:cNvPr>
          <p:cNvSpPr txBox="1"/>
          <p:nvPr/>
        </p:nvSpPr>
        <p:spPr>
          <a:xfrm>
            <a:off x="-898604" y="6877397"/>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EXS_004</a:t>
            </a:r>
          </a:p>
        </p:txBody>
      </p:sp>
    </p:spTree>
    <p:extLst>
      <p:ext uri="{BB962C8B-B14F-4D97-AF65-F5344CB8AC3E}">
        <p14:creationId xmlns:p14="http://schemas.microsoft.com/office/powerpoint/2010/main" val="6083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 base">
            <a:extLst>
              <a:ext uri="{FF2B5EF4-FFF2-40B4-BE49-F238E27FC236}">
                <a16:creationId xmlns:a16="http://schemas.microsoft.com/office/drawing/2014/main" id="{3A751C29-1745-45FB-99F4-7061271DB796}"/>
              </a:ext>
            </a:extLst>
          </p:cNvPr>
          <p:cNvPicPr>
            <a:picLocks noChangeAspect="1"/>
          </p:cNvPicPr>
          <p:nvPr/>
        </p:nvPicPr>
        <p:blipFill rotWithShape="1">
          <a:blip r:embed="rId3">
            <a:extLst>
              <a:ext uri="{28A0092B-C50C-407E-A947-70E740481C1C}">
                <a14:useLocalDpi xmlns:a14="http://schemas.microsoft.com/office/drawing/2010/main" val="0"/>
              </a:ext>
            </a:extLst>
          </a:blip>
          <a:srcRect l="1525" t="29398" r="47498" b="13333"/>
          <a:stretch/>
        </p:blipFill>
        <p:spPr>
          <a:xfrm>
            <a:off x="237680" y="2024475"/>
            <a:ext cx="6209668" cy="3927514"/>
          </a:xfrm>
          <a:prstGeom prst="rect">
            <a:avLst/>
          </a:prstGeom>
        </p:spPr>
      </p:pic>
      <p:sp>
        <p:nvSpPr>
          <p:cNvPr id="2" name="Title 1">
            <a:extLst>
              <a:ext uri="{FF2B5EF4-FFF2-40B4-BE49-F238E27FC236}">
                <a16:creationId xmlns:a16="http://schemas.microsoft.com/office/drawing/2014/main" id="{FD911B82-E2A5-4F3A-9C02-FEAAC25B9184}"/>
              </a:ext>
            </a:extLst>
          </p:cNvPr>
          <p:cNvSpPr>
            <a:spLocks noGrp="1"/>
          </p:cNvSpPr>
          <p:nvPr>
            <p:ph type="title"/>
          </p:nvPr>
        </p:nvSpPr>
        <p:spPr>
          <a:xfrm>
            <a:off x="457200" y="457201"/>
            <a:ext cx="11277600" cy="457200"/>
          </a:xfrm>
        </p:spPr>
        <p:txBody>
          <a:bodyPr/>
          <a:lstStyle/>
          <a:p>
            <a:r>
              <a:rPr lang="en-US" dirty="0"/>
              <a:t>Understanding the Main Contributors of HCC</a:t>
            </a:r>
          </a:p>
        </p:txBody>
      </p:sp>
      <p:pic>
        <p:nvPicPr>
          <p:cNvPr id="11" name="right graph" descr="A close up of a map&#10;&#10;Description automatically generated">
            <a:extLst>
              <a:ext uri="{FF2B5EF4-FFF2-40B4-BE49-F238E27FC236}">
                <a16:creationId xmlns:a16="http://schemas.microsoft.com/office/drawing/2014/main" id="{7E024100-F2E3-A948-ACBA-648F7F53F2A1}"/>
              </a:ext>
            </a:extLst>
          </p:cNvPr>
          <p:cNvPicPr>
            <a:picLocks noChangeAspect="1"/>
          </p:cNvPicPr>
          <p:nvPr/>
        </p:nvPicPr>
        <p:blipFill rotWithShape="1">
          <a:blip r:embed="rId4">
            <a:extLst>
              <a:ext uri="{28A0092B-C50C-407E-A947-70E740481C1C}">
                <a14:useLocalDpi xmlns:a14="http://schemas.microsoft.com/office/drawing/2010/main" val="0"/>
              </a:ext>
            </a:extLst>
          </a:blip>
          <a:srcRect t="7186"/>
          <a:stretch/>
        </p:blipFill>
        <p:spPr>
          <a:xfrm>
            <a:off x="6327534" y="2395221"/>
            <a:ext cx="5753100" cy="3571555"/>
          </a:xfrm>
          <a:prstGeom prst="rect">
            <a:avLst/>
          </a:prstGeom>
        </p:spPr>
      </p:pic>
      <p:sp>
        <p:nvSpPr>
          <p:cNvPr id="12" name="TextBox 11">
            <a:extLst>
              <a:ext uri="{FF2B5EF4-FFF2-40B4-BE49-F238E27FC236}">
                <a16:creationId xmlns:a16="http://schemas.microsoft.com/office/drawing/2014/main" id="{CD1D85E0-9A40-F841-BC10-B17A5F48766C}"/>
              </a:ext>
            </a:extLst>
          </p:cNvPr>
          <p:cNvSpPr txBox="1"/>
          <p:nvPr/>
        </p:nvSpPr>
        <p:spPr>
          <a:xfrm>
            <a:off x="6475167" y="1563624"/>
            <a:ext cx="5457834" cy="615553"/>
          </a:xfrm>
          <a:prstGeom prst="rect">
            <a:avLst/>
          </a:prstGeom>
          <a:noFill/>
        </p:spPr>
        <p:txBody>
          <a:bodyPr wrap="square" lIns="0" tIns="0" rIns="0" bIns="0" rtlCol="0">
            <a:spAutoFit/>
          </a:bodyPr>
          <a:lstStyle/>
          <a:p>
            <a:pPr algn="ctr"/>
            <a:r>
              <a:rPr lang="en-US" sz="2000" dirty="0">
                <a:solidFill>
                  <a:schemeClr val="accent1"/>
                </a:solidFill>
              </a:rPr>
              <a:t>Relationship Between Body Mass Index </a:t>
            </a:r>
            <a:br>
              <a:rPr lang="en-US" sz="2000" dirty="0">
                <a:solidFill>
                  <a:schemeClr val="accent1"/>
                </a:solidFill>
              </a:rPr>
            </a:br>
            <a:r>
              <a:rPr lang="en-US" sz="2000" dirty="0">
                <a:solidFill>
                  <a:schemeClr val="accent1"/>
                </a:solidFill>
              </a:rPr>
              <a:t>and Risk for Liver </a:t>
            </a:r>
            <a:r>
              <a:rPr lang="en-US" sz="2000" dirty="0" err="1">
                <a:solidFill>
                  <a:schemeClr val="accent1"/>
                </a:solidFill>
              </a:rPr>
              <a:t>Cancer</a:t>
            </a:r>
            <a:r>
              <a:rPr lang="en-US" sz="2000" baseline="30000" dirty="0" err="1">
                <a:solidFill>
                  <a:schemeClr val="accent1"/>
                </a:solidFill>
              </a:rPr>
              <a:t>12</a:t>
            </a:r>
            <a:endParaRPr lang="en-US" sz="2000" baseline="30000" dirty="0">
              <a:solidFill>
                <a:schemeClr val="accent1"/>
              </a:solidFill>
            </a:endParaRPr>
          </a:p>
        </p:txBody>
      </p:sp>
      <p:pic>
        <p:nvPicPr>
          <p:cNvPr id="18" name="CHB" descr="A close up of a light&#10;&#10;Description automatically generated">
            <a:extLst>
              <a:ext uri="{FF2B5EF4-FFF2-40B4-BE49-F238E27FC236}">
                <a16:creationId xmlns:a16="http://schemas.microsoft.com/office/drawing/2014/main" id="{F0F5991C-6B03-CE45-BD61-337EBF846BDF}"/>
              </a:ext>
            </a:extLst>
          </p:cNvPr>
          <p:cNvPicPr>
            <a:picLocks noChangeAspect="1"/>
          </p:cNvPicPr>
          <p:nvPr/>
        </p:nvPicPr>
        <p:blipFill rotWithShape="1">
          <a:blip r:embed="rId5">
            <a:extLst>
              <a:ext uri="{28A0092B-C50C-407E-A947-70E740481C1C}">
                <a14:useLocalDpi xmlns:a14="http://schemas.microsoft.com/office/drawing/2010/main" val="0"/>
              </a:ext>
            </a:extLst>
          </a:blip>
          <a:srcRect l="51758" t="63542" r="7773" b="16250"/>
          <a:stretch/>
        </p:blipFill>
        <p:spPr>
          <a:xfrm>
            <a:off x="521719" y="3843329"/>
            <a:ext cx="4933957" cy="1385887"/>
          </a:xfrm>
          <a:prstGeom prst="rect">
            <a:avLst/>
          </a:prstGeom>
        </p:spPr>
      </p:pic>
      <p:pic>
        <p:nvPicPr>
          <p:cNvPr id="20" name="ALD" descr="A picture containing dark, light, night, lit&#10;&#10;Description automatically generated">
            <a:extLst>
              <a:ext uri="{FF2B5EF4-FFF2-40B4-BE49-F238E27FC236}">
                <a16:creationId xmlns:a16="http://schemas.microsoft.com/office/drawing/2014/main" id="{354F46E8-909E-7247-8BFA-BB63AB1F6347}"/>
              </a:ext>
            </a:extLst>
          </p:cNvPr>
          <p:cNvPicPr>
            <a:picLocks noChangeAspect="1"/>
          </p:cNvPicPr>
          <p:nvPr/>
        </p:nvPicPr>
        <p:blipFill rotWithShape="1">
          <a:blip r:embed="rId6">
            <a:extLst>
              <a:ext uri="{28A0092B-C50C-407E-A947-70E740481C1C}">
                <a14:useLocalDpi xmlns:a14="http://schemas.microsoft.com/office/drawing/2010/main" val="0"/>
              </a:ext>
            </a:extLst>
          </a:blip>
          <a:srcRect l="52683" t="65417" r="7773" b="16250"/>
          <a:stretch/>
        </p:blipFill>
        <p:spPr>
          <a:xfrm>
            <a:off x="634433" y="3971915"/>
            <a:ext cx="4821243" cy="1257301"/>
          </a:xfrm>
          <a:prstGeom prst="rect">
            <a:avLst/>
          </a:prstGeom>
        </p:spPr>
      </p:pic>
      <p:pic>
        <p:nvPicPr>
          <p:cNvPr id="22" name="ALD + CHC" descr="A picture containing light, large, room, night&#10;&#10;Description automatically generated">
            <a:extLst>
              <a:ext uri="{FF2B5EF4-FFF2-40B4-BE49-F238E27FC236}">
                <a16:creationId xmlns:a16="http://schemas.microsoft.com/office/drawing/2014/main" id="{043DCBE2-E124-1949-84A6-82FC72CB2132}"/>
              </a:ext>
            </a:extLst>
          </p:cNvPr>
          <p:cNvPicPr>
            <a:picLocks noChangeAspect="1"/>
          </p:cNvPicPr>
          <p:nvPr/>
        </p:nvPicPr>
        <p:blipFill rotWithShape="1">
          <a:blip r:embed="rId7">
            <a:extLst>
              <a:ext uri="{28A0092B-C50C-407E-A947-70E740481C1C}">
                <a14:useLocalDpi xmlns:a14="http://schemas.microsoft.com/office/drawing/2010/main" val="0"/>
              </a:ext>
            </a:extLst>
          </a:blip>
          <a:srcRect l="51758" t="61875" r="3750" b="17916"/>
          <a:stretch/>
        </p:blipFill>
        <p:spPr>
          <a:xfrm>
            <a:off x="521719" y="3729029"/>
            <a:ext cx="5424494" cy="1385887"/>
          </a:xfrm>
          <a:prstGeom prst="rect">
            <a:avLst/>
          </a:prstGeom>
        </p:spPr>
      </p:pic>
      <p:pic>
        <p:nvPicPr>
          <p:cNvPr id="24" name="NASH" descr="A picture containing black, white, room&#10;&#10;Description automatically generated">
            <a:extLst>
              <a:ext uri="{FF2B5EF4-FFF2-40B4-BE49-F238E27FC236}">
                <a16:creationId xmlns:a16="http://schemas.microsoft.com/office/drawing/2014/main" id="{54B8B903-971E-3642-8E77-93D201C51833}"/>
              </a:ext>
            </a:extLst>
          </p:cNvPr>
          <p:cNvPicPr>
            <a:picLocks noChangeAspect="1"/>
          </p:cNvPicPr>
          <p:nvPr/>
        </p:nvPicPr>
        <p:blipFill rotWithShape="1">
          <a:blip r:embed="rId8">
            <a:extLst>
              <a:ext uri="{28A0092B-C50C-407E-A947-70E740481C1C}">
                <a14:useLocalDpi xmlns:a14="http://schemas.microsoft.com/office/drawing/2010/main" val="0"/>
              </a:ext>
            </a:extLst>
          </a:blip>
          <a:srcRect l="51758" t="61875"/>
          <a:stretch/>
        </p:blipFill>
        <p:spPr>
          <a:xfrm>
            <a:off x="521882" y="3729029"/>
            <a:ext cx="5881694" cy="2614612"/>
          </a:xfrm>
          <a:prstGeom prst="rect">
            <a:avLst/>
          </a:prstGeom>
        </p:spPr>
      </p:pic>
      <p:sp>
        <p:nvSpPr>
          <p:cNvPr id="23" name="Slide Number Placeholder 22">
            <a:extLst>
              <a:ext uri="{FF2B5EF4-FFF2-40B4-BE49-F238E27FC236}">
                <a16:creationId xmlns:a16="http://schemas.microsoft.com/office/drawing/2014/main" id="{9DB61E03-EA2C-B446-A89D-B23C075D2EAE}"/>
              </a:ext>
            </a:extLst>
          </p:cNvPr>
          <p:cNvSpPr>
            <a:spLocks noGrp="1"/>
          </p:cNvSpPr>
          <p:nvPr>
            <p:ph type="sldNum" sz="quarter" idx="12"/>
          </p:nvPr>
        </p:nvSpPr>
        <p:spPr/>
        <p:txBody>
          <a:bodyPr/>
          <a:lstStyle/>
          <a:p>
            <a:fld id="{857C9BCE-67C3-4E89-9B9C-38CCFE777CF5}" type="slidenum">
              <a:rPr lang="en-US" smtClean="0"/>
              <a:t>16</a:t>
            </a:fld>
            <a:endParaRPr lang="en-US" dirty="0"/>
          </a:p>
        </p:txBody>
      </p:sp>
      <p:pic>
        <p:nvPicPr>
          <p:cNvPr id="25" name="CHC">
            <a:extLst>
              <a:ext uri="{FF2B5EF4-FFF2-40B4-BE49-F238E27FC236}">
                <a16:creationId xmlns:a16="http://schemas.microsoft.com/office/drawing/2014/main" id="{7D401C7C-323D-3340-990E-12DDB84A33B3}"/>
              </a:ext>
            </a:extLst>
          </p:cNvPr>
          <p:cNvPicPr>
            <a:picLocks noChangeAspect="1"/>
          </p:cNvPicPr>
          <p:nvPr/>
        </p:nvPicPr>
        <p:blipFill rotWithShape="1">
          <a:blip r:embed="rId9">
            <a:extLst>
              <a:ext uri="{28A0092B-C50C-407E-A947-70E740481C1C}">
                <a14:useLocalDpi xmlns:a14="http://schemas.microsoft.com/office/drawing/2010/main" val="0"/>
              </a:ext>
            </a:extLst>
          </a:blip>
          <a:srcRect l="4438" t="31841" r="57356" b="49669"/>
          <a:stretch/>
        </p:blipFill>
        <p:spPr>
          <a:xfrm>
            <a:off x="606032" y="2183648"/>
            <a:ext cx="4654017" cy="1268029"/>
          </a:xfrm>
          <a:prstGeom prst="rect">
            <a:avLst/>
          </a:prstGeom>
        </p:spPr>
      </p:pic>
      <p:sp>
        <p:nvSpPr>
          <p:cNvPr id="26" name="TextBox 25">
            <a:extLst>
              <a:ext uri="{FF2B5EF4-FFF2-40B4-BE49-F238E27FC236}">
                <a16:creationId xmlns:a16="http://schemas.microsoft.com/office/drawing/2014/main" id="{C24EB0D2-6DED-5F4A-A1B7-F9E2D2A805F2}"/>
              </a:ext>
            </a:extLst>
          </p:cNvPr>
          <p:cNvSpPr txBox="1"/>
          <p:nvPr/>
        </p:nvSpPr>
        <p:spPr>
          <a:xfrm>
            <a:off x="393130" y="1568096"/>
            <a:ext cx="5591181" cy="615553"/>
          </a:xfrm>
          <a:prstGeom prst="rect">
            <a:avLst/>
          </a:prstGeom>
          <a:noFill/>
        </p:spPr>
        <p:txBody>
          <a:bodyPr wrap="square" lIns="0" tIns="0" rIns="0" bIns="0" rtlCol="0">
            <a:spAutoFit/>
          </a:bodyPr>
          <a:lstStyle/>
          <a:p>
            <a:pPr algn="ctr"/>
            <a:r>
              <a:rPr lang="en-US" sz="2000" dirty="0">
                <a:solidFill>
                  <a:schemeClr val="accent1"/>
                </a:solidFill>
              </a:rPr>
              <a:t>Prevalence of Liver Disease Etiologies</a:t>
            </a:r>
          </a:p>
          <a:p>
            <a:pPr algn="ctr"/>
            <a:r>
              <a:rPr lang="en-US" sz="2000" dirty="0">
                <a:solidFill>
                  <a:schemeClr val="accent1"/>
                </a:solidFill>
              </a:rPr>
              <a:t>in Patients With </a:t>
            </a:r>
            <a:r>
              <a:rPr lang="en-US" sz="2000" dirty="0" err="1">
                <a:solidFill>
                  <a:schemeClr val="accent1"/>
                </a:solidFill>
              </a:rPr>
              <a:t>HCC</a:t>
            </a:r>
            <a:r>
              <a:rPr lang="en-US" sz="2000" baseline="30000" dirty="0" err="1">
                <a:solidFill>
                  <a:schemeClr val="accent1"/>
                </a:solidFill>
              </a:rPr>
              <a:t>10</a:t>
            </a:r>
            <a:endParaRPr lang="en-US" sz="2000" baseline="30000" dirty="0">
              <a:solidFill>
                <a:schemeClr val="accent1"/>
              </a:solidFill>
            </a:endParaRPr>
          </a:p>
        </p:txBody>
      </p:sp>
    </p:spTree>
    <p:extLst>
      <p:ext uri="{BB962C8B-B14F-4D97-AF65-F5344CB8AC3E}">
        <p14:creationId xmlns:p14="http://schemas.microsoft.com/office/powerpoint/2010/main" val="223892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CB52146-6C8C-4CA7-9A7E-470AD5389F9C}"/>
              </a:ext>
            </a:extLst>
          </p:cNvPr>
          <p:cNvSpPr>
            <a:spLocks noGrp="1"/>
          </p:cNvSpPr>
          <p:nvPr>
            <p:ph idx="1"/>
          </p:nvPr>
        </p:nvSpPr>
        <p:spPr>
          <a:xfrm>
            <a:off x="457200" y="1364073"/>
            <a:ext cx="11277600" cy="4875563"/>
          </a:xfrm>
        </p:spPr>
        <p:txBody>
          <a:bodyPr>
            <a:normAutofit/>
          </a:bodyPr>
          <a:lstStyle/>
          <a:p>
            <a:pPr marL="171450" indent="-171450">
              <a:buFont typeface="Arial" panose="020B0604020202020204" pitchFamily="34" charset="0"/>
              <a:buChar char="•"/>
            </a:pPr>
            <a:r>
              <a:rPr lang="en-US" sz="2400" b="1" u="sng" dirty="0"/>
              <a:t>        </a:t>
            </a:r>
            <a:r>
              <a:rPr lang="en-US" sz="2400" dirty="0"/>
              <a:t> accounts for more than 50% of HCC </a:t>
            </a:r>
            <a:r>
              <a:rPr lang="en-US" sz="2400" dirty="0" err="1"/>
              <a:t>cases.</a:t>
            </a:r>
            <a:r>
              <a:rPr lang="en-US" sz="2400" baseline="30000" dirty="0" err="1"/>
              <a:t>15</a:t>
            </a:r>
            <a:endParaRPr lang="en-US" sz="2400" baseline="30000" dirty="0"/>
          </a:p>
          <a:p>
            <a:pPr marL="171450" indent="-171450">
              <a:buFont typeface="Arial" panose="020B0604020202020204" pitchFamily="34" charset="0"/>
              <a:buChar char="•"/>
            </a:pPr>
            <a:r>
              <a:rPr lang="en-US" sz="2400" dirty="0"/>
              <a:t>There is a linear relationship between the amount of </a:t>
            </a:r>
            <a:r>
              <a:rPr lang="en-US" sz="2400" b="1" u="sng" dirty="0"/>
              <a:t>              </a:t>
            </a:r>
            <a:r>
              <a:rPr lang="en-US" sz="2400" dirty="0"/>
              <a:t> consumed and the risk for </a:t>
            </a:r>
            <a:r>
              <a:rPr lang="en-US" sz="2400" b="1" u="sng" dirty="0"/>
              <a:t>                 </a:t>
            </a:r>
            <a:r>
              <a:rPr lang="en-US" sz="2400" dirty="0"/>
              <a:t> and </a:t>
            </a:r>
            <a:r>
              <a:rPr lang="en-US" sz="2400" dirty="0" err="1"/>
              <a:t>HCC.</a:t>
            </a:r>
            <a:r>
              <a:rPr lang="en-US" sz="2400" baseline="30000" dirty="0" err="1"/>
              <a:t>16</a:t>
            </a:r>
            <a:endParaRPr lang="en-US" sz="2400" dirty="0"/>
          </a:p>
          <a:p>
            <a:pPr marL="171450" indent="-171450">
              <a:buFont typeface="Arial" panose="020B0604020202020204" pitchFamily="34" charset="0"/>
              <a:buChar char="•"/>
            </a:pPr>
            <a:r>
              <a:rPr lang="en-US" sz="2400" dirty="0"/>
              <a:t>NAFLD is strongly associated with the </a:t>
            </a:r>
            <a:r>
              <a:rPr lang="en-US" sz="2400" b="1" u="sng" dirty="0"/>
              <a:t>                   </a:t>
            </a:r>
            <a:r>
              <a:rPr lang="en-US" sz="2400" dirty="0"/>
              <a:t> syndrome, which is a multifaceted syndrome consisting of the combination of obesity, </a:t>
            </a:r>
            <a:r>
              <a:rPr lang="en-US" sz="2400" b="1" u="sng" dirty="0"/>
              <a:t>                            </a:t>
            </a:r>
            <a:r>
              <a:rPr lang="en-US" sz="2400" dirty="0"/>
              <a:t>, dyslipidemia, and </a:t>
            </a:r>
            <a:r>
              <a:rPr lang="en-US" sz="2400" dirty="0" err="1"/>
              <a:t>hypertension.</a:t>
            </a:r>
            <a:r>
              <a:rPr lang="en-US" sz="2400" baseline="30000" dirty="0" err="1"/>
              <a:t>14</a:t>
            </a:r>
            <a:r>
              <a:rPr lang="en-US" sz="2400" dirty="0"/>
              <a:t> </a:t>
            </a:r>
          </a:p>
          <a:p>
            <a:pPr marL="171450" indent="-171450">
              <a:buFont typeface="Arial" panose="020B0604020202020204" pitchFamily="34" charset="0"/>
              <a:buChar char="•"/>
            </a:pPr>
            <a:r>
              <a:rPr lang="en-US" sz="2400" dirty="0"/>
              <a:t>About </a:t>
            </a:r>
            <a:r>
              <a:rPr lang="en-US" sz="2400" b="1" u="sng" dirty="0"/>
              <a:t>                  </a:t>
            </a:r>
            <a:r>
              <a:rPr lang="en-US" sz="2400" dirty="0"/>
              <a:t>of patients infected with HCV go on to develop a chronic infection, and </a:t>
            </a:r>
            <a:r>
              <a:rPr lang="en-US" sz="2400" b="1" u="sng" dirty="0"/>
              <a:t>                  </a:t>
            </a:r>
            <a:r>
              <a:rPr lang="en-US" sz="2400" dirty="0"/>
              <a:t>will go on to develop </a:t>
            </a:r>
            <a:r>
              <a:rPr lang="en-US" sz="2400" dirty="0" err="1"/>
              <a:t>cirrhosis.</a:t>
            </a:r>
            <a:r>
              <a:rPr lang="en-US" sz="2400" baseline="30000" dirty="0" err="1"/>
              <a:t>17</a:t>
            </a:r>
            <a:r>
              <a:rPr lang="en-US" sz="2400" dirty="0"/>
              <a:t> </a:t>
            </a:r>
          </a:p>
          <a:p>
            <a:pPr marL="171450" indent="-171450">
              <a:buFont typeface="Arial" panose="020B0604020202020204" pitchFamily="34" charset="0"/>
              <a:buChar char="•"/>
            </a:pPr>
            <a:r>
              <a:rPr lang="en-US" sz="2400" b="1" u="sng" dirty="0"/>
              <a:t>        </a:t>
            </a:r>
            <a:r>
              <a:rPr lang="en-US" sz="2400" dirty="0"/>
              <a:t> can be treated, and often cured, with direct-acting antiviral </a:t>
            </a:r>
            <a:r>
              <a:rPr lang="en-US" sz="2400" dirty="0" err="1"/>
              <a:t>agents.</a:t>
            </a:r>
            <a:r>
              <a:rPr lang="en-US" sz="2400" baseline="30000" dirty="0" err="1"/>
              <a:t>18</a:t>
            </a:r>
            <a:endParaRPr lang="en-US" sz="2400" baseline="30000" dirty="0"/>
          </a:p>
          <a:p>
            <a:pPr marL="0" indent="0">
              <a:buNone/>
            </a:pPr>
            <a:r>
              <a:rPr lang="en-US" dirty="0"/>
              <a:t>	</a:t>
            </a:r>
          </a:p>
        </p:txBody>
      </p:sp>
      <p:sp>
        <p:nvSpPr>
          <p:cNvPr id="2" name="Title 1">
            <a:extLst>
              <a:ext uri="{FF2B5EF4-FFF2-40B4-BE49-F238E27FC236}">
                <a16:creationId xmlns:a16="http://schemas.microsoft.com/office/drawing/2014/main" id="{98D74F08-F2B7-410A-BCAC-BBBF9F01E90D}"/>
              </a:ext>
            </a:extLst>
          </p:cNvPr>
          <p:cNvSpPr>
            <a:spLocks noGrp="1"/>
          </p:cNvSpPr>
          <p:nvPr>
            <p:ph type="title"/>
          </p:nvPr>
        </p:nvSpPr>
        <p:spPr/>
        <p:txBody>
          <a:bodyPr/>
          <a:lstStyle/>
          <a:p>
            <a:r>
              <a:rPr lang="en-US" dirty="0"/>
              <a:t>Main HCC Contributors Exercise: Fill in the Blanks</a:t>
            </a:r>
          </a:p>
        </p:txBody>
      </p:sp>
      <p:sp>
        <p:nvSpPr>
          <p:cNvPr id="6" name="Rectangle 5">
            <a:extLst>
              <a:ext uri="{FF2B5EF4-FFF2-40B4-BE49-F238E27FC236}">
                <a16:creationId xmlns:a16="http://schemas.microsoft.com/office/drawing/2014/main" id="{FBC9738E-EB1B-6849-8DCD-A53C43BB475B}"/>
              </a:ext>
            </a:extLst>
          </p:cNvPr>
          <p:cNvSpPr/>
          <p:nvPr/>
        </p:nvSpPr>
        <p:spPr>
          <a:xfrm>
            <a:off x="559361" y="1297234"/>
            <a:ext cx="835485" cy="461665"/>
          </a:xfrm>
          <a:prstGeom prst="rect">
            <a:avLst/>
          </a:prstGeom>
        </p:spPr>
        <p:txBody>
          <a:bodyPr wrap="none">
            <a:spAutoFit/>
          </a:bodyPr>
          <a:lstStyle/>
          <a:p>
            <a:r>
              <a:rPr lang="en-US" sz="2400" b="1" dirty="0">
                <a:solidFill>
                  <a:schemeClr val="accent1"/>
                </a:solidFill>
              </a:rPr>
              <a:t>HCV</a:t>
            </a:r>
            <a:endParaRPr lang="en-US" dirty="0">
              <a:solidFill>
                <a:schemeClr val="accent1"/>
              </a:solidFill>
            </a:endParaRPr>
          </a:p>
        </p:txBody>
      </p:sp>
      <p:grpSp>
        <p:nvGrpSpPr>
          <p:cNvPr id="9" name="Group 8">
            <a:extLst>
              <a:ext uri="{FF2B5EF4-FFF2-40B4-BE49-F238E27FC236}">
                <a16:creationId xmlns:a16="http://schemas.microsoft.com/office/drawing/2014/main" id="{91FF29B3-E059-9142-99EA-323377386C57}"/>
              </a:ext>
            </a:extLst>
          </p:cNvPr>
          <p:cNvGrpSpPr/>
          <p:nvPr/>
        </p:nvGrpSpPr>
        <p:grpSpPr>
          <a:xfrm>
            <a:off x="1587292" y="1768723"/>
            <a:ext cx="7372961" cy="833138"/>
            <a:chOff x="1587292" y="2244211"/>
            <a:chExt cx="7372961" cy="833138"/>
          </a:xfrm>
        </p:grpSpPr>
        <p:sp>
          <p:nvSpPr>
            <p:cNvPr id="4" name="Rectangle 3">
              <a:extLst>
                <a:ext uri="{FF2B5EF4-FFF2-40B4-BE49-F238E27FC236}">
                  <a16:creationId xmlns:a16="http://schemas.microsoft.com/office/drawing/2014/main" id="{F7FCC6AD-1D9B-2C48-9ABB-CEA49294D687}"/>
                </a:ext>
              </a:extLst>
            </p:cNvPr>
            <p:cNvSpPr/>
            <p:nvPr/>
          </p:nvSpPr>
          <p:spPr>
            <a:xfrm>
              <a:off x="7699972" y="2244211"/>
              <a:ext cx="1260281"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alcohol</a:t>
              </a:r>
              <a:endParaRPr lang="en-US" dirty="0">
                <a:solidFill>
                  <a:schemeClr val="accent1"/>
                </a:solidFill>
              </a:endParaRPr>
            </a:p>
          </p:txBody>
        </p:sp>
        <p:sp>
          <p:nvSpPr>
            <p:cNvPr id="8" name="Rectangle 7">
              <a:extLst>
                <a:ext uri="{FF2B5EF4-FFF2-40B4-BE49-F238E27FC236}">
                  <a16:creationId xmlns:a16="http://schemas.microsoft.com/office/drawing/2014/main" id="{3DC3D3AE-A34B-B049-8B32-EB9B975E6159}"/>
                </a:ext>
              </a:extLst>
            </p:cNvPr>
            <p:cNvSpPr/>
            <p:nvPr/>
          </p:nvSpPr>
          <p:spPr>
            <a:xfrm>
              <a:off x="1587292" y="2615684"/>
              <a:ext cx="1484702"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cirrhosis</a:t>
              </a:r>
              <a:endParaRPr lang="en-US" dirty="0">
                <a:solidFill>
                  <a:schemeClr val="accent1"/>
                </a:solidFill>
              </a:endParaRPr>
            </a:p>
          </p:txBody>
        </p:sp>
      </p:grpSp>
      <p:grpSp>
        <p:nvGrpSpPr>
          <p:cNvPr id="13" name="Group 12">
            <a:extLst>
              <a:ext uri="{FF2B5EF4-FFF2-40B4-BE49-F238E27FC236}">
                <a16:creationId xmlns:a16="http://schemas.microsoft.com/office/drawing/2014/main" id="{446EF604-089C-AC40-B6AC-3DFE96B7375F}"/>
              </a:ext>
            </a:extLst>
          </p:cNvPr>
          <p:cNvGrpSpPr/>
          <p:nvPr/>
        </p:nvGrpSpPr>
        <p:grpSpPr>
          <a:xfrm>
            <a:off x="5836533" y="2625971"/>
            <a:ext cx="5798254" cy="847428"/>
            <a:chOff x="5836533" y="3101459"/>
            <a:chExt cx="5798254" cy="847428"/>
          </a:xfrm>
        </p:grpSpPr>
        <p:sp>
          <p:nvSpPr>
            <p:cNvPr id="10" name="Rectangle 9">
              <a:extLst>
                <a:ext uri="{FF2B5EF4-FFF2-40B4-BE49-F238E27FC236}">
                  <a16:creationId xmlns:a16="http://schemas.microsoft.com/office/drawing/2014/main" id="{8F5B4AB2-AC9A-1246-A08D-78D6C71A22FF}"/>
                </a:ext>
              </a:extLst>
            </p:cNvPr>
            <p:cNvSpPr/>
            <p:nvPr/>
          </p:nvSpPr>
          <p:spPr>
            <a:xfrm>
              <a:off x="5836533" y="3101459"/>
              <a:ext cx="1620957"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metabolic</a:t>
              </a:r>
              <a:endParaRPr lang="en-US" dirty="0">
                <a:solidFill>
                  <a:schemeClr val="accent1"/>
                </a:solidFill>
              </a:endParaRPr>
            </a:p>
          </p:txBody>
        </p:sp>
        <p:sp>
          <p:nvSpPr>
            <p:cNvPr id="11" name="Rectangle 10">
              <a:extLst>
                <a:ext uri="{FF2B5EF4-FFF2-40B4-BE49-F238E27FC236}">
                  <a16:creationId xmlns:a16="http://schemas.microsoft.com/office/drawing/2014/main" id="{B4768230-BEDE-2341-9CB4-CB1DC573211A}"/>
                </a:ext>
              </a:extLst>
            </p:cNvPr>
            <p:cNvSpPr/>
            <p:nvPr/>
          </p:nvSpPr>
          <p:spPr>
            <a:xfrm>
              <a:off x="9226755" y="3487222"/>
              <a:ext cx="2408032"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type 2 diabetes</a:t>
              </a:r>
              <a:endParaRPr lang="en-US" dirty="0">
                <a:solidFill>
                  <a:schemeClr val="accent1"/>
                </a:solidFill>
              </a:endParaRPr>
            </a:p>
          </p:txBody>
        </p:sp>
      </p:grpSp>
      <p:grpSp>
        <p:nvGrpSpPr>
          <p:cNvPr id="19" name="Group 18">
            <a:extLst>
              <a:ext uri="{FF2B5EF4-FFF2-40B4-BE49-F238E27FC236}">
                <a16:creationId xmlns:a16="http://schemas.microsoft.com/office/drawing/2014/main" id="{E2877B53-5B90-E84F-9023-20E234A70127}"/>
              </a:ext>
            </a:extLst>
          </p:cNvPr>
          <p:cNvGrpSpPr/>
          <p:nvPr/>
        </p:nvGrpSpPr>
        <p:grpSpPr>
          <a:xfrm>
            <a:off x="1473897" y="3854696"/>
            <a:ext cx="2670821" cy="856953"/>
            <a:chOff x="1473897" y="4330184"/>
            <a:chExt cx="2670821" cy="856953"/>
          </a:xfrm>
        </p:grpSpPr>
        <p:sp>
          <p:nvSpPr>
            <p:cNvPr id="12" name="Rectangle 11">
              <a:extLst>
                <a:ext uri="{FF2B5EF4-FFF2-40B4-BE49-F238E27FC236}">
                  <a16:creationId xmlns:a16="http://schemas.microsoft.com/office/drawing/2014/main" id="{3E6A1301-BC2D-B34E-A63E-1F2AFCFE6FE2}"/>
                </a:ext>
              </a:extLst>
            </p:cNvPr>
            <p:cNvSpPr/>
            <p:nvPr/>
          </p:nvSpPr>
          <p:spPr>
            <a:xfrm>
              <a:off x="1473897" y="4330184"/>
              <a:ext cx="1675459"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75%–80% </a:t>
              </a:r>
              <a:endParaRPr lang="en-US" dirty="0">
                <a:solidFill>
                  <a:schemeClr val="accent1"/>
                </a:solidFill>
              </a:endParaRPr>
            </a:p>
          </p:txBody>
        </p:sp>
        <p:sp>
          <p:nvSpPr>
            <p:cNvPr id="16" name="Rectangle 15">
              <a:extLst>
                <a:ext uri="{FF2B5EF4-FFF2-40B4-BE49-F238E27FC236}">
                  <a16:creationId xmlns:a16="http://schemas.microsoft.com/office/drawing/2014/main" id="{5C9AB894-E270-8548-89F4-54016454A8A7}"/>
                </a:ext>
              </a:extLst>
            </p:cNvPr>
            <p:cNvSpPr/>
            <p:nvPr/>
          </p:nvSpPr>
          <p:spPr>
            <a:xfrm>
              <a:off x="2469259" y="4725472"/>
              <a:ext cx="1675459" cy="461665"/>
            </a:xfrm>
            <a:prstGeom prst="rect">
              <a:avLst/>
            </a:prstGeom>
          </p:spPr>
          <p:txBody>
            <a:bodyPr wrap="none">
              <a:spAutoFit/>
            </a:bodyPr>
            <a:lstStyle/>
            <a:p>
              <a:r>
                <a:rPr lang="en-US" sz="2400" b="1" dirty="0">
                  <a:solidFill>
                    <a:schemeClr val="accent1"/>
                  </a:solidFill>
                  <a:latin typeface="Arial" panose="020B0604020202020204" pitchFamily="34" charset="0"/>
                  <a:cs typeface="Arial" panose="020B0604020202020204" pitchFamily="34" charset="0"/>
                </a:rPr>
                <a:t>10%–20% </a:t>
              </a:r>
              <a:endParaRPr lang="en-US" dirty="0">
                <a:solidFill>
                  <a:schemeClr val="accent1"/>
                </a:solidFill>
              </a:endParaRPr>
            </a:p>
          </p:txBody>
        </p:sp>
      </p:grpSp>
      <p:sp>
        <p:nvSpPr>
          <p:cNvPr id="18" name="Rectangle 17">
            <a:extLst>
              <a:ext uri="{FF2B5EF4-FFF2-40B4-BE49-F238E27FC236}">
                <a16:creationId xmlns:a16="http://schemas.microsoft.com/office/drawing/2014/main" id="{E286B97D-7F32-BE41-B250-56B5A020CB7C}"/>
              </a:ext>
            </a:extLst>
          </p:cNvPr>
          <p:cNvSpPr/>
          <p:nvPr/>
        </p:nvSpPr>
        <p:spPr>
          <a:xfrm>
            <a:off x="571500" y="4721471"/>
            <a:ext cx="835485" cy="461665"/>
          </a:xfrm>
          <a:prstGeom prst="rect">
            <a:avLst/>
          </a:prstGeom>
        </p:spPr>
        <p:txBody>
          <a:bodyPr wrap="none">
            <a:spAutoFit/>
          </a:bodyPr>
          <a:lstStyle/>
          <a:p>
            <a:r>
              <a:rPr lang="en-US" sz="2400" b="1" dirty="0">
                <a:solidFill>
                  <a:schemeClr val="accent1"/>
                </a:solidFill>
              </a:rPr>
              <a:t>HCV</a:t>
            </a:r>
            <a:endParaRPr lang="en-US" dirty="0">
              <a:solidFill>
                <a:schemeClr val="accent1"/>
              </a:solidFill>
            </a:endParaRPr>
          </a:p>
        </p:txBody>
      </p:sp>
      <p:sp>
        <p:nvSpPr>
          <p:cNvPr id="21" name="Slide Number Placeholder 20">
            <a:extLst>
              <a:ext uri="{FF2B5EF4-FFF2-40B4-BE49-F238E27FC236}">
                <a16:creationId xmlns:a16="http://schemas.microsoft.com/office/drawing/2014/main" id="{7AA776E0-B7F6-9440-B053-D7A3B58EE539}"/>
              </a:ext>
            </a:extLst>
          </p:cNvPr>
          <p:cNvSpPr>
            <a:spLocks noGrp="1"/>
          </p:cNvSpPr>
          <p:nvPr>
            <p:ph type="sldNum" sz="quarter" idx="12"/>
          </p:nvPr>
        </p:nvSpPr>
        <p:spPr>
          <a:xfrm>
            <a:off x="9059171" y="6455664"/>
            <a:ext cx="2743200" cy="365125"/>
          </a:xfrm>
        </p:spPr>
        <p:txBody>
          <a:bodyPr/>
          <a:lstStyle/>
          <a:p>
            <a:fld id="{857C9BCE-67C3-4E89-9B9C-38CCFE777CF5}" type="slidenum">
              <a:rPr lang="en-US" smtClean="0"/>
              <a:t>17</a:t>
            </a:fld>
            <a:endParaRPr lang="en-US" dirty="0"/>
          </a:p>
        </p:txBody>
      </p:sp>
    </p:spTree>
    <p:extLst>
      <p:ext uri="{BB962C8B-B14F-4D97-AF65-F5344CB8AC3E}">
        <p14:creationId xmlns:p14="http://schemas.microsoft.com/office/powerpoint/2010/main" val="20690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Poll Questions</a:t>
            </a:r>
          </a:p>
        </p:txBody>
      </p:sp>
      <p:sp>
        <p:nvSpPr>
          <p:cNvPr id="2" name="Text Placeholder 1">
            <a:extLst>
              <a:ext uri="{FF2B5EF4-FFF2-40B4-BE49-F238E27FC236}">
                <a16:creationId xmlns:a16="http://schemas.microsoft.com/office/drawing/2014/main" id="{7172CCB0-7D8D-E042-9423-A710A0B7568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A647F12-7167-FD48-818A-EA94334FEA79}"/>
              </a:ext>
            </a:extLst>
          </p:cNvPr>
          <p:cNvSpPr>
            <a:spLocks noGrp="1"/>
          </p:cNvSpPr>
          <p:nvPr>
            <p:ph type="sldNum" sz="quarter" idx="12"/>
          </p:nvPr>
        </p:nvSpPr>
        <p:spPr/>
        <p:txBody>
          <a:bodyPr/>
          <a:lstStyle/>
          <a:p>
            <a:fld id="{857C9BCE-67C3-4E89-9B9C-38CCFE777CF5}" type="slidenum">
              <a:rPr lang="en-US" smtClean="0"/>
              <a:pPr/>
              <a:t>18</a:t>
            </a:fld>
            <a:endParaRPr lang="en-US" dirty="0"/>
          </a:p>
        </p:txBody>
      </p:sp>
    </p:spTree>
    <p:extLst>
      <p:ext uri="{BB962C8B-B14F-4D97-AF65-F5344CB8AC3E}">
        <p14:creationId xmlns:p14="http://schemas.microsoft.com/office/powerpoint/2010/main" val="80259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Poll Questions</a:t>
            </a:r>
          </a:p>
        </p:txBody>
      </p:sp>
      <p:sp>
        <p:nvSpPr>
          <p:cNvPr id="2" name="Text Placeholder 1">
            <a:extLst>
              <a:ext uri="{FF2B5EF4-FFF2-40B4-BE49-F238E27FC236}">
                <a16:creationId xmlns:a16="http://schemas.microsoft.com/office/drawing/2014/main" id="{7172CCB0-7D8D-E042-9423-A710A0B7568F}"/>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A647F12-7167-FD48-818A-EA94334FEA79}"/>
              </a:ext>
            </a:extLst>
          </p:cNvPr>
          <p:cNvSpPr>
            <a:spLocks noGrp="1"/>
          </p:cNvSpPr>
          <p:nvPr>
            <p:ph type="sldNum" sz="quarter" idx="12"/>
          </p:nvPr>
        </p:nvSpPr>
        <p:spPr/>
        <p:txBody>
          <a:bodyPr/>
          <a:lstStyle/>
          <a:p>
            <a:fld id="{857C9BCE-67C3-4E89-9B9C-38CCFE777CF5}" type="slidenum">
              <a:rPr lang="en-US" smtClean="0"/>
              <a:pPr/>
              <a:t>19</a:t>
            </a:fld>
            <a:endParaRPr lang="en-US" dirty="0"/>
          </a:p>
        </p:txBody>
      </p:sp>
    </p:spTree>
    <p:extLst>
      <p:ext uri="{BB962C8B-B14F-4D97-AF65-F5344CB8AC3E}">
        <p14:creationId xmlns:p14="http://schemas.microsoft.com/office/powerpoint/2010/main" val="105941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4150-5536-4E54-AEA4-D03A1022B7BB}"/>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38C2FC12-0A1A-7946-8575-F46C2C525458}"/>
              </a:ext>
            </a:extLst>
          </p:cNvPr>
          <p:cNvGraphicFramePr>
            <a:graphicFrameLocks/>
          </p:cNvGraphicFramePr>
          <p:nvPr>
            <p:extLst>
              <p:ext uri="{D42A27DB-BD31-4B8C-83A1-F6EECF244321}">
                <p14:modId xmlns:p14="http://schemas.microsoft.com/office/powerpoint/2010/main" val="355745826"/>
              </p:ext>
            </p:extLst>
          </p:nvPr>
        </p:nvGraphicFramePr>
        <p:xfrm>
          <a:off x="457200" y="1827577"/>
          <a:ext cx="11277599" cy="3030200"/>
        </p:xfrm>
        <a:graphic>
          <a:graphicData uri="http://schemas.openxmlformats.org/drawingml/2006/table">
            <a:tbl>
              <a:tblPr firstRow="1" bandRow="1">
                <a:tableStyleId>{5C22544A-7EE6-4342-B048-85BDC9FD1C3A}</a:tableStyleId>
              </a:tblPr>
              <a:tblGrid>
                <a:gridCol w="8303740">
                  <a:extLst>
                    <a:ext uri="{9D8B030D-6E8A-4147-A177-3AD203B41FA5}">
                      <a16:colId xmlns:a16="http://schemas.microsoft.com/office/drawing/2014/main" val="3454432053"/>
                    </a:ext>
                  </a:extLst>
                </a:gridCol>
                <a:gridCol w="2973859">
                  <a:extLst>
                    <a:ext uri="{9D8B030D-6E8A-4147-A177-3AD203B41FA5}">
                      <a16:colId xmlns:a16="http://schemas.microsoft.com/office/drawing/2014/main" val="102241008"/>
                    </a:ext>
                  </a:extLst>
                </a:gridCol>
              </a:tblGrid>
              <a:tr h="378775">
                <a:tc>
                  <a:txBody>
                    <a:bodyPr/>
                    <a:lstStyle/>
                    <a:p>
                      <a:r>
                        <a:rPr lang="en-US" dirty="0"/>
                        <a:t>Activity</a:t>
                      </a:r>
                    </a:p>
                  </a:txBody>
                  <a:tcPr marL="113744" marR="113744">
                    <a:lnR w="127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solidFill>
                  </a:tcPr>
                </a:tc>
                <a:tc>
                  <a:txBody>
                    <a:bodyPr/>
                    <a:lstStyle/>
                    <a:p>
                      <a:r>
                        <a:rPr lang="en-US" dirty="0"/>
                        <a:t>Duration</a:t>
                      </a:r>
                    </a:p>
                  </a:txBody>
                  <a:tcPr marL="113744" marR="113744">
                    <a:lnL w="12700" cap="flat" cmpd="sng" algn="ctr">
                      <a:noFill/>
                      <a:prstDash val="solid"/>
                      <a:round/>
                      <a:headEnd type="none" w="med" len="med"/>
                      <a:tailEnd type="none" w="med" len="med"/>
                    </a:lnL>
                    <a:lnT w="635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607068355"/>
                  </a:ext>
                </a:extLst>
              </a:tr>
              <a:tr h="378775">
                <a:tc>
                  <a:txBody>
                    <a:bodyPr/>
                    <a:lstStyle/>
                    <a:p>
                      <a:r>
                        <a:rPr lang="en-US" dirty="0"/>
                        <a:t>HCC Background and Epidemiology</a:t>
                      </a:r>
                    </a:p>
                  </a:txBody>
                  <a:tcPr marL="113744" marR="113744">
                    <a:lnT w="381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t>8 minutes</a:t>
                      </a:r>
                    </a:p>
                  </a:txBody>
                  <a:tcPr marL="113744" marR="113744">
                    <a:lnT w="381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11792391"/>
                  </a:ext>
                </a:extLst>
              </a:tr>
              <a:tr h="378775">
                <a:tc>
                  <a:txBody>
                    <a:bodyPr/>
                    <a:lstStyle/>
                    <a:p>
                      <a:r>
                        <a:rPr lang="en-US" dirty="0"/>
                        <a:t>HCC Etiology</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t>20–25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25538180"/>
                  </a:ext>
                </a:extLst>
              </a:tr>
              <a:tr h="378775">
                <a:tc>
                  <a:txBody>
                    <a:bodyPr/>
                    <a:lstStyle/>
                    <a:p>
                      <a:r>
                        <a:rPr lang="en-US" dirty="0"/>
                        <a:t>Disease Pathogenesis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t>10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0249772"/>
                  </a:ext>
                </a:extLst>
              </a:tr>
              <a:tr h="378775">
                <a:tc>
                  <a:txBody>
                    <a:bodyPr/>
                    <a:lstStyle/>
                    <a:p>
                      <a:r>
                        <a:rPr lang="en-US" dirty="0"/>
                        <a:t>Diagnosis and Staging</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t>10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00628231"/>
                  </a:ext>
                </a:extLst>
              </a:tr>
              <a:tr h="378775">
                <a:tc>
                  <a:txBody>
                    <a:bodyPr/>
                    <a:lstStyle/>
                    <a:p>
                      <a:r>
                        <a:rPr lang="en-US" dirty="0"/>
                        <a:t>Treatment</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t>15–20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89294796"/>
                  </a:ext>
                </a:extLst>
              </a:tr>
              <a:tr h="378775">
                <a:tc>
                  <a:txBody>
                    <a:bodyPr/>
                    <a:lstStyle/>
                    <a:p>
                      <a:r>
                        <a:rPr lang="en-US" b="0" dirty="0"/>
                        <a:t>Questions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0" dirty="0"/>
                        <a:t>2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57378282"/>
                  </a:ext>
                </a:extLst>
              </a:tr>
              <a:tr h="378775">
                <a:tc>
                  <a:txBody>
                    <a:bodyPr/>
                    <a:lstStyle/>
                    <a:p>
                      <a:r>
                        <a:rPr lang="en-US" b="1" dirty="0">
                          <a:solidFill>
                            <a:schemeClr val="accent1"/>
                          </a:solidFill>
                        </a:rPr>
                        <a:t>Total VLE Time:</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chemeClr val="accent1"/>
                          </a:solidFill>
                        </a:rPr>
                        <a:t>65–75 minutes</a:t>
                      </a:r>
                    </a:p>
                  </a:txBody>
                  <a:tcPr marL="113744" marR="113744">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89999353"/>
                  </a:ext>
                </a:extLst>
              </a:tr>
            </a:tbl>
          </a:graphicData>
        </a:graphic>
      </p:graphicFrame>
      <p:sp>
        <p:nvSpPr>
          <p:cNvPr id="10" name="Slide Number Placeholder 9">
            <a:extLst>
              <a:ext uri="{FF2B5EF4-FFF2-40B4-BE49-F238E27FC236}">
                <a16:creationId xmlns:a16="http://schemas.microsoft.com/office/drawing/2014/main" id="{D24DECEA-C158-CC4C-8707-65DDA0E1DE8A}"/>
              </a:ext>
            </a:extLst>
          </p:cNvPr>
          <p:cNvSpPr>
            <a:spLocks noGrp="1"/>
          </p:cNvSpPr>
          <p:nvPr>
            <p:ph type="sldNum" sz="quarter" idx="12"/>
          </p:nvPr>
        </p:nvSpPr>
        <p:spPr/>
        <p:txBody>
          <a:bodyPr/>
          <a:lstStyle/>
          <a:p>
            <a:fld id="{857C9BCE-67C3-4E89-9B9C-38CCFE777CF5}" type="slidenum">
              <a:rPr lang="en-US" smtClean="0"/>
              <a:t>2</a:t>
            </a:fld>
            <a:endParaRPr lang="en-US" dirty="0"/>
          </a:p>
        </p:txBody>
      </p:sp>
    </p:spTree>
    <p:extLst>
      <p:ext uri="{BB962C8B-B14F-4D97-AF65-F5344CB8AC3E}">
        <p14:creationId xmlns:p14="http://schemas.microsoft.com/office/powerpoint/2010/main" val="113045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Disease Pathogenesis</a:t>
            </a:r>
          </a:p>
        </p:txBody>
      </p:sp>
      <p:sp>
        <p:nvSpPr>
          <p:cNvPr id="2" name="Text Placeholder 1">
            <a:extLst>
              <a:ext uri="{FF2B5EF4-FFF2-40B4-BE49-F238E27FC236}">
                <a16:creationId xmlns:a16="http://schemas.microsoft.com/office/drawing/2014/main" id="{8C266334-6314-B34D-872E-7A8C0630F0AC}"/>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2B18C6E-5521-9C49-830F-4DF40865A268}"/>
              </a:ext>
            </a:extLst>
          </p:cNvPr>
          <p:cNvSpPr>
            <a:spLocks noGrp="1"/>
          </p:cNvSpPr>
          <p:nvPr>
            <p:ph type="sldNum" sz="quarter" idx="12"/>
          </p:nvPr>
        </p:nvSpPr>
        <p:spPr/>
        <p:txBody>
          <a:bodyPr/>
          <a:lstStyle/>
          <a:p>
            <a:fld id="{857C9BCE-67C3-4E89-9B9C-38CCFE777CF5}" type="slidenum">
              <a:rPr lang="en-US" smtClean="0"/>
              <a:pPr/>
              <a:t>20</a:t>
            </a:fld>
            <a:endParaRPr lang="en-US" dirty="0"/>
          </a:p>
        </p:txBody>
      </p:sp>
    </p:spTree>
    <p:extLst>
      <p:ext uri="{BB962C8B-B14F-4D97-AF65-F5344CB8AC3E}">
        <p14:creationId xmlns:p14="http://schemas.microsoft.com/office/powerpoint/2010/main" val="191587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07F0-4C55-4944-8BD8-5D2832EDCD55}"/>
              </a:ext>
            </a:extLst>
          </p:cNvPr>
          <p:cNvSpPr>
            <a:spLocks noGrp="1"/>
          </p:cNvSpPr>
          <p:nvPr>
            <p:ph type="title"/>
          </p:nvPr>
        </p:nvSpPr>
        <p:spPr/>
        <p:txBody>
          <a:bodyPr/>
          <a:lstStyle/>
          <a:p>
            <a:r>
              <a:rPr lang="en-US" dirty="0"/>
              <a:t>Pathogenesis of </a:t>
            </a:r>
            <a:r>
              <a:rPr lang="en-US" dirty="0" err="1"/>
              <a:t>HCC</a:t>
            </a:r>
            <a:r>
              <a:rPr lang="en-US" baseline="30000" dirty="0" err="1"/>
              <a:t>19</a:t>
            </a:r>
            <a:endParaRPr lang="en-US" baseline="30000" dirty="0"/>
          </a:p>
        </p:txBody>
      </p:sp>
      <p:pic>
        <p:nvPicPr>
          <p:cNvPr id="11" name="Picture 10" descr="A picture containing woman, room&#10;&#10;Description automatically generated">
            <a:extLst>
              <a:ext uri="{FF2B5EF4-FFF2-40B4-BE49-F238E27FC236}">
                <a16:creationId xmlns:a16="http://schemas.microsoft.com/office/drawing/2014/main" id="{65325816-97BF-684D-8D54-1393E0C7A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 y="2284412"/>
            <a:ext cx="2336800" cy="1803400"/>
          </a:xfrm>
          <a:prstGeom prst="rect">
            <a:avLst/>
          </a:prstGeom>
        </p:spPr>
      </p:pic>
      <p:sp>
        <p:nvSpPr>
          <p:cNvPr id="16" name="Slide Number Placeholder 15">
            <a:extLst>
              <a:ext uri="{FF2B5EF4-FFF2-40B4-BE49-F238E27FC236}">
                <a16:creationId xmlns:a16="http://schemas.microsoft.com/office/drawing/2014/main" id="{313D93CB-4CDE-064D-8B28-D60C65A1BCFA}"/>
              </a:ext>
            </a:extLst>
          </p:cNvPr>
          <p:cNvSpPr>
            <a:spLocks noGrp="1"/>
          </p:cNvSpPr>
          <p:nvPr>
            <p:ph type="sldNum" sz="quarter" idx="12"/>
          </p:nvPr>
        </p:nvSpPr>
        <p:spPr/>
        <p:txBody>
          <a:bodyPr/>
          <a:lstStyle/>
          <a:p>
            <a:fld id="{857C9BCE-67C3-4E89-9B9C-38CCFE777CF5}" type="slidenum">
              <a:rPr lang="en-US" smtClean="0"/>
              <a:t>21</a:t>
            </a:fld>
            <a:endParaRPr lang="en-US" dirty="0"/>
          </a:p>
        </p:txBody>
      </p:sp>
      <p:sp>
        <p:nvSpPr>
          <p:cNvPr id="5" name="TextBox 4">
            <a:extLst>
              <a:ext uri="{FF2B5EF4-FFF2-40B4-BE49-F238E27FC236}">
                <a16:creationId xmlns:a16="http://schemas.microsoft.com/office/drawing/2014/main" id="{0DAA0BE2-9420-DC4B-A3C1-C6A45EBC65A2}"/>
              </a:ext>
            </a:extLst>
          </p:cNvPr>
          <p:cNvSpPr txBox="1"/>
          <p:nvPr/>
        </p:nvSpPr>
        <p:spPr>
          <a:xfrm>
            <a:off x="-1452509" y="5013683"/>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EXS_005</a:t>
            </a:r>
          </a:p>
        </p:txBody>
      </p:sp>
    </p:spTree>
    <p:extLst>
      <p:ext uri="{BB962C8B-B14F-4D97-AF65-F5344CB8AC3E}">
        <p14:creationId xmlns:p14="http://schemas.microsoft.com/office/powerpoint/2010/main" val="122503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07F0-4C55-4944-8BD8-5D2832EDCD55}"/>
              </a:ext>
            </a:extLst>
          </p:cNvPr>
          <p:cNvSpPr>
            <a:spLocks noGrp="1"/>
          </p:cNvSpPr>
          <p:nvPr>
            <p:ph type="title"/>
          </p:nvPr>
        </p:nvSpPr>
        <p:spPr/>
        <p:txBody>
          <a:bodyPr/>
          <a:lstStyle/>
          <a:p>
            <a:r>
              <a:rPr lang="en-US" dirty="0"/>
              <a:t>Pathogenesis of </a:t>
            </a:r>
            <a:r>
              <a:rPr lang="en-US" dirty="0" err="1"/>
              <a:t>HCC</a:t>
            </a:r>
            <a:r>
              <a:rPr lang="en-US" baseline="30000" dirty="0" err="1"/>
              <a:t>19</a:t>
            </a:r>
            <a:endParaRPr lang="en-US" baseline="30000" dirty="0"/>
          </a:p>
        </p:txBody>
      </p:sp>
      <p:pic>
        <p:nvPicPr>
          <p:cNvPr id="14" name="Picture 13" descr="A screen shot of a social media post&#10;&#10;Description automatically generated">
            <a:extLst>
              <a:ext uri="{FF2B5EF4-FFF2-40B4-BE49-F238E27FC236}">
                <a16:creationId xmlns:a16="http://schemas.microsoft.com/office/drawing/2014/main" id="{5F3B5039-6771-5D44-908D-83FEB6074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 y="2284412"/>
            <a:ext cx="5245100" cy="2184400"/>
          </a:xfrm>
          <a:prstGeom prst="rect">
            <a:avLst/>
          </a:prstGeom>
        </p:spPr>
      </p:pic>
      <p:sp>
        <p:nvSpPr>
          <p:cNvPr id="19" name="Slide Number Placeholder 18">
            <a:extLst>
              <a:ext uri="{FF2B5EF4-FFF2-40B4-BE49-F238E27FC236}">
                <a16:creationId xmlns:a16="http://schemas.microsoft.com/office/drawing/2014/main" id="{63DF5A80-33D1-2343-BEE5-9A9177ED6F2F}"/>
              </a:ext>
            </a:extLst>
          </p:cNvPr>
          <p:cNvSpPr>
            <a:spLocks noGrp="1"/>
          </p:cNvSpPr>
          <p:nvPr>
            <p:ph type="sldNum" sz="quarter" idx="12"/>
          </p:nvPr>
        </p:nvSpPr>
        <p:spPr/>
        <p:txBody>
          <a:bodyPr/>
          <a:lstStyle/>
          <a:p>
            <a:fld id="{857C9BCE-67C3-4E89-9B9C-38CCFE777CF5}" type="slidenum">
              <a:rPr lang="en-US" smtClean="0"/>
              <a:t>22</a:t>
            </a:fld>
            <a:endParaRPr lang="en-US" dirty="0"/>
          </a:p>
        </p:txBody>
      </p:sp>
      <p:sp>
        <p:nvSpPr>
          <p:cNvPr id="5" name="TextBox 4">
            <a:extLst>
              <a:ext uri="{FF2B5EF4-FFF2-40B4-BE49-F238E27FC236}">
                <a16:creationId xmlns:a16="http://schemas.microsoft.com/office/drawing/2014/main" id="{9F6BDDD6-CEF5-934B-B3CA-FB447C2D4AFC}"/>
              </a:ext>
            </a:extLst>
          </p:cNvPr>
          <p:cNvSpPr txBox="1"/>
          <p:nvPr/>
        </p:nvSpPr>
        <p:spPr>
          <a:xfrm>
            <a:off x="-1543949" y="5105123"/>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EXS_005</a:t>
            </a:r>
          </a:p>
        </p:txBody>
      </p:sp>
    </p:spTree>
    <p:extLst>
      <p:ext uri="{BB962C8B-B14F-4D97-AF65-F5344CB8AC3E}">
        <p14:creationId xmlns:p14="http://schemas.microsoft.com/office/powerpoint/2010/main" val="196964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07F0-4C55-4944-8BD8-5D2832EDCD55}"/>
              </a:ext>
            </a:extLst>
          </p:cNvPr>
          <p:cNvSpPr>
            <a:spLocks noGrp="1"/>
          </p:cNvSpPr>
          <p:nvPr>
            <p:ph type="title"/>
          </p:nvPr>
        </p:nvSpPr>
        <p:spPr/>
        <p:txBody>
          <a:bodyPr/>
          <a:lstStyle/>
          <a:p>
            <a:r>
              <a:rPr lang="en-US" dirty="0"/>
              <a:t>Pathogenesis of </a:t>
            </a:r>
            <a:r>
              <a:rPr lang="en-US" dirty="0" err="1"/>
              <a:t>HCC</a:t>
            </a:r>
            <a:r>
              <a:rPr lang="en-US" baseline="30000" dirty="0" err="1"/>
              <a:t>19</a:t>
            </a:r>
            <a:endParaRPr lang="en-US" dirty="0"/>
          </a:p>
        </p:txBody>
      </p:sp>
      <p:pic>
        <p:nvPicPr>
          <p:cNvPr id="14" name="Picture 13" descr="A screen shot of a person&#10;&#10;Description automatically generated">
            <a:extLst>
              <a:ext uri="{FF2B5EF4-FFF2-40B4-BE49-F238E27FC236}">
                <a16:creationId xmlns:a16="http://schemas.microsoft.com/office/drawing/2014/main" id="{46D5B43D-B754-0D43-8306-F9A7EEE8C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 y="2284412"/>
            <a:ext cx="6743700" cy="2603500"/>
          </a:xfrm>
          <a:prstGeom prst="rect">
            <a:avLst/>
          </a:prstGeom>
        </p:spPr>
      </p:pic>
      <p:sp>
        <p:nvSpPr>
          <p:cNvPr id="18" name="Slide Number Placeholder 17">
            <a:extLst>
              <a:ext uri="{FF2B5EF4-FFF2-40B4-BE49-F238E27FC236}">
                <a16:creationId xmlns:a16="http://schemas.microsoft.com/office/drawing/2014/main" id="{6C6A7CB5-CAD3-BD40-AD4F-507F8EC54F61}"/>
              </a:ext>
            </a:extLst>
          </p:cNvPr>
          <p:cNvSpPr>
            <a:spLocks noGrp="1"/>
          </p:cNvSpPr>
          <p:nvPr>
            <p:ph type="sldNum" sz="quarter" idx="12"/>
          </p:nvPr>
        </p:nvSpPr>
        <p:spPr/>
        <p:txBody>
          <a:bodyPr/>
          <a:lstStyle/>
          <a:p>
            <a:fld id="{857C9BCE-67C3-4E89-9B9C-38CCFE777CF5}" type="slidenum">
              <a:rPr lang="en-US" smtClean="0"/>
              <a:t>23</a:t>
            </a:fld>
            <a:endParaRPr lang="en-US" dirty="0"/>
          </a:p>
        </p:txBody>
      </p:sp>
      <p:sp>
        <p:nvSpPr>
          <p:cNvPr id="5" name="TextBox 4">
            <a:extLst>
              <a:ext uri="{FF2B5EF4-FFF2-40B4-BE49-F238E27FC236}">
                <a16:creationId xmlns:a16="http://schemas.microsoft.com/office/drawing/2014/main" id="{94732D19-B489-4342-93F4-05BDF2942CF2}"/>
              </a:ext>
            </a:extLst>
          </p:cNvPr>
          <p:cNvSpPr txBox="1"/>
          <p:nvPr/>
        </p:nvSpPr>
        <p:spPr>
          <a:xfrm>
            <a:off x="-1909709" y="4887912"/>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EXS_005</a:t>
            </a:r>
          </a:p>
        </p:txBody>
      </p:sp>
    </p:spTree>
    <p:extLst>
      <p:ext uri="{BB962C8B-B14F-4D97-AF65-F5344CB8AC3E}">
        <p14:creationId xmlns:p14="http://schemas.microsoft.com/office/powerpoint/2010/main" val="310903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07F0-4C55-4944-8BD8-5D2832EDCD55}"/>
              </a:ext>
            </a:extLst>
          </p:cNvPr>
          <p:cNvSpPr>
            <a:spLocks noGrp="1"/>
          </p:cNvSpPr>
          <p:nvPr>
            <p:ph type="title"/>
          </p:nvPr>
        </p:nvSpPr>
        <p:spPr/>
        <p:txBody>
          <a:bodyPr/>
          <a:lstStyle/>
          <a:p>
            <a:r>
              <a:rPr lang="en-US" dirty="0"/>
              <a:t>Pathogenesis of </a:t>
            </a:r>
            <a:r>
              <a:rPr lang="en-US" dirty="0" err="1"/>
              <a:t>HCC</a:t>
            </a:r>
            <a:r>
              <a:rPr lang="en-US" baseline="30000" dirty="0" err="1"/>
              <a:t>19</a:t>
            </a:r>
            <a:endParaRPr lang="en-US" dirty="0"/>
          </a:p>
        </p:txBody>
      </p:sp>
      <p:pic>
        <p:nvPicPr>
          <p:cNvPr id="14" name="Picture 13" descr="A screenshot of a social media post&#10;&#10;Description automatically generated">
            <a:extLst>
              <a:ext uri="{FF2B5EF4-FFF2-40B4-BE49-F238E27FC236}">
                <a16:creationId xmlns:a16="http://schemas.microsoft.com/office/drawing/2014/main" id="{119BEE2E-17AD-5E40-A410-4ECCCB97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 y="1936750"/>
            <a:ext cx="10909300" cy="2984500"/>
          </a:xfrm>
          <a:prstGeom prst="rect">
            <a:avLst/>
          </a:prstGeom>
        </p:spPr>
      </p:pic>
      <p:sp>
        <p:nvSpPr>
          <p:cNvPr id="17" name="Slide Number Placeholder 16">
            <a:extLst>
              <a:ext uri="{FF2B5EF4-FFF2-40B4-BE49-F238E27FC236}">
                <a16:creationId xmlns:a16="http://schemas.microsoft.com/office/drawing/2014/main" id="{753BB9E5-F722-1A47-A08C-5C3A6F15BB77}"/>
              </a:ext>
            </a:extLst>
          </p:cNvPr>
          <p:cNvSpPr>
            <a:spLocks noGrp="1"/>
          </p:cNvSpPr>
          <p:nvPr>
            <p:ph type="sldNum" sz="quarter" idx="12"/>
          </p:nvPr>
        </p:nvSpPr>
        <p:spPr/>
        <p:txBody>
          <a:bodyPr/>
          <a:lstStyle/>
          <a:p>
            <a:fld id="{857C9BCE-67C3-4E89-9B9C-38CCFE777CF5}" type="slidenum">
              <a:rPr lang="en-US" smtClean="0"/>
              <a:t>24</a:t>
            </a:fld>
            <a:endParaRPr lang="en-US" dirty="0"/>
          </a:p>
        </p:txBody>
      </p:sp>
      <p:sp>
        <p:nvSpPr>
          <p:cNvPr id="5" name="TextBox 4">
            <a:extLst>
              <a:ext uri="{FF2B5EF4-FFF2-40B4-BE49-F238E27FC236}">
                <a16:creationId xmlns:a16="http://schemas.microsoft.com/office/drawing/2014/main" id="{0995A054-98E4-E849-9FC3-1C6B791659F9}"/>
              </a:ext>
            </a:extLst>
          </p:cNvPr>
          <p:cNvSpPr txBox="1"/>
          <p:nvPr/>
        </p:nvSpPr>
        <p:spPr>
          <a:xfrm>
            <a:off x="-1617101" y="4921250"/>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EXS_005</a:t>
            </a:r>
          </a:p>
        </p:txBody>
      </p:sp>
    </p:spTree>
    <p:extLst>
      <p:ext uri="{BB962C8B-B14F-4D97-AF65-F5344CB8AC3E}">
        <p14:creationId xmlns:p14="http://schemas.microsoft.com/office/powerpoint/2010/main" val="334153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ED93-6469-410B-BC32-AA83B4E4E072}"/>
              </a:ext>
            </a:extLst>
          </p:cNvPr>
          <p:cNvSpPr>
            <a:spLocks noGrp="1"/>
          </p:cNvSpPr>
          <p:nvPr>
            <p:ph type="title"/>
          </p:nvPr>
        </p:nvSpPr>
        <p:spPr/>
        <p:txBody>
          <a:bodyPr/>
          <a:lstStyle/>
          <a:p>
            <a:r>
              <a:rPr lang="en-US" dirty="0"/>
              <a:t>Genetic Drivers</a:t>
            </a:r>
          </a:p>
        </p:txBody>
      </p:sp>
      <p:sp>
        <p:nvSpPr>
          <p:cNvPr id="5" name="Text Placeholder 4">
            <a:extLst>
              <a:ext uri="{FF2B5EF4-FFF2-40B4-BE49-F238E27FC236}">
                <a16:creationId xmlns:a16="http://schemas.microsoft.com/office/drawing/2014/main" id="{B74055A0-F933-E146-8B55-0675BE87D98A}"/>
              </a:ext>
            </a:extLst>
          </p:cNvPr>
          <p:cNvSpPr>
            <a:spLocks noGrp="1"/>
          </p:cNvSpPr>
          <p:nvPr>
            <p:ph type="body" sz="quarter" idx="13"/>
          </p:nvPr>
        </p:nvSpPr>
        <p:spPr/>
        <p:txBody>
          <a:bodyPr/>
          <a:lstStyle/>
          <a:p>
            <a:pPr algn="ctr"/>
            <a:r>
              <a:rPr lang="en-US" b="0" dirty="0">
                <a:solidFill>
                  <a:schemeClr val="accent1"/>
                </a:solidFill>
              </a:rPr>
              <a:t>The Progression to Hepatocellular Carcinoma Is Marked by Accumulation of </a:t>
            </a:r>
            <a:r>
              <a:rPr lang="en-US" b="0" dirty="0" err="1">
                <a:solidFill>
                  <a:schemeClr val="accent1"/>
                </a:solidFill>
              </a:rPr>
              <a:t>Mutations</a:t>
            </a:r>
            <a:r>
              <a:rPr lang="en-US" b="0" baseline="30000" dirty="0" err="1">
                <a:solidFill>
                  <a:schemeClr val="accent1"/>
                </a:solidFill>
              </a:rPr>
              <a:t>1</a:t>
            </a:r>
            <a:endParaRPr lang="en-US" b="0" baseline="30000" dirty="0">
              <a:solidFill>
                <a:schemeClr val="accent1"/>
              </a:solidFill>
            </a:endParaRPr>
          </a:p>
          <a:p>
            <a:pPr algn="ctr"/>
            <a:endParaRPr lang="en-US" sz="1800" b="0" dirty="0">
              <a:solidFill>
                <a:schemeClr val="accent1"/>
              </a:solidFill>
            </a:endParaRPr>
          </a:p>
          <a:p>
            <a:pPr algn="ctr"/>
            <a:endParaRPr lang="en-US" b="0" dirty="0"/>
          </a:p>
        </p:txBody>
      </p:sp>
      <p:pic>
        <p:nvPicPr>
          <p:cNvPr id="7" name="Picture 6">
            <a:extLst>
              <a:ext uri="{FF2B5EF4-FFF2-40B4-BE49-F238E27FC236}">
                <a16:creationId xmlns:a16="http://schemas.microsoft.com/office/drawing/2014/main" id="{96E8E959-8731-0645-ADBF-DC713B9E0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1820492"/>
            <a:ext cx="8407400" cy="4483100"/>
          </a:xfrm>
          <a:prstGeom prst="rect">
            <a:avLst/>
          </a:prstGeom>
        </p:spPr>
      </p:pic>
      <p:sp>
        <p:nvSpPr>
          <p:cNvPr id="9" name="Slide Number Placeholder 8">
            <a:extLst>
              <a:ext uri="{FF2B5EF4-FFF2-40B4-BE49-F238E27FC236}">
                <a16:creationId xmlns:a16="http://schemas.microsoft.com/office/drawing/2014/main" id="{4555DA4A-CA79-4847-814C-1076815D6A18}"/>
              </a:ext>
            </a:extLst>
          </p:cNvPr>
          <p:cNvSpPr>
            <a:spLocks noGrp="1"/>
          </p:cNvSpPr>
          <p:nvPr>
            <p:ph type="sldNum" sz="quarter" idx="12"/>
          </p:nvPr>
        </p:nvSpPr>
        <p:spPr/>
        <p:txBody>
          <a:bodyPr/>
          <a:lstStyle/>
          <a:p>
            <a:fld id="{857C9BCE-67C3-4E89-9B9C-38CCFE777CF5}" type="slidenum">
              <a:rPr lang="en-US" smtClean="0"/>
              <a:t>25</a:t>
            </a:fld>
            <a:endParaRPr lang="en-US" dirty="0"/>
          </a:p>
        </p:txBody>
      </p:sp>
      <p:sp>
        <p:nvSpPr>
          <p:cNvPr id="6" name="TextBox 5">
            <a:extLst>
              <a:ext uri="{FF2B5EF4-FFF2-40B4-BE49-F238E27FC236}">
                <a16:creationId xmlns:a16="http://schemas.microsoft.com/office/drawing/2014/main" id="{910A56A6-59CB-7647-A65A-1B910A73B9E2}"/>
              </a:ext>
            </a:extLst>
          </p:cNvPr>
          <p:cNvSpPr txBox="1"/>
          <p:nvPr/>
        </p:nvSpPr>
        <p:spPr>
          <a:xfrm>
            <a:off x="12537257" y="5358384"/>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EXS_006</a:t>
            </a:r>
          </a:p>
        </p:txBody>
      </p:sp>
    </p:spTree>
    <p:extLst>
      <p:ext uri="{BB962C8B-B14F-4D97-AF65-F5344CB8AC3E}">
        <p14:creationId xmlns:p14="http://schemas.microsoft.com/office/powerpoint/2010/main" val="297469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9ACAD-3002-499F-9A8B-6B265C1C1FA4}"/>
              </a:ext>
            </a:extLst>
          </p:cNvPr>
          <p:cNvSpPr>
            <a:spLocks noGrp="1"/>
          </p:cNvSpPr>
          <p:nvPr>
            <p:ph type="title"/>
          </p:nvPr>
        </p:nvSpPr>
        <p:spPr/>
        <p:txBody>
          <a:bodyPr/>
          <a:lstStyle/>
          <a:p>
            <a:r>
              <a:rPr lang="en-US" dirty="0"/>
              <a:t>Pathogenesis of </a:t>
            </a:r>
            <a:r>
              <a:rPr lang="en-US" dirty="0" err="1"/>
              <a:t>NAFLD</a:t>
            </a:r>
            <a:r>
              <a:rPr lang="en-US" dirty="0"/>
              <a:t>-related </a:t>
            </a:r>
            <a:r>
              <a:rPr lang="en-US" dirty="0" err="1"/>
              <a:t>HCC</a:t>
            </a:r>
            <a:r>
              <a:rPr lang="en-US" baseline="30000" dirty="0" err="1"/>
              <a:t>14</a:t>
            </a:r>
            <a:endParaRPr lang="en-US" baseline="30000" dirty="0"/>
          </a:p>
        </p:txBody>
      </p:sp>
      <p:pic>
        <p:nvPicPr>
          <p:cNvPr id="10" name="Picture 9" descr="A picture containing indoor, holding, table, hand&#10;&#10;Description automatically generated">
            <a:extLst>
              <a:ext uri="{FF2B5EF4-FFF2-40B4-BE49-F238E27FC236}">
                <a16:creationId xmlns:a16="http://schemas.microsoft.com/office/drawing/2014/main" id="{4A06158E-A0CB-1B48-B8A3-A535B9ECE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2" y="1785938"/>
            <a:ext cx="11125200" cy="2743200"/>
          </a:xfrm>
          <a:prstGeom prst="rect">
            <a:avLst/>
          </a:prstGeom>
        </p:spPr>
      </p:pic>
      <p:graphicFrame>
        <p:nvGraphicFramePr>
          <p:cNvPr id="11" name="Table 10">
            <a:extLst>
              <a:ext uri="{FF2B5EF4-FFF2-40B4-BE49-F238E27FC236}">
                <a16:creationId xmlns:a16="http://schemas.microsoft.com/office/drawing/2014/main" id="{7D63490C-391D-3643-A3F1-BF3FBF14D958}"/>
              </a:ext>
            </a:extLst>
          </p:cNvPr>
          <p:cNvGraphicFramePr>
            <a:graphicFrameLocks noGrp="1"/>
          </p:cNvGraphicFramePr>
          <p:nvPr>
            <p:extLst>
              <p:ext uri="{D42A27DB-BD31-4B8C-83A1-F6EECF244321}">
                <p14:modId xmlns:p14="http://schemas.microsoft.com/office/powerpoint/2010/main" val="2241892106"/>
              </p:ext>
            </p:extLst>
          </p:nvPr>
        </p:nvGraphicFramePr>
        <p:xfrm>
          <a:off x="7304088" y="4605867"/>
          <a:ext cx="3297237" cy="1437640"/>
        </p:xfrm>
        <a:graphic>
          <a:graphicData uri="http://schemas.openxmlformats.org/drawingml/2006/table">
            <a:tbl>
              <a:tblPr firstRow="1" bandRow="1">
                <a:tableStyleId>{5C22544A-7EE6-4342-B048-85BDC9FD1C3A}</a:tableStyleId>
              </a:tblPr>
              <a:tblGrid>
                <a:gridCol w="3297237">
                  <a:extLst>
                    <a:ext uri="{9D8B030D-6E8A-4147-A177-3AD203B41FA5}">
                      <a16:colId xmlns:a16="http://schemas.microsoft.com/office/drawing/2014/main" val="4082600310"/>
                    </a:ext>
                  </a:extLst>
                </a:gridCol>
              </a:tblGrid>
              <a:tr h="370840">
                <a:tc>
                  <a:txBody>
                    <a:bodyPr/>
                    <a:lstStyle/>
                    <a:p>
                      <a:r>
                        <a:rPr lang="en-US" dirty="0">
                          <a:solidFill>
                            <a:schemeClr val="accent1"/>
                          </a:solidFill>
                        </a:rPr>
                        <a:t>Answer Bank</a:t>
                      </a:r>
                    </a:p>
                  </a:txBody>
                  <a:tcP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885346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NASH</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Advanced fibrosis and cirrhosis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Mild fibrosis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Steatosis and lobular inflammation</a:t>
                      </a: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588210659"/>
                  </a:ext>
                </a:extLst>
              </a:tr>
            </a:tbl>
          </a:graphicData>
        </a:graphic>
      </p:graphicFrame>
      <p:sp>
        <p:nvSpPr>
          <p:cNvPr id="13" name="Slide Number Placeholder 12">
            <a:extLst>
              <a:ext uri="{FF2B5EF4-FFF2-40B4-BE49-F238E27FC236}">
                <a16:creationId xmlns:a16="http://schemas.microsoft.com/office/drawing/2014/main" id="{1DC93D92-B3E7-D546-B315-3D00226DDC9B}"/>
              </a:ext>
            </a:extLst>
          </p:cNvPr>
          <p:cNvSpPr>
            <a:spLocks noGrp="1"/>
          </p:cNvSpPr>
          <p:nvPr>
            <p:ph type="sldNum" sz="quarter" idx="12"/>
          </p:nvPr>
        </p:nvSpPr>
        <p:spPr/>
        <p:txBody>
          <a:bodyPr/>
          <a:lstStyle/>
          <a:p>
            <a:fld id="{857C9BCE-67C3-4E89-9B9C-38CCFE777CF5}" type="slidenum">
              <a:rPr lang="en-US" smtClean="0"/>
              <a:t>26</a:t>
            </a:fld>
            <a:endParaRPr lang="en-US" dirty="0"/>
          </a:p>
        </p:txBody>
      </p:sp>
      <p:sp>
        <p:nvSpPr>
          <p:cNvPr id="6" name="TextBox 5">
            <a:extLst>
              <a:ext uri="{FF2B5EF4-FFF2-40B4-BE49-F238E27FC236}">
                <a16:creationId xmlns:a16="http://schemas.microsoft.com/office/drawing/2014/main" id="{B4898233-3EAE-B04D-91A3-D19D7B9432CC}"/>
              </a:ext>
            </a:extLst>
          </p:cNvPr>
          <p:cNvSpPr txBox="1"/>
          <p:nvPr/>
        </p:nvSpPr>
        <p:spPr>
          <a:xfrm>
            <a:off x="-1641485" y="5140021"/>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EXS_007</a:t>
            </a:r>
          </a:p>
        </p:txBody>
      </p:sp>
    </p:spTree>
    <p:extLst>
      <p:ext uri="{BB962C8B-B14F-4D97-AF65-F5344CB8AC3E}">
        <p14:creationId xmlns:p14="http://schemas.microsoft.com/office/powerpoint/2010/main" val="664291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9ACAD-3002-499F-9A8B-6B265C1C1FA4}"/>
              </a:ext>
            </a:extLst>
          </p:cNvPr>
          <p:cNvSpPr>
            <a:spLocks noGrp="1"/>
          </p:cNvSpPr>
          <p:nvPr>
            <p:ph type="title"/>
          </p:nvPr>
        </p:nvSpPr>
        <p:spPr/>
        <p:txBody>
          <a:bodyPr/>
          <a:lstStyle/>
          <a:p>
            <a:r>
              <a:rPr lang="en-US" dirty="0"/>
              <a:t>Pathogenesis of </a:t>
            </a:r>
            <a:r>
              <a:rPr lang="en-US" dirty="0" err="1"/>
              <a:t>NAFLD</a:t>
            </a:r>
            <a:r>
              <a:rPr lang="en-US" dirty="0"/>
              <a:t>-related </a:t>
            </a:r>
            <a:r>
              <a:rPr lang="en-US" dirty="0" err="1"/>
              <a:t>HCC</a:t>
            </a:r>
            <a:r>
              <a:rPr lang="en-US" baseline="30000" dirty="0" err="1"/>
              <a:t>14</a:t>
            </a:r>
            <a:endParaRPr lang="en-US" baseline="30000" dirty="0"/>
          </a:p>
        </p:txBody>
      </p:sp>
      <p:pic>
        <p:nvPicPr>
          <p:cNvPr id="3" name="Picture 2" descr="A picture containing holding, small, sitting, table&#10;&#10;Description automatically generated">
            <a:extLst>
              <a:ext uri="{FF2B5EF4-FFF2-40B4-BE49-F238E27FC236}">
                <a16:creationId xmlns:a16="http://schemas.microsoft.com/office/drawing/2014/main" id="{7CE8CF5F-73B4-8740-ABB3-941880F4F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3" y="1785937"/>
            <a:ext cx="11125200" cy="2743200"/>
          </a:xfrm>
          <a:prstGeom prst="rect">
            <a:avLst/>
          </a:prstGeom>
        </p:spPr>
      </p:pic>
      <p:graphicFrame>
        <p:nvGraphicFramePr>
          <p:cNvPr id="8" name="Table 7">
            <a:extLst>
              <a:ext uri="{FF2B5EF4-FFF2-40B4-BE49-F238E27FC236}">
                <a16:creationId xmlns:a16="http://schemas.microsoft.com/office/drawing/2014/main" id="{5B4C4F5B-CEDE-4E41-B735-79087D35A047}"/>
              </a:ext>
            </a:extLst>
          </p:cNvPr>
          <p:cNvGraphicFramePr>
            <a:graphicFrameLocks noGrp="1"/>
          </p:cNvGraphicFramePr>
          <p:nvPr>
            <p:extLst>
              <p:ext uri="{D42A27DB-BD31-4B8C-83A1-F6EECF244321}">
                <p14:modId xmlns:p14="http://schemas.microsoft.com/office/powerpoint/2010/main" val="1476834782"/>
              </p:ext>
            </p:extLst>
          </p:nvPr>
        </p:nvGraphicFramePr>
        <p:xfrm>
          <a:off x="7304088" y="4605867"/>
          <a:ext cx="3297237" cy="741680"/>
        </p:xfrm>
        <a:graphic>
          <a:graphicData uri="http://schemas.openxmlformats.org/drawingml/2006/table">
            <a:tbl>
              <a:tblPr firstRow="1" bandRow="1">
                <a:tableStyleId>{5C22544A-7EE6-4342-B048-85BDC9FD1C3A}</a:tableStyleId>
              </a:tblPr>
              <a:tblGrid>
                <a:gridCol w="3297237">
                  <a:extLst>
                    <a:ext uri="{9D8B030D-6E8A-4147-A177-3AD203B41FA5}">
                      <a16:colId xmlns:a16="http://schemas.microsoft.com/office/drawing/2014/main" val="4082600310"/>
                    </a:ext>
                  </a:extLst>
                </a:gridCol>
              </a:tblGrid>
              <a:tr h="370840">
                <a:tc>
                  <a:txBody>
                    <a:bodyPr/>
                    <a:lstStyle/>
                    <a:p>
                      <a:r>
                        <a:rPr lang="en-US" dirty="0">
                          <a:solidFill>
                            <a:schemeClr val="accent1"/>
                          </a:solidFill>
                        </a:rPr>
                        <a:t>Answer Bank</a:t>
                      </a:r>
                    </a:p>
                  </a:txBody>
                  <a:tcP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885346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588210659"/>
                  </a:ext>
                </a:extLst>
              </a:tr>
            </a:tbl>
          </a:graphicData>
        </a:graphic>
      </p:graphicFrame>
      <p:sp>
        <p:nvSpPr>
          <p:cNvPr id="10" name="Slide Number Placeholder 9">
            <a:extLst>
              <a:ext uri="{FF2B5EF4-FFF2-40B4-BE49-F238E27FC236}">
                <a16:creationId xmlns:a16="http://schemas.microsoft.com/office/drawing/2014/main" id="{C84BBDF0-942A-394B-BD91-292C62157477}"/>
              </a:ext>
            </a:extLst>
          </p:cNvPr>
          <p:cNvSpPr>
            <a:spLocks noGrp="1"/>
          </p:cNvSpPr>
          <p:nvPr>
            <p:ph type="sldNum" sz="quarter" idx="12"/>
          </p:nvPr>
        </p:nvSpPr>
        <p:spPr/>
        <p:txBody>
          <a:bodyPr/>
          <a:lstStyle/>
          <a:p>
            <a:fld id="{857C9BCE-67C3-4E89-9B9C-38CCFE777CF5}" type="slidenum">
              <a:rPr lang="en-US" smtClean="0"/>
              <a:t>27</a:t>
            </a:fld>
            <a:endParaRPr lang="en-US" dirty="0"/>
          </a:p>
        </p:txBody>
      </p:sp>
      <p:sp>
        <p:nvSpPr>
          <p:cNvPr id="6" name="TextBox 5">
            <a:extLst>
              <a:ext uri="{FF2B5EF4-FFF2-40B4-BE49-F238E27FC236}">
                <a16:creationId xmlns:a16="http://schemas.microsoft.com/office/drawing/2014/main" id="{7925B69D-F3C6-B648-BE28-CF38D32B5486}"/>
              </a:ext>
            </a:extLst>
          </p:cNvPr>
          <p:cNvSpPr txBox="1"/>
          <p:nvPr/>
        </p:nvSpPr>
        <p:spPr>
          <a:xfrm>
            <a:off x="-1659773" y="5162881"/>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EXS_007</a:t>
            </a:r>
          </a:p>
        </p:txBody>
      </p:sp>
    </p:spTree>
    <p:extLst>
      <p:ext uri="{BB962C8B-B14F-4D97-AF65-F5344CB8AC3E}">
        <p14:creationId xmlns:p14="http://schemas.microsoft.com/office/powerpoint/2010/main" val="928891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Diagnosis and Staging</a:t>
            </a:r>
          </a:p>
        </p:txBody>
      </p:sp>
      <p:sp>
        <p:nvSpPr>
          <p:cNvPr id="2" name="Text Placeholder 1">
            <a:extLst>
              <a:ext uri="{FF2B5EF4-FFF2-40B4-BE49-F238E27FC236}">
                <a16:creationId xmlns:a16="http://schemas.microsoft.com/office/drawing/2014/main" id="{62F2E2B1-87F4-E149-8362-926913326161}"/>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DF9B2155-B91A-5049-A8BE-E5C3F6F9953A}"/>
              </a:ext>
            </a:extLst>
          </p:cNvPr>
          <p:cNvSpPr>
            <a:spLocks noGrp="1"/>
          </p:cNvSpPr>
          <p:nvPr>
            <p:ph type="sldNum" sz="quarter" idx="12"/>
          </p:nvPr>
        </p:nvSpPr>
        <p:spPr/>
        <p:txBody>
          <a:bodyPr/>
          <a:lstStyle/>
          <a:p>
            <a:fld id="{857C9BCE-67C3-4E89-9B9C-38CCFE777CF5}" type="slidenum">
              <a:rPr lang="en-US" smtClean="0"/>
              <a:pPr/>
              <a:t>28</a:t>
            </a:fld>
            <a:endParaRPr lang="en-US" dirty="0"/>
          </a:p>
        </p:txBody>
      </p:sp>
    </p:spTree>
    <p:extLst>
      <p:ext uri="{BB962C8B-B14F-4D97-AF65-F5344CB8AC3E}">
        <p14:creationId xmlns:p14="http://schemas.microsoft.com/office/powerpoint/2010/main" val="45697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0E71-FB18-4C11-9274-0BB746EC5CD1}"/>
              </a:ext>
            </a:extLst>
          </p:cNvPr>
          <p:cNvSpPr>
            <a:spLocks noGrp="1"/>
          </p:cNvSpPr>
          <p:nvPr>
            <p:ph type="title"/>
          </p:nvPr>
        </p:nvSpPr>
        <p:spPr/>
        <p:txBody>
          <a:bodyPr/>
          <a:lstStyle/>
          <a:p>
            <a:r>
              <a:rPr lang="en-US" dirty="0"/>
              <a:t>Signs and Symptoms in HCC</a:t>
            </a:r>
          </a:p>
        </p:txBody>
      </p:sp>
      <p:graphicFrame>
        <p:nvGraphicFramePr>
          <p:cNvPr id="6" name="Table 5">
            <a:extLst>
              <a:ext uri="{FF2B5EF4-FFF2-40B4-BE49-F238E27FC236}">
                <a16:creationId xmlns:a16="http://schemas.microsoft.com/office/drawing/2014/main" id="{7D51466B-A46A-FC44-BC70-56A16784E01D}"/>
              </a:ext>
            </a:extLst>
          </p:cNvPr>
          <p:cNvGraphicFramePr>
            <a:graphicFrameLocks/>
          </p:cNvGraphicFramePr>
          <p:nvPr>
            <p:extLst>
              <p:ext uri="{D42A27DB-BD31-4B8C-83A1-F6EECF244321}">
                <p14:modId xmlns:p14="http://schemas.microsoft.com/office/powerpoint/2010/main" val="4203255245"/>
              </p:ext>
            </p:extLst>
          </p:nvPr>
        </p:nvGraphicFramePr>
        <p:xfrm>
          <a:off x="457200" y="1839563"/>
          <a:ext cx="5486400" cy="4117009"/>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079211775"/>
                    </a:ext>
                  </a:extLst>
                </a:gridCol>
              </a:tblGrid>
              <a:tr h="365488">
                <a:tc>
                  <a:txBody>
                    <a:bodyPr/>
                    <a:lstStyle/>
                    <a:p>
                      <a:pPr algn="l"/>
                      <a:r>
                        <a:rPr lang="en-US" sz="1800" b="0" dirty="0" err="1"/>
                        <a:t>Cirrhosis</a:t>
                      </a:r>
                      <a:r>
                        <a:rPr lang="en-US" sz="1800" b="0" baseline="30000" dirty="0" err="1"/>
                        <a:t>9</a:t>
                      </a:r>
                      <a:endParaRPr lang="en-US" sz="1800" b="0" baseline="30000" dirty="0"/>
                    </a:p>
                  </a:txBody>
                  <a:tcPr marL="92336" marR="92336">
                    <a:lnB w="63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766368123"/>
                  </a:ext>
                </a:extLst>
              </a:tr>
              <a:tr h="3751249">
                <a:tc>
                  <a:txBody>
                    <a:bodyPr/>
                    <a:lstStyle/>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Jaundice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Spider angiomas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Ascites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Caput medusae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Palmar erythema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White nails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Nodular liver, with an irregular, hard surface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on palpation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Finger clubbing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Tremors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Anorexia, fatigue, weight loss,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and muscle wasting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Type 2 diabetes </a:t>
                      </a: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sp>
        <p:nvSpPr>
          <p:cNvPr id="9" name="Slide Number Placeholder 8">
            <a:extLst>
              <a:ext uri="{FF2B5EF4-FFF2-40B4-BE49-F238E27FC236}">
                <a16:creationId xmlns:a16="http://schemas.microsoft.com/office/drawing/2014/main" id="{162FBBC6-F27E-C04B-B080-14847CBED1F0}"/>
              </a:ext>
            </a:extLst>
          </p:cNvPr>
          <p:cNvSpPr>
            <a:spLocks noGrp="1"/>
          </p:cNvSpPr>
          <p:nvPr>
            <p:ph type="sldNum" sz="quarter" idx="12"/>
          </p:nvPr>
        </p:nvSpPr>
        <p:spPr/>
        <p:txBody>
          <a:bodyPr/>
          <a:lstStyle/>
          <a:p>
            <a:fld id="{857C9BCE-67C3-4E89-9B9C-38CCFE777CF5}" type="slidenum">
              <a:rPr lang="en-US" smtClean="0"/>
              <a:t>29</a:t>
            </a:fld>
            <a:endParaRPr lang="en-US" dirty="0"/>
          </a:p>
        </p:txBody>
      </p:sp>
    </p:spTree>
    <p:extLst>
      <p:ext uri="{BB962C8B-B14F-4D97-AF65-F5344CB8AC3E}">
        <p14:creationId xmlns:p14="http://schemas.microsoft.com/office/powerpoint/2010/main" val="95008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HCC Background and Epidemiology</a:t>
            </a:r>
          </a:p>
        </p:txBody>
      </p:sp>
      <p:sp>
        <p:nvSpPr>
          <p:cNvPr id="2" name="Text Placeholder 1">
            <a:extLst>
              <a:ext uri="{FF2B5EF4-FFF2-40B4-BE49-F238E27FC236}">
                <a16:creationId xmlns:a16="http://schemas.microsoft.com/office/drawing/2014/main" id="{E02005FC-EBC1-4041-9EA1-26BAB5C9B88A}"/>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C521017-C85B-9644-83C0-6C51B3C0B2AD}"/>
              </a:ext>
            </a:extLst>
          </p:cNvPr>
          <p:cNvSpPr>
            <a:spLocks noGrp="1"/>
          </p:cNvSpPr>
          <p:nvPr>
            <p:ph type="sldNum" sz="quarter" idx="12"/>
          </p:nvPr>
        </p:nvSpPr>
        <p:spPr/>
        <p:txBody>
          <a:bodyPr/>
          <a:lstStyle/>
          <a:p>
            <a:fld id="{857C9BCE-67C3-4E89-9B9C-38CCFE777CF5}" type="slidenum">
              <a:rPr lang="en-US" smtClean="0"/>
              <a:pPr/>
              <a:t>3</a:t>
            </a:fld>
            <a:endParaRPr lang="en-US" dirty="0"/>
          </a:p>
        </p:txBody>
      </p:sp>
    </p:spTree>
    <p:extLst>
      <p:ext uri="{BB962C8B-B14F-4D97-AF65-F5344CB8AC3E}">
        <p14:creationId xmlns:p14="http://schemas.microsoft.com/office/powerpoint/2010/main" val="400517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0E71-FB18-4C11-9274-0BB746EC5CD1}"/>
              </a:ext>
            </a:extLst>
          </p:cNvPr>
          <p:cNvSpPr>
            <a:spLocks noGrp="1"/>
          </p:cNvSpPr>
          <p:nvPr>
            <p:ph type="title"/>
          </p:nvPr>
        </p:nvSpPr>
        <p:spPr/>
        <p:txBody>
          <a:bodyPr/>
          <a:lstStyle/>
          <a:p>
            <a:r>
              <a:rPr lang="en-US" dirty="0"/>
              <a:t>Signs and Symptoms in HCC</a:t>
            </a:r>
          </a:p>
        </p:txBody>
      </p:sp>
      <p:graphicFrame>
        <p:nvGraphicFramePr>
          <p:cNvPr id="7" name="Table 6">
            <a:extLst>
              <a:ext uri="{FF2B5EF4-FFF2-40B4-BE49-F238E27FC236}">
                <a16:creationId xmlns:a16="http://schemas.microsoft.com/office/drawing/2014/main" id="{E014C054-ADCA-0847-8B04-373301935905}"/>
              </a:ext>
            </a:extLst>
          </p:cNvPr>
          <p:cNvGraphicFramePr>
            <a:graphicFrameLocks/>
          </p:cNvGraphicFramePr>
          <p:nvPr>
            <p:extLst>
              <p:ext uri="{D42A27DB-BD31-4B8C-83A1-F6EECF244321}">
                <p14:modId xmlns:p14="http://schemas.microsoft.com/office/powerpoint/2010/main" val="3560621544"/>
              </p:ext>
            </p:extLst>
          </p:nvPr>
        </p:nvGraphicFramePr>
        <p:xfrm>
          <a:off x="457200" y="1839562"/>
          <a:ext cx="5486399" cy="4114800"/>
        </p:xfrm>
        <a:graphic>
          <a:graphicData uri="http://schemas.openxmlformats.org/drawingml/2006/table">
            <a:tbl>
              <a:tblPr firstRow="1" bandRow="1">
                <a:tableStyleId>{5C22544A-7EE6-4342-B048-85BDC9FD1C3A}</a:tableStyleId>
              </a:tblPr>
              <a:tblGrid>
                <a:gridCol w="5486399">
                  <a:extLst>
                    <a:ext uri="{9D8B030D-6E8A-4147-A177-3AD203B41FA5}">
                      <a16:colId xmlns:a16="http://schemas.microsoft.com/office/drawing/2014/main" val="4079211775"/>
                    </a:ext>
                  </a:extLst>
                </a:gridCol>
              </a:tblGrid>
              <a:tr h="366106">
                <a:tc>
                  <a:txBody>
                    <a:bodyPr/>
                    <a:lstStyle/>
                    <a:p>
                      <a:pPr algn="l"/>
                      <a:r>
                        <a:rPr lang="en-US" sz="1800" b="0" dirty="0" err="1"/>
                        <a:t>Cirrhosis</a:t>
                      </a:r>
                      <a:r>
                        <a:rPr lang="en-US" sz="1800" b="0" baseline="30000" dirty="0" err="1"/>
                        <a:t>9</a:t>
                      </a:r>
                      <a:endParaRPr lang="en-US" sz="1800" b="0" baseline="30000" dirty="0"/>
                    </a:p>
                  </a:txBody>
                  <a:tcPr marL="92336" marR="92336">
                    <a:lnB w="63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766368123"/>
                  </a:ext>
                </a:extLst>
              </a:tr>
              <a:tr h="3748694">
                <a:tc>
                  <a:txBody>
                    <a:bodyPr/>
                    <a:lstStyle/>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Jaundice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Spider angiomas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Ascites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Caput medusae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Palmar erythema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White nails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Nodular liver, with an irregular, hard surface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on palpation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Finger clubbing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Tremors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Anorexia, fatigue, weight loss,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and muscle wasting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Type 2 diabetes </a:t>
                      </a: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graphicFrame>
        <p:nvGraphicFramePr>
          <p:cNvPr id="8" name="Table 7">
            <a:extLst>
              <a:ext uri="{FF2B5EF4-FFF2-40B4-BE49-F238E27FC236}">
                <a16:creationId xmlns:a16="http://schemas.microsoft.com/office/drawing/2014/main" id="{F70755D0-C792-584F-8970-B855F63FF9AF}"/>
              </a:ext>
            </a:extLst>
          </p:cNvPr>
          <p:cNvGraphicFramePr>
            <a:graphicFrameLocks/>
          </p:cNvGraphicFramePr>
          <p:nvPr>
            <p:extLst>
              <p:ext uri="{D42A27DB-BD31-4B8C-83A1-F6EECF244321}">
                <p14:modId xmlns:p14="http://schemas.microsoft.com/office/powerpoint/2010/main" val="2086599987"/>
              </p:ext>
            </p:extLst>
          </p:nvPr>
        </p:nvGraphicFramePr>
        <p:xfrm>
          <a:off x="6248401" y="1839562"/>
          <a:ext cx="5486399" cy="4114800"/>
        </p:xfrm>
        <a:graphic>
          <a:graphicData uri="http://schemas.openxmlformats.org/drawingml/2006/table">
            <a:tbl>
              <a:tblPr firstRow="1" bandRow="1">
                <a:tableStyleId>{5C22544A-7EE6-4342-B048-85BDC9FD1C3A}</a:tableStyleId>
              </a:tblPr>
              <a:tblGrid>
                <a:gridCol w="5486399">
                  <a:extLst>
                    <a:ext uri="{9D8B030D-6E8A-4147-A177-3AD203B41FA5}">
                      <a16:colId xmlns:a16="http://schemas.microsoft.com/office/drawing/2014/main" val="4079211775"/>
                    </a:ext>
                  </a:extLst>
                </a:gridCol>
              </a:tblGrid>
              <a:tr h="344849">
                <a:tc>
                  <a:txBody>
                    <a:bodyPr/>
                    <a:lstStyle/>
                    <a:p>
                      <a:pPr algn="l"/>
                      <a:r>
                        <a:rPr lang="en-US" sz="1800" b="0" dirty="0" err="1"/>
                        <a:t>HCC</a:t>
                      </a:r>
                      <a:r>
                        <a:rPr lang="en-US" sz="1800" b="0" baseline="30000" dirty="0" err="1"/>
                        <a:t>23</a:t>
                      </a:r>
                      <a:endParaRPr lang="en-US" sz="1800" b="0" baseline="30000" dirty="0"/>
                    </a:p>
                  </a:txBody>
                  <a:tcPr marL="92336" marR="92336">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766368123"/>
                  </a:ext>
                </a:extLst>
              </a:tr>
              <a:tr h="3749040">
                <a:tc>
                  <a:txBody>
                    <a:bodyPr/>
                    <a:lstStyle/>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Jaundice</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Ascites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Firm mass on the right side</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Discomfort in the upper abdomen/right side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Pain near the right shoulder blade/ in the back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Easy bruising/bleeding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Unusual fatigue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Nausea/vomiting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Loss of appetite/early satiety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Unexplained weight loss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Pale, chalky bowel movements/ dark urine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Fever </a:t>
                      </a: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sp>
        <p:nvSpPr>
          <p:cNvPr id="10" name="Slide Number Placeholder 9">
            <a:extLst>
              <a:ext uri="{FF2B5EF4-FFF2-40B4-BE49-F238E27FC236}">
                <a16:creationId xmlns:a16="http://schemas.microsoft.com/office/drawing/2014/main" id="{DB59F5A6-B9D9-8844-A837-D2B343CCACB0}"/>
              </a:ext>
            </a:extLst>
          </p:cNvPr>
          <p:cNvSpPr>
            <a:spLocks noGrp="1"/>
          </p:cNvSpPr>
          <p:nvPr>
            <p:ph type="sldNum" sz="quarter" idx="12"/>
          </p:nvPr>
        </p:nvSpPr>
        <p:spPr/>
        <p:txBody>
          <a:bodyPr/>
          <a:lstStyle/>
          <a:p>
            <a:fld id="{857C9BCE-67C3-4E89-9B9C-38CCFE777CF5}" type="slidenum">
              <a:rPr lang="en-US" smtClean="0"/>
              <a:t>30</a:t>
            </a:fld>
            <a:endParaRPr lang="en-US" dirty="0"/>
          </a:p>
        </p:txBody>
      </p:sp>
    </p:spTree>
    <p:extLst>
      <p:ext uri="{BB962C8B-B14F-4D97-AF65-F5344CB8AC3E}">
        <p14:creationId xmlns:p14="http://schemas.microsoft.com/office/powerpoint/2010/main" val="4008221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0E71-FB18-4C11-9274-0BB746EC5CD1}"/>
              </a:ext>
            </a:extLst>
          </p:cNvPr>
          <p:cNvSpPr>
            <a:spLocks noGrp="1"/>
          </p:cNvSpPr>
          <p:nvPr>
            <p:ph type="title"/>
          </p:nvPr>
        </p:nvSpPr>
        <p:spPr/>
        <p:txBody>
          <a:bodyPr/>
          <a:lstStyle/>
          <a:p>
            <a:r>
              <a:rPr lang="en-US" dirty="0"/>
              <a:t>Surveillance in HCC</a:t>
            </a:r>
          </a:p>
        </p:txBody>
      </p:sp>
      <p:graphicFrame>
        <p:nvGraphicFramePr>
          <p:cNvPr id="8" name="Table 7">
            <a:extLst>
              <a:ext uri="{FF2B5EF4-FFF2-40B4-BE49-F238E27FC236}">
                <a16:creationId xmlns:a16="http://schemas.microsoft.com/office/drawing/2014/main" id="{69269B94-7A19-444A-9503-AE3935B183BF}"/>
              </a:ext>
            </a:extLst>
          </p:cNvPr>
          <p:cNvGraphicFramePr>
            <a:graphicFrameLocks/>
          </p:cNvGraphicFramePr>
          <p:nvPr>
            <p:extLst>
              <p:ext uri="{D42A27DB-BD31-4B8C-83A1-F6EECF244321}">
                <p14:modId xmlns:p14="http://schemas.microsoft.com/office/powerpoint/2010/main" val="980221723"/>
              </p:ext>
            </p:extLst>
          </p:nvPr>
        </p:nvGraphicFramePr>
        <p:xfrm>
          <a:off x="457200" y="1828800"/>
          <a:ext cx="4572000" cy="4114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079211775"/>
                    </a:ext>
                  </a:extLst>
                </a:gridCol>
              </a:tblGrid>
              <a:tr h="344849">
                <a:tc>
                  <a:txBody>
                    <a:bodyPr/>
                    <a:lstStyle/>
                    <a:p>
                      <a:pPr algn="l"/>
                      <a:r>
                        <a:rPr lang="en-US" sz="1800" b="0" dirty="0"/>
                        <a:t>Surveillance</a:t>
                      </a:r>
                    </a:p>
                  </a:txBody>
                  <a:tcPr marL="92336" marR="92336">
                    <a:lnB w="635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2766368123"/>
                  </a:ext>
                </a:extLst>
              </a:tr>
              <a:tr h="3749040">
                <a:tc>
                  <a:txBody>
                    <a:bodyPr/>
                    <a:lstStyle/>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Routine surveillance is recommended in higher-risk </a:t>
                      </a:r>
                      <a:r>
                        <a:rPr lang="en-US" sz="1600" b="0" i="0" u="none" strike="noStrike" kern="1200" baseline="0" dirty="0" err="1">
                          <a:solidFill>
                            <a:schemeClr val="dk1"/>
                          </a:solidFill>
                          <a:latin typeface="+mn-lt"/>
                          <a:ea typeface="+mn-ea"/>
                          <a:cs typeface="+mn-cs"/>
                        </a:rPr>
                        <a:t>groups</a:t>
                      </a:r>
                      <a:r>
                        <a:rPr lang="en-US" sz="1600" b="0" i="0" u="none" strike="noStrike" kern="1200" baseline="30000" dirty="0" err="1">
                          <a:solidFill>
                            <a:schemeClr val="dk1"/>
                          </a:solidFill>
                          <a:latin typeface="+mn-lt"/>
                          <a:ea typeface="+mn-ea"/>
                          <a:cs typeface="+mn-cs"/>
                        </a:rPr>
                        <a:t>24</a:t>
                      </a:r>
                      <a:endParaRPr lang="en-US" sz="1600" b="0" i="0" u="none" strike="noStrike" kern="1200" baseline="30000" dirty="0">
                        <a:solidFill>
                          <a:schemeClr val="dk1"/>
                        </a:solidFill>
                        <a:latin typeface="+mn-lt"/>
                        <a:ea typeface="+mn-ea"/>
                        <a:cs typeface="+mn-cs"/>
                      </a:endParaRP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Guidelines recommend abdominal ultrasound at 6-month </a:t>
                      </a:r>
                      <a:r>
                        <a:rPr lang="en-US" sz="1600" b="0" i="0" u="none" strike="noStrike" kern="1200" baseline="0" dirty="0" err="1">
                          <a:solidFill>
                            <a:schemeClr val="dk1"/>
                          </a:solidFill>
                          <a:latin typeface="+mn-lt"/>
                          <a:ea typeface="+mn-ea"/>
                          <a:cs typeface="+mn-cs"/>
                        </a:rPr>
                        <a:t>intervals</a:t>
                      </a:r>
                      <a:r>
                        <a:rPr lang="en-US" sz="1600" b="0" i="0" u="none" strike="noStrike" kern="1200" baseline="30000" dirty="0" err="1">
                          <a:solidFill>
                            <a:schemeClr val="dk1"/>
                          </a:solidFill>
                          <a:latin typeface="+mn-lt"/>
                          <a:ea typeface="+mn-ea"/>
                          <a:cs typeface="+mn-cs"/>
                        </a:rPr>
                        <a:t>24</a:t>
                      </a:r>
                      <a:endParaRPr lang="en-US" sz="1600" b="0" i="0" u="none" strike="noStrike" kern="1200" baseline="0" dirty="0">
                        <a:solidFill>
                          <a:schemeClr val="dk1"/>
                        </a:solidFill>
                        <a:latin typeface="+mn-lt"/>
                        <a:ea typeface="+mn-ea"/>
                        <a:cs typeface="+mn-cs"/>
                      </a:endParaRP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Test for </a:t>
                      </a:r>
                      <a:r>
                        <a:rPr lang="en-US" sz="1600" b="0" i="0" u="none" strike="noStrike" kern="1200" baseline="0" dirty="0" err="1">
                          <a:solidFill>
                            <a:schemeClr val="dk1"/>
                          </a:solidFill>
                          <a:latin typeface="+mn-lt"/>
                          <a:ea typeface="+mn-ea"/>
                          <a:cs typeface="+mn-cs"/>
                        </a:rPr>
                        <a:t>AFP</a:t>
                      </a:r>
                      <a:r>
                        <a:rPr lang="en-US" sz="1600" b="0" i="0" u="none" strike="noStrike" kern="1200" baseline="30000" dirty="0" err="1">
                          <a:solidFill>
                            <a:schemeClr val="dk1"/>
                          </a:solidFill>
                          <a:latin typeface="+mn-lt"/>
                          <a:ea typeface="+mn-ea"/>
                          <a:cs typeface="+mn-cs"/>
                        </a:rPr>
                        <a:t>24</a:t>
                      </a:r>
                      <a:endParaRPr lang="en-US" sz="1600" b="0" i="0" u="none" strike="noStrike" kern="1200" baseline="30000" dirty="0">
                        <a:solidFill>
                          <a:schemeClr val="dk1"/>
                        </a:solidFill>
                        <a:latin typeface="+mn-lt"/>
                        <a:ea typeface="+mn-ea"/>
                        <a:cs typeface="+mn-cs"/>
                      </a:endParaRP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Imaging (eg, CT or MRI) is used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to diagnose patients with suspect lesions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on ultrasound (&gt;1 cm)</a:t>
                      </a:r>
                      <a:r>
                        <a:rPr lang="en-US" sz="1600" b="0" i="0" u="none" strike="noStrike" kern="1200" baseline="30000" dirty="0">
                          <a:solidFill>
                            <a:schemeClr val="dk1"/>
                          </a:solidFill>
                          <a:latin typeface="+mn-lt"/>
                          <a:ea typeface="+mn-ea"/>
                          <a:cs typeface="+mn-cs"/>
                        </a:rPr>
                        <a:t>1</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mn-lt"/>
                          <a:ea typeface="+mn-ea"/>
                          <a:cs typeface="+mn-cs"/>
                        </a:rPr>
                        <a:t>Physicians look for patterns in lesion </a:t>
                      </a:r>
                      <a:br>
                        <a:rPr lang="en-US" sz="1600" b="0" i="0" u="none" strike="noStrike" kern="1200" baseline="0" dirty="0">
                          <a:solidFill>
                            <a:schemeClr val="dk1"/>
                          </a:solidFill>
                          <a:latin typeface="+mn-lt"/>
                          <a:ea typeface="+mn-ea"/>
                          <a:cs typeface="+mn-cs"/>
                        </a:rPr>
                      </a:br>
                      <a:r>
                        <a:rPr lang="en-US" sz="1600" b="0" i="0" u="none" strike="noStrike" kern="1200" baseline="0" dirty="0">
                          <a:solidFill>
                            <a:schemeClr val="dk1"/>
                          </a:solidFill>
                          <a:latin typeface="+mn-lt"/>
                          <a:ea typeface="+mn-ea"/>
                          <a:cs typeface="+mn-cs"/>
                        </a:rPr>
                        <a:t>blood </a:t>
                      </a:r>
                      <a:r>
                        <a:rPr lang="en-US" sz="1600" b="0" i="0" u="none" strike="noStrike" kern="1200" baseline="0" dirty="0" err="1">
                          <a:solidFill>
                            <a:schemeClr val="dk1"/>
                          </a:solidFill>
                          <a:latin typeface="+mn-lt"/>
                          <a:ea typeface="+mn-ea"/>
                          <a:cs typeface="+mn-cs"/>
                        </a:rPr>
                        <a:t>supply</a:t>
                      </a:r>
                      <a:r>
                        <a:rPr lang="en-US" sz="1600" b="0" i="0" u="none" strike="noStrike" kern="1200" baseline="30000" dirty="0" err="1">
                          <a:solidFill>
                            <a:schemeClr val="dk1"/>
                          </a:solidFill>
                          <a:latin typeface="+mn-lt"/>
                          <a:ea typeface="+mn-ea"/>
                          <a:cs typeface="+mn-cs"/>
                        </a:rPr>
                        <a:t>1</a:t>
                      </a:r>
                      <a:endParaRPr lang="en-US" sz="1600" b="0" i="0" u="none" strike="noStrike" kern="1200" baseline="30000" dirty="0">
                        <a:solidFill>
                          <a:schemeClr val="dk1"/>
                        </a:solidFill>
                        <a:latin typeface="+mn-lt"/>
                        <a:ea typeface="+mn-ea"/>
                        <a:cs typeface="+mn-cs"/>
                      </a:endParaRP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sp>
        <p:nvSpPr>
          <p:cNvPr id="11" name="Slide Number Placeholder 10">
            <a:extLst>
              <a:ext uri="{FF2B5EF4-FFF2-40B4-BE49-F238E27FC236}">
                <a16:creationId xmlns:a16="http://schemas.microsoft.com/office/drawing/2014/main" id="{58829F4E-4577-9847-9893-6D39760B1A24}"/>
              </a:ext>
            </a:extLst>
          </p:cNvPr>
          <p:cNvSpPr>
            <a:spLocks noGrp="1"/>
          </p:cNvSpPr>
          <p:nvPr>
            <p:ph type="sldNum" sz="quarter" idx="12"/>
          </p:nvPr>
        </p:nvSpPr>
        <p:spPr/>
        <p:txBody>
          <a:bodyPr/>
          <a:lstStyle/>
          <a:p>
            <a:fld id="{857C9BCE-67C3-4E89-9B9C-38CCFE777CF5}" type="slidenum">
              <a:rPr lang="en-US" smtClean="0"/>
              <a:t>31</a:t>
            </a:fld>
            <a:endParaRPr lang="en-US" dirty="0"/>
          </a:p>
        </p:txBody>
      </p:sp>
      <p:sp>
        <p:nvSpPr>
          <p:cNvPr id="6" name="TextBox 5">
            <a:extLst>
              <a:ext uri="{FF2B5EF4-FFF2-40B4-BE49-F238E27FC236}">
                <a16:creationId xmlns:a16="http://schemas.microsoft.com/office/drawing/2014/main" id="{B5D49C6C-2D62-B345-9D8B-76CC760586D8}"/>
              </a:ext>
            </a:extLst>
          </p:cNvPr>
          <p:cNvSpPr txBox="1"/>
          <p:nvPr/>
        </p:nvSpPr>
        <p:spPr>
          <a:xfrm>
            <a:off x="12511601" y="5943600"/>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EXS_008</a:t>
            </a:r>
          </a:p>
        </p:txBody>
      </p:sp>
      <p:pic>
        <p:nvPicPr>
          <p:cNvPr id="5" name="Picture 4">
            <a:extLst>
              <a:ext uri="{FF2B5EF4-FFF2-40B4-BE49-F238E27FC236}">
                <a16:creationId xmlns:a16="http://schemas.microsoft.com/office/drawing/2014/main" id="{1247829D-8142-4335-B778-6FE87D37F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1707614"/>
            <a:ext cx="5563674" cy="4247003"/>
          </a:xfrm>
          <a:prstGeom prst="rect">
            <a:avLst/>
          </a:prstGeom>
        </p:spPr>
      </p:pic>
    </p:spTree>
    <p:extLst>
      <p:ext uri="{BB962C8B-B14F-4D97-AF65-F5344CB8AC3E}">
        <p14:creationId xmlns:p14="http://schemas.microsoft.com/office/powerpoint/2010/main" val="213379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4446-435E-4EE9-A9B9-C27ECFE75218}"/>
              </a:ext>
            </a:extLst>
          </p:cNvPr>
          <p:cNvSpPr>
            <a:spLocks noGrp="1"/>
          </p:cNvSpPr>
          <p:nvPr>
            <p:ph type="title"/>
          </p:nvPr>
        </p:nvSpPr>
        <p:spPr/>
        <p:txBody>
          <a:bodyPr/>
          <a:lstStyle/>
          <a:p>
            <a:r>
              <a:rPr lang="en-US" dirty="0"/>
              <a:t>Diagnostic/Prognostic Classification Systems</a:t>
            </a:r>
          </a:p>
        </p:txBody>
      </p:sp>
      <p:sp>
        <p:nvSpPr>
          <p:cNvPr id="3" name="Text Placeholder 2">
            <a:extLst>
              <a:ext uri="{FF2B5EF4-FFF2-40B4-BE49-F238E27FC236}">
                <a16:creationId xmlns:a16="http://schemas.microsoft.com/office/drawing/2014/main" id="{701715F6-FED3-B649-8A79-C6C50C274C8C}"/>
              </a:ext>
            </a:extLst>
          </p:cNvPr>
          <p:cNvSpPr>
            <a:spLocks noGrp="1"/>
          </p:cNvSpPr>
          <p:nvPr>
            <p:ph type="body" sz="quarter" idx="13"/>
          </p:nvPr>
        </p:nvSpPr>
        <p:spPr>
          <a:xfrm>
            <a:off x="457200" y="1460092"/>
            <a:ext cx="6100763" cy="360400"/>
          </a:xfrm>
        </p:spPr>
        <p:txBody>
          <a:bodyPr/>
          <a:lstStyle/>
          <a:p>
            <a:r>
              <a:rPr lang="en-US" sz="1800" b="0" dirty="0">
                <a:solidFill>
                  <a:schemeClr val="accent1"/>
                </a:solidFill>
              </a:rPr>
              <a:t>The Barcelona Clinic Liver Cancer (BCLC) Staging </a:t>
            </a:r>
            <a:r>
              <a:rPr lang="en-US" sz="1800" b="0" dirty="0" err="1">
                <a:solidFill>
                  <a:schemeClr val="accent1"/>
                </a:solidFill>
              </a:rPr>
              <a:t>System</a:t>
            </a:r>
            <a:r>
              <a:rPr lang="en-US" sz="1800" b="0" baseline="30000" dirty="0" err="1">
                <a:solidFill>
                  <a:schemeClr val="accent1"/>
                </a:solidFill>
              </a:rPr>
              <a:t>1</a:t>
            </a:r>
            <a:endParaRPr lang="en-US" sz="1800" b="0" baseline="30000" dirty="0">
              <a:solidFill>
                <a:schemeClr val="accent1"/>
              </a:solidFill>
            </a:endParaRPr>
          </a:p>
        </p:txBody>
      </p:sp>
      <p:pic>
        <p:nvPicPr>
          <p:cNvPr id="12" name="Picture 11" descr="A screenshot of a cell phone&#10;&#10;Description automatically generated">
            <a:extLst>
              <a:ext uri="{FF2B5EF4-FFF2-40B4-BE49-F238E27FC236}">
                <a16:creationId xmlns:a16="http://schemas.microsoft.com/office/drawing/2014/main" id="{B4EC21BF-BA44-3C41-B5BB-8763E4536391}"/>
              </a:ext>
            </a:extLst>
          </p:cNvPr>
          <p:cNvPicPr>
            <a:picLocks noChangeAspect="1"/>
          </p:cNvPicPr>
          <p:nvPr/>
        </p:nvPicPr>
        <p:blipFill rotWithShape="1">
          <a:blip r:embed="rId3">
            <a:extLst>
              <a:ext uri="{28A0092B-C50C-407E-A947-70E740481C1C}">
                <a14:useLocalDpi xmlns:a14="http://schemas.microsoft.com/office/drawing/2010/main" val="0"/>
              </a:ext>
            </a:extLst>
          </a:blip>
          <a:srcRect t="7046"/>
          <a:stretch/>
        </p:blipFill>
        <p:spPr>
          <a:xfrm>
            <a:off x="463232" y="1780222"/>
            <a:ext cx="6070600" cy="2597150"/>
          </a:xfrm>
          <a:prstGeom prst="rect">
            <a:avLst/>
          </a:prstGeom>
        </p:spPr>
      </p:pic>
      <p:graphicFrame>
        <p:nvGraphicFramePr>
          <p:cNvPr id="13" name="Table 9">
            <a:extLst>
              <a:ext uri="{FF2B5EF4-FFF2-40B4-BE49-F238E27FC236}">
                <a16:creationId xmlns:a16="http://schemas.microsoft.com/office/drawing/2014/main" id="{B8BAF04D-F6C6-B04D-8209-2260605BD3C6}"/>
              </a:ext>
            </a:extLst>
          </p:cNvPr>
          <p:cNvGraphicFramePr>
            <a:graphicFrameLocks noGrp="1"/>
          </p:cNvGraphicFramePr>
          <p:nvPr>
            <p:extLst>
              <p:ext uri="{D42A27DB-BD31-4B8C-83A1-F6EECF244321}">
                <p14:modId xmlns:p14="http://schemas.microsoft.com/office/powerpoint/2010/main" val="1813497436"/>
              </p:ext>
            </p:extLst>
          </p:nvPr>
        </p:nvGraphicFramePr>
        <p:xfrm>
          <a:off x="6773196" y="1826659"/>
          <a:ext cx="4966367" cy="2923540"/>
        </p:xfrm>
        <a:graphic>
          <a:graphicData uri="http://schemas.openxmlformats.org/drawingml/2006/table">
            <a:tbl>
              <a:tblPr firstRow="1" bandRow="1">
                <a:tableStyleId>{5C22544A-7EE6-4342-B048-85BDC9FD1C3A}</a:tableStyleId>
              </a:tblPr>
              <a:tblGrid>
                <a:gridCol w="602964">
                  <a:extLst>
                    <a:ext uri="{9D8B030D-6E8A-4147-A177-3AD203B41FA5}">
                      <a16:colId xmlns:a16="http://schemas.microsoft.com/office/drawing/2014/main" val="652201332"/>
                    </a:ext>
                  </a:extLst>
                </a:gridCol>
                <a:gridCol w="4363403">
                  <a:extLst>
                    <a:ext uri="{9D8B030D-6E8A-4147-A177-3AD203B41FA5}">
                      <a16:colId xmlns:a16="http://schemas.microsoft.com/office/drawing/2014/main" val="842681808"/>
                    </a:ext>
                  </a:extLst>
                </a:gridCol>
              </a:tblGrid>
              <a:tr h="370840">
                <a:tc>
                  <a:txBody>
                    <a:bodyPr/>
                    <a:lstStyle/>
                    <a:p>
                      <a:pPr algn="ctr"/>
                      <a:r>
                        <a:rPr lang="en-US" sz="1200" dirty="0"/>
                        <a:t>Grade</a:t>
                      </a:r>
                    </a:p>
                  </a:txBody>
                  <a:tcPr marL="45720" marR="45720" anchor="ctr">
                    <a:lnR w="12700" cap="flat" cmpd="sng" algn="ctr">
                      <a:noFill/>
                      <a:prstDash val="solid"/>
                      <a:round/>
                      <a:headEnd type="none" w="med" len="med"/>
                      <a:tailEnd type="none" w="med" len="med"/>
                    </a:lnR>
                  </a:tcPr>
                </a:tc>
                <a:tc>
                  <a:txBody>
                    <a:bodyPr/>
                    <a:lstStyle/>
                    <a:p>
                      <a:r>
                        <a:rPr lang="en-US" sz="1200" dirty="0"/>
                        <a:t>Description</a:t>
                      </a:r>
                    </a:p>
                  </a:txBody>
                  <a:tcPr marL="45720" marR="45720" anchor="ctr">
                    <a:lnL w="12700" cap="flat" cmpd="sng" algn="ctr">
                      <a:noFill/>
                      <a:prstDash val="solid"/>
                      <a:round/>
                      <a:headEnd type="none" w="med" len="med"/>
                      <a:tailEnd type="none" w="med" len="med"/>
                    </a:lnL>
                  </a:tcPr>
                </a:tc>
                <a:extLst>
                  <a:ext uri="{0D108BD9-81ED-4DB2-BD59-A6C34878D82A}">
                    <a16:rowId xmlns:a16="http://schemas.microsoft.com/office/drawing/2014/main" val="34335759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a:t>
                      </a:r>
                    </a:p>
                  </a:txBody>
                  <a:tcPr marL="45720" marR="45720" marT="36576" marB="36576">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Fully active, able to carry on all pre-disease performance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without restriction</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5813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Restricted in physically strenuous activity but ambulatory and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able to carry out work of a light or sedentary nature (such as light housework, office work)</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7109508"/>
                  </a:ext>
                </a:extLst>
              </a:tr>
              <a:tr h="370840">
                <a:tc>
                  <a:txBody>
                    <a:bodyPr/>
                    <a:lstStyle/>
                    <a:p>
                      <a:pPr algn="ctr">
                        <a:spcBef>
                          <a:spcPts val="0"/>
                        </a:spcBef>
                        <a:spcAft>
                          <a:spcPts val="0"/>
                        </a:spcAft>
                      </a:pPr>
                      <a:r>
                        <a:rPr lang="en-US" sz="1200" dirty="0"/>
                        <a:t>2</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Ambulatory and capable of all self-care but unable to carry out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any work activities; up and about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987547"/>
                  </a:ext>
                </a:extLst>
              </a:tr>
              <a:tr h="370840">
                <a:tc>
                  <a:txBody>
                    <a:bodyPr/>
                    <a:lstStyle/>
                    <a:p>
                      <a:pPr algn="ctr">
                        <a:spcBef>
                          <a:spcPts val="0"/>
                        </a:spcBef>
                        <a:spcAft>
                          <a:spcPts val="0"/>
                        </a:spcAft>
                      </a:pPr>
                      <a:r>
                        <a:rPr lang="en-US" sz="1200" dirty="0"/>
                        <a:t>3</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Capable of only limited self-care; confined to bed or chair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3560251"/>
                  </a:ext>
                </a:extLst>
              </a:tr>
              <a:tr h="370840">
                <a:tc>
                  <a:txBody>
                    <a:bodyPr/>
                    <a:lstStyle/>
                    <a:p>
                      <a:pPr algn="ctr">
                        <a:spcBef>
                          <a:spcPts val="0"/>
                        </a:spcBef>
                        <a:spcAft>
                          <a:spcPts val="0"/>
                        </a:spcAft>
                      </a:pPr>
                      <a:r>
                        <a:rPr lang="en-US" sz="1200" dirty="0"/>
                        <a:t>4</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Completely disabled; cannot carry on any self-care;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totally confined to bed or chair</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9476005"/>
                  </a:ext>
                </a:extLst>
              </a:tr>
              <a:tr h="370840">
                <a:tc>
                  <a:txBody>
                    <a:bodyPr/>
                    <a:lstStyle/>
                    <a:p>
                      <a:pPr algn="ctr">
                        <a:spcBef>
                          <a:spcPts val="0"/>
                        </a:spcBef>
                        <a:spcAft>
                          <a:spcPts val="0"/>
                        </a:spcAft>
                      </a:pPr>
                      <a:r>
                        <a:rPr lang="en-US" sz="1200" dirty="0"/>
                        <a:t>5</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Dead</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7686596"/>
                  </a:ext>
                </a:extLst>
              </a:tr>
            </a:tbl>
          </a:graphicData>
        </a:graphic>
      </p:graphicFrame>
      <p:sp>
        <p:nvSpPr>
          <p:cNvPr id="14" name="Text Placeholder 2">
            <a:extLst>
              <a:ext uri="{FF2B5EF4-FFF2-40B4-BE49-F238E27FC236}">
                <a16:creationId xmlns:a16="http://schemas.microsoft.com/office/drawing/2014/main" id="{8FB00789-FB50-574F-9491-61C7FA85DB73}"/>
              </a:ext>
            </a:extLst>
          </p:cNvPr>
          <p:cNvSpPr txBox="1">
            <a:spLocks/>
          </p:cNvSpPr>
          <p:nvPr/>
        </p:nvSpPr>
        <p:spPr>
          <a:xfrm>
            <a:off x="6743701" y="1460092"/>
            <a:ext cx="4929187" cy="360400"/>
          </a:xfrm>
          <a:prstGeom prst="rect">
            <a:avLst/>
          </a:prstGeom>
        </p:spPr>
        <p:txBody>
          <a:bodyPr vert="horz" lIns="0" tIns="0" rIns="0" bIns="0" rtlCol="0" anchor="t" anchorCtr="0">
            <a:noAutofit/>
          </a:bodyPr>
          <a:lstStyle>
            <a:lvl1pPr marL="0" indent="0" algn="l" defTabSz="914377" rtl="0" eaLnBrk="1" latinLnBrk="0" hangingPunct="1">
              <a:lnSpc>
                <a:spcPts val="2200"/>
              </a:lnSpc>
              <a:spcBef>
                <a:spcPts val="1000"/>
              </a:spcBef>
              <a:buFont typeface="Arial" panose="020B0604020202020204" pitchFamily="34" charset="0"/>
              <a:buNone/>
              <a:defRPr sz="20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algn="ctr"/>
            <a:r>
              <a:rPr lang="en-US" sz="1800" b="0" dirty="0">
                <a:solidFill>
                  <a:schemeClr val="accent1"/>
                </a:solidFill>
              </a:rPr>
              <a:t>ECOG Performance </a:t>
            </a:r>
            <a:r>
              <a:rPr lang="en-US" sz="1800" b="0" dirty="0" err="1">
                <a:solidFill>
                  <a:schemeClr val="accent1"/>
                </a:solidFill>
              </a:rPr>
              <a:t>Status</a:t>
            </a:r>
            <a:r>
              <a:rPr lang="en-US" sz="1800" b="0" baseline="30000" dirty="0" err="1">
                <a:solidFill>
                  <a:schemeClr val="accent1"/>
                </a:solidFill>
              </a:rPr>
              <a:t>25</a:t>
            </a:r>
            <a:endParaRPr lang="en-US" sz="1800" b="0" baseline="30000" dirty="0">
              <a:solidFill>
                <a:schemeClr val="accent1"/>
              </a:solidFill>
            </a:endParaRPr>
          </a:p>
        </p:txBody>
      </p:sp>
      <p:sp>
        <p:nvSpPr>
          <p:cNvPr id="15" name="Slide Number Placeholder 14">
            <a:extLst>
              <a:ext uri="{FF2B5EF4-FFF2-40B4-BE49-F238E27FC236}">
                <a16:creationId xmlns:a16="http://schemas.microsoft.com/office/drawing/2014/main" id="{45B36A0A-B172-C547-B429-0263CC491A5B}"/>
              </a:ext>
            </a:extLst>
          </p:cNvPr>
          <p:cNvSpPr>
            <a:spLocks noGrp="1"/>
          </p:cNvSpPr>
          <p:nvPr>
            <p:ph type="sldNum" sz="quarter" idx="12"/>
          </p:nvPr>
        </p:nvSpPr>
        <p:spPr/>
        <p:txBody>
          <a:bodyPr/>
          <a:lstStyle/>
          <a:p>
            <a:fld id="{857C9BCE-67C3-4E89-9B9C-38CCFE777CF5}" type="slidenum">
              <a:rPr lang="en-US" smtClean="0"/>
              <a:t>32</a:t>
            </a:fld>
            <a:endParaRPr lang="en-US" dirty="0"/>
          </a:p>
        </p:txBody>
      </p:sp>
      <p:sp>
        <p:nvSpPr>
          <p:cNvPr id="8" name="TextBox 7">
            <a:extLst>
              <a:ext uri="{FF2B5EF4-FFF2-40B4-BE49-F238E27FC236}">
                <a16:creationId xmlns:a16="http://schemas.microsoft.com/office/drawing/2014/main" id="{4C1F4592-14B6-9A4D-9315-0E91D96A320A}"/>
              </a:ext>
            </a:extLst>
          </p:cNvPr>
          <p:cNvSpPr txBox="1"/>
          <p:nvPr/>
        </p:nvSpPr>
        <p:spPr>
          <a:xfrm>
            <a:off x="-1708368" y="2894131"/>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EXS_009</a:t>
            </a:r>
          </a:p>
        </p:txBody>
      </p:sp>
      <p:sp>
        <p:nvSpPr>
          <p:cNvPr id="6" name="TextBox 5">
            <a:extLst>
              <a:ext uri="{FF2B5EF4-FFF2-40B4-BE49-F238E27FC236}">
                <a16:creationId xmlns:a16="http://schemas.microsoft.com/office/drawing/2014/main" id="{FEB18750-5680-47C5-862E-2BB768A88202}"/>
              </a:ext>
            </a:extLst>
          </p:cNvPr>
          <p:cNvSpPr txBox="1"/>
          <p:nvPr/>
        </p:nvSpPr>
        <p:spPr>
          <a:xfrm>
            <a:off x="457200" y="4377372"/>
            <a:ext cx="4186238" cy="169277"/>
          </a:xfrm>
          <a:prstGeom prst="rect">
            <a:avLst/>
          </a:prstGeom>
          <a:noFill/>
        </p:spPr>
        <p:txBody>
          <a:bodyPr wrap="square" lIns="0" tIns="0" rIns="0" bIns="0" rtlCol="0">
            <a:spAutoFit/>
          </a:bodyPr>
          <a:lstStyle/>
          <a:p>
            <a:pPr algn="l"/>
            <a:r>
              <a:rPr lang="en-US" sz="1100" b="1" dirty="0">
                <a:solidFill>
                  <a:srgbClr val="000000"/>
                </a:solidFill>
              </a:rPr>
              <a:t>Relative length of survival.</a:t>
            </a:r>
            <a:endParaRPr lang="en-US" sz="11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58566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4446-435E-4EE9-A9B9-C27ECFE75218}"/>
              </a:ext>
            </a:extLst>
          </p:cNvPr>
          <p:cNvSpPr>
            <a:spLocks noGrp="1"/>
          </p:cNvSpPr>
          <p:nvPr>
            <p:ph type="title"/>
          </p:nvPr>
        </p:nvSpPr>
        <p:spPr/>
        <p:txBody>
          <a:bodyPr/>
          <a:lstStyle/>
          <a:p>
            <a:r>
              <a:rPr lang="en-US" dirty="0"/>
              <a:t>Diagnostic/Prognostic Classification Systems</a:t>
            </a:r>
          </a:p>
        </p:txBody>
      </p:sp>
      <p:sp>
        <p:nvSpPr>
          <p:cNvPr id="3" name="Text Placeholder 2">
            <a:extLst>
              <a:ext uri="{FF2B5EF4-FFF2-40B4-BE49-F238E27FC236}">
                <a16:creationId xmlns:a16="http://schemas.microsoft.com/office/drawing/2014/main" id="{323D6F85-760D-364A-9DE5-A0A98C2C4BC7}"/>
              </a:ext>
            </a:extLst>
          </p:cNvPr>
          <p:cNvSpPr>
            <a:spLocks noGrp="1"/>
          </p:cNvSpPr>
          <p:nvPr>
            <p:ph type="body" sz="quarter" idx="13"/>
          </p:nvPr>
        </p:nvSpPr>
        <p:spPr>
          <a:xfrm>
            <a:off x="457200" y="1460092"/>
            <a:ext cx="6088062" cy="360400"/>
          </a:xfrm>
        </p:spPr>
        <p:txBody>
          <a:bodyPr/>
          <a:lstStyle/>
          <a:p>
            <a:r>
              <a:rPr lang="en-US" sz="1800" b="0" dirty="0">
                <a:solidFill>
                  <a:schemeClr val="accent1"/>
                </a:solidFill>
              </a:rPr>
              <a:t>The Barcelona Clinic Liver Cancer (BCLC) Staging </a:t>
            </a:r>
            <a:r>
              <a:rPr lang="en-US" sz="1800" b="0" dirty="0" err="1">
                <a:solidFill>
                  <a:schemeClr val="accent1"/>
                </a:solidFill>
              </a:rPr>
              <a:t>System</a:t>
            </a:r>
            <a:r>
              <a:rPr lang="en-US" sz="1800" b="0" baseline="30000" dirty="0" err="1">
                <a:solidFill>
                  <a:schemeClr val="accent1"/>
                </a:solidFill>
              </a:rPr>
              <a:t>1</a:t>
            </a:r>
            <a:endParaRPr lang="en-US" sz="1800" b="0" baseline="30000" dirty="0">
              <a:solidFill>
                <a:schemeClr val="accent1"/>
              </a:solidFill>
            </a:endParaRPr>
          </a:p>
          <a:p>
            <a:endParaRPr lang="en-US" sz="1800" dirty="0"/>
          </a:p>
        </p:txBody>
      </p:sp>
      <p:pic>
        <p:nvPicPr>
          <p:cNvPr id="12" name="Picture 11" descr="A screenshot of a cell phone&#10;&#10;Description automatically generated">
            <a:extLst>
              <a:ext uri="{FF2B5EF4-FFF2-40B4-BE49-F238E27FC236}">
                <a16:creationId xmlns:a16="http://schemas.microsoft.com/office/drawing/2014/main" id="{06E9E939-FC61-F44C-9BAC-0B0060AED094}"/>
              </a:ext>
            </a:extLst>
          </p:cNvPr>
          <p:cNvPicPr>
            <a:picLocks noChangeAspect="1"/>
          </p:cNvPicPr>
          <p:nvPr/>
        </p:nvPicPr>
        <p:blipFill rotWithShape="1">
          <a:blip r:embed="rId3">
            <a:extLst>
              <a:ext uri="{28A0092B-C50C-407E-A947-70E740481C1C}">
                <a14:useLocalDpi xmlns:a14="http://schemas.microsoft.com/office/drawing/2010/main" val="0"/>
              </a:ext>
            </a:extLst>
          </a:blip>
          <a:srcRect t="7046"/>
          <a:stretch/>
        </p:blipFill>
        <p:spPr>
          <a:xfrm>
            <a:off x="451802" y="1780222"/>
            <a:ext cx="6070600" cy="2597150"/>
          </a:xfrm>
          <a:prstGeom prst="rect">
            <a:avLst/>
          </a:prstGeom>
        </p:spPr>
      </p:pic>
      <p:graphicFrame>
        <p:nvGraphicFramePr>
          <p:cNvPr id="13" name="Table 9">
            <a:extLst>
              <a:ext uri="{FF2B5EF4-FFF2-40B4-BE49-F238E27FC236}">
                <a16:creationId xmlns:a16="http://schemas.microsoft.com/office/drawing/2014/main" id="{BD902769-AC87-9A4B-84AE-854BA11BCC8C}"/>
              </a:ext>
            </a:extLst>
          </p:cNvPr>
          <p:cNvGraphicFramePr>
            <a:graphicFrameLocks noGrp="1"/>
          </p:cNvGraphicFramePr>
          <p:nvPr>
            <p:extLst>
              <p:ext uri="{D42A27DB-BD31-4B8C-83A1-F6EECF244321}">
                <p14:modId xmlns:p14="http://schemas.microsoft.com/office/powerpoint/2010/main" val="4131037690"/>
              </p:ext>
            </p:extLst>
          </p:nvPr>
        </p:nvGraphicFramePr>
        <p:xfrm>
          <a:off x="6773890" y="1824408"/>
          <a:ext cx="4966367" cy="2923540"/>
        </p:xfrm>
        <a:graphic>
          <a:graphicData uri="http://schemas.openxmlformats.org/drawingml/2006/table">
            <a:tbl>
              <a:tblPr firstRow="1" bandRow="1">
                <a:tableStyleId>{5C22544A-7EE6-4342-B048-85BDC9FD1C3A}</a:tableStyleId>
              </a:tblPr>
              <a:tblGrid>
                <a:gridCol w="651542">
                  <a:extLst>
                    <a:ext uri="{9D8B030D-6E8A-4147-A177-3AD203B41FA5}">
                      <a16:colId xmlns:a16="http://schemas.microsoft.com/office/drawing/2014/main" val="652201332"/>
                    </a:ext>
                  </a:extLst>
                </a:gridCol>
                <a:gridCol w="4314825">
                  <a:extLst>
                    <a:ext uri="{9D8B030D-6E8A-4147-A177-3AD203B41FA5}">
                      <a16:colId xmlns:a16="http://schemas.microsoft.com/office/drawing/2014/main" val="842681808"/>
                    </a:ext>
                  </a:extLst>
                </a:gridCol>
              </a:tblGrid>
              <a:tr h="370840">
                <a:tc>
                  <a:txBody>
                    <a:bodyPr/>
                    <a:lstStyle/>
                    <a:p>
                      <a:pPr algn="ctr"/>
                      <a:r>
                        <a:rPr lang="en-US" sz="1200" dirty="0"/>
                        <a:t>Grade</a:t>
                      </a:r>
                    </a:p>
                  </a:txBody>
                  <a:tcPr marL="45720" marR="45720" anchor="ctr">
                    <a:lnR w="12700" cap="flat" cmpd="sng" algn="ctr">
                      <a:noFill/>
                      <a:prstDash val="solid"/>
                      <a:round/>
                      <a:headEnd type="none" w="med" len="med"/>
                      <a:tailEnd type="none" w="med" len="med"/>
                    </a:lnR>
                  </a:tcPr>
                </a:tc>
                <a:tc>
                  <a:txBody>
                    <a:bodyPr/>
                    <a:lstStyle/>
                    <a:p>
                      <a:r>
                        <a:rPr lang="en-US" sz="1200" dirty="0"/>
                        <a:t>Description</a:t>
                      </a:r>
                    </a:p>
                  </a:txBody>
                  <a:tcPr marL="45720" marR="45720" anchor="ctr">
                    <a:lnL w="12700" cap="flat" cmpd="sng" algn="ctr">
                      <a:noFill/>
                      <a:prstDash val="solid"/>
                      <a:round/>
                      <a:headEnd type="none" w="med" len="med"/>
                      <a:tailEnd type="none" w="med" len="med"/>
                    </a:lnL>
                  </a:tcPr>
                </a:tc>
                <a:extLst>
                  <a:ext uri="{0D108BD9-81ED-4DB2-BD59-A6C34878D82A}">
                    <a16:rowId xmlns:a16="http://schemas.microsoft.com/office/drawing/2014/main" val="34335759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a:t>
                      </a:r>
                    </a:p>
                  </a:txBody>
                  <a:tcPr marL="45720" marR="45720" marT="36576" marB="36576">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Fully active, able to carry on all pre-disease performance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without restriction</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5813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Restricted in physically strenuous activity but ambulatory and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able to carry out work of a light or sedentary nature (such as light housework, office work)</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7109508"/>
                  </a:ext>
                </a:extLst>
              </a:tr>
              <a:tr h="370840">
                <a:tc>
                  <a:txBody>
                    <a:bodyPr/>
                    <a:lstStyle/>
                    <a:p>
                      <a:pPr algn="ctr">
                        <a:spcBef>
                          <a:spcPts val="0"/>
                        </a:spcBef>
                        <a:spcAft>
                          <a:spcPts val="0"/>
                        </a:spcAft>
                      </a:pPr>
                      <a:r>
                        <a:rPr lang="en-US" sz="1200" dirty="0"/>
                        <a:t>2</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Ambulatory and capable of all self-care but unable to carry out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any work activities; up and about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987547"/>
                  </a:ext>
                </a:extLst>
              </a:tr>
              <a:tr h="370840">
                <a:tc>
                  <a:txBody>
                    <a:bodyPr/>
                    <a:lstStyle/>
                    <a:p>
                      <a:pPr algn="ctr">
                        <a:spcBef>
                          <a:spcPts val="0"/>
                        </a:spcBef>
                        <a:spcAft>
                          <a:spcPts val="0"/>
                        </a:spcAft>
                      </a:pPr>
                      <a:r>
                        <a:rPr lang="en-US" sz="1200" dirty="0"/>
                        <a:t>3</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Capable of only limited self-care; confined to bed or chair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3560251"/>
                  </a:ext>
                </a:extLst>
              </a:tr>
              <a:tr h="370840">
                <a:tc>
                  <a:txBody>
                    <a:bodyPr/>
                    <a:lstStyle/>
                    <a:p>
                      <a:pPr algn="ctr">
                        <a:spcBef>
                          <a:spcPts val="0"/>
                        </a:spcBef>
                        <a:spcAft>
                          <a:spcPts val="0"/>
                        </a:spcAft>
                      </a:pPr>
                      <a:r>
                        <a:rPr lang="en-US" sz="1200" dirty="0"/>
                        <a:t>4</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Completely disabled; cannot carry on any self-care;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totally confined to bed or chair</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9476005"/>
                  </a:ext>
                </a:extLst>
              </a:tr>
              <a:tr h="370840">
                <a:tc>
                  <a:txBody>
                    <a:bodyPr/>
                    <a:lstStyle/>
                    <a:p>
                      <a:pPr algn="ctr">
                        <a:spcBef>
                          <a:spcPts val="0"/>
                        </a:spcBef>
                        <a:spcAft>
                          <a:spcPts val="0"/>
                        </a:spcAft>
                      </a:pPr>
                      <a:r>
                        <a:rPr lang="en-US" sz="1200" dirty="0"/>
                        <a:t>5</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Dead</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7686596"/>
                  </a:ext>
                </a:extLst>
              </a:tr>
            </a:tbl>
          </a:graphicData>
        </a:graphic>
      </p:graphicFrame>
      <p:sp>
        <p:nvSpPr>
          <p:cNvPr id="14" name="TextBox 13">
            <a:extLst>
              <a:ext uri="{FF2B5EF4-FFF2-40B4-BE49-F238E27FC236}">
                <a16:creationId xmlns:a16="http://schemas.microsoft.com/office/drawing/2014/main" id="{B7A07FB7-68D3-BC47-8D10-BC7198E4F980}"/>
              </a:ext>
            </a:extLst>
          </p:cNvPr>
          <p:cNvSpPr txBox="1"/>
          <p:nvPr/>
        </p:nvSpPr>
        <p:spPr>
          <a:xfrm>
            <a:off x="465336" y="4924425"/>
            <a:ext cx="3986822" cy="1246495"/>
          </a:xfrm>
          <a:prstGeom prst="rect">
            <a:avLst/>
          </a:prstGeom>
          <a:solidFill>
            <a:srgbClr val="7030A0"/>
          </a:solidFill>
        </p:spPr>
        <p:txBody>
          <a:bodyPr wrap="square" lIns="137160" tIns="91440" rIns="137160" bIns="91440" rtlCol="0">
            <a:spAutoFit/>
          </a:bodyPr>
          <a:lstStyle/>
          <a:p>
            <a:pPr>
              <a:spcAft>
                <a:spcPts val="200"/>
              </a:spcAft>
            </a:pPr>
            <a:r>
              <a:rPr lang="en-US" sz="1600" b="1" dirty="0">
                <a:solidFill>
                  <a:schemeClr val="bg1"/>
                </a:solidFill>
              </a:rPr>
              <a:t>Child-Pugh Score (A, B, or C)</a:t>
            </a:r>
            <a:r>
              <a:rPr lang="en-US" sz="1600" b="1" baseline="30000" dirty="0">
                <a:solidFill>
                  <a:schemeClr val="bg1"/>
                </a:solidFill>
              </a:rPr>
              <a:t>27</a:t>
            </a:r>
          </a:p>
          <a:p>
            <a:pPr marL="295275" indent="-295275">
              <a:spcAft>
                <a:spcPts val="200"/>
              </a:spcAft>
              <a:buFont typeface="+mj-lt"/>
              <a:buAutoNum type="alphaUcPeriod"/>
            </a:pPr>
            <a:r>
              <a:rPr lang="en-US" sz="1600" dirty="0">
                <a:solidFill>
                  <a:schemeClr val="bg1"/>
                </a:solidFill>
              </a:rPr>
              <a:t>Good hepatic function</a:t>
            </a:r>
          </a:p>
          <a:p>
            <a:pPr marL="295275" indent="-295275">
              <a:spcAft>
                <a:spcPts val="200"/>
              </a:spcAft>
              <a:buFont typeface="+mj-lt"/>
              <a:buAutoNum type="alphaUcPeriod"/>
            </a:pPr>
            <a:r>
              <a:rPr lang="en-US" sz="1600" dirty="0">
                <a:solidFill>
                  <a:schemeClr val="bg1"/>
                </a:solidFill>
              </a:rPr>
              <a:t>Moderately impaired hepatic function</a:t>
            </a:r>
          </a:p>
          <a:p>
            <a:pPr marL="295275" indent="-295275">
              <a:spcAft>
                <a:spcPts val="200"/>
              </a:spcAft>
              <a:buFont typeface="+mj-lt"/>
              <a:buAutoNum type="alphaUcPeriod"/>
            </a:pPr>
            <a:r>
              <a:rPr lang="en-US" sz="1600" dirty="0">
                <a:solidFill>
                  <a:schemeClr val="bg1"/>
                </a:solidFill>
              </a:rPr>
              <a:t>Advanced hepatic dysfunction</a:t>
            </a:r>
          </a:p>
        </p:txBody>
      </p:sp>
      <p:sp>
        <p:nvSpPr>
          <p:cNvPr id="15" name="TextBox 14">
            <a:extLst>
              <a:ext uri="{FF2B5EF4-FFF2-40B4-BE49-F238E27FC236}">
                <a16:creationId xmlns:a16="http://schemas.microsoft.com/office/drawing/2014/main" id="{EA2076D1-777C-254B-B77F-C3D8D62CC716}"/>
              </a:ext>
            </a:extLst>
          </p:cNvPr>
          <p:cNvSpPr txBox="1"/>
          <p:nvPr/>
        </p:nvSpPr>
        <p:spPr>
          <a:xfrm>
            <a:off x="4685693" y="4924425"/>
            <a:ext cx="2858108" cy="1246495"/>
          </a:xfrm>
          <a:prstGeom prst="rect">
            <a:avLst/>
          </a:prstGeom>
          <a:solidFill>
            <a:schemeClr val="accent2"/>
          </a:solidFill>
        </p:spPr>
        <p:txBody>
          <a:bodyPr wrap="square" lIns="137160" tIns="91440" rIns="137160" bIns="91440" rtlCol="0">
            <a:spAutoFit/>
          </a:bodyPr>
          <a:lstStyle/>
          <a:p>
            <a:pPr>
              <a:spcAft>
                <a:spcPts val="200"/>
              </a:spcAft>
            </a:pPr>
            <a:r>
              <a:rPr lang="en-US" sz="1600" b="1" dirty="0">
                <a:solidFill>
                  <a:schemeClr val="bg1"/>
                </a:solidFill>
              </a:rPr>
              <a:t>MELD Score (6–40)</a:t>
            </a:r>
            <a:r>
              <a:rPr lang="en-US" sz="1600" b="1" baseline="30000" dirty="0">
                <a:solidFill>
                  <a:schemeClr val="bg1"/>
                </a:solidFill>
              </a:rPr>
              <a:t>28</a:t>
            </a:r>
          </a:p>
          <a:p>
            <a:pPr marL="182563" indent="-182563">
              <a:spcAft>
                <a:spcPts val="200"/>
              </a:spcAft>
              <a:buFont typeface="Arial" panose="020B0604020202020204" pitchFamily="34" charset="0"/>
              <a:buChar char="•"/>
            </a:pPr>
            <a:r>
              <a:rPr lang="en-US" sz="1600" dirty="0">
                <a:solidFill>
                  <a:schemeClr val="bg1"/>
                </a:solidFill>
              </a:rPr>
              <a:t>Serum bilirubin</a:t>
            </a:r>
          </a:p>
          <a:p>
            <a:pPr marL="182563" indent="-182563">
              <a:spcAft>
                <a:spcPts val="200"/>
              </a:spcAft>
              <a:buFont typeface="Arial" panose="020B0604020202020204" pitchFamily="34" charset="0"/>
              <a:buChar char="•"/>
            </a:pPr>
            <a:r>
              <a:rPr lang="en-US" sz="1600" dirty="0">
                <a:solidFill>
                  <a:schemeClr val="bg1"/>
                </a:solidFill>
              </a:rPr>
              <a:t>Creatinine </a:t>
            </a:r>
          </a:p>
          <a:p>
            <a:pPr marL="182563" indent="-182563">
              <a:spcAft>
                <a:spcPts val="200"/>
              </a:spcAft>
              <a:buFont typeface="Arial" panose="020B0604020202020204" pitchFamily="34" charset="0"/>
              <a:buChar char="•"/>
            </a:pPr>
            <a:r>
              <a:rPr lang="en-US" sz="1600" dirty="0">
                <a:solidFill>
                  <a:schemeClr val="bg1"/>
                </a:solidFill>
              </a:rPr>
              <a:t>INR</a:t>
            </a:r>
          </a:p>
        </p:txBody>
      </p:sp>
      <p:sp>
        <p:nvSpPr>
          <p:cNvPr id="17" name="Text Placeholder 2">
            <a:extLst>
              <a:ext uri="{FF2B5EF4-FFF2-40B4-BE49-F238E27FC236}">
                <a16:creationId xmlns:a16="http://schemas.microsoft.com/office/drawing/2014/main" id="{F70F38A9-D40D-DD41-8991-9146DAF7341E}"/>
              </a:ext>
            </a:extLst>
          </p:cNvPr>
          <p:cNvSpPr txBox="1">
            <a:spLocks/>
          </p:cNvSpPr>
          <p:nvPr/>
        </p:nvSpPr>
        <p:spPr>
          <a:xfrm>
            <a:off x="6743701" y="1460092"/>
            <a:ext cx="4929187" cy="360400"/>
          </a:xfrm>
          <a:prstGeom prst="rect">
            <a:avLst/>
          </a:prstGeom>
        </p:spPr>
        <p:txBody>
          <a:bodyPr vert="horz" lIns="0" tIns="0" rIns="0" bIns="0" rtlCol="0" anchor="t" anchorCtr="0">
            <a:noAutofit/>
          </a:bodyPr>
          <a:lstStyle>
            <a:lvl1pPr marL="0" indent="0" algn="l" defTabSz="914377" rtl="0" eaLnBrk="1" latinLnBrk="0" hangingPunct="1">
              <a:lnSpc>
                <a:spcPts val="2200"/>
              </a:lnSpc>
              <a:spcBef>
                <a:spcPts val="1000"/>
              </a:spcBef>
              <a:buFont typeface="Arial" panose="020B0604020202020204" pitchFamily="34" charset="0"/>
              <a:buNone/>
              <a:defRPr sz="20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algn="ctr"/>
            <a:r>
              <a:rPr lang="en-US" sz="1800" b="0" dirty="0">
                <a:solidFill>
                  <a:schemeClr val="accent1"/>
                </a:solidFill>
              </a:rPr>
              <a:t>ECOG Performance </a:t>
            </a:r>
            <a:r>
              <a:rPr lang="en-US" sz="1800" b="0" dirty="0" err="1">
                <a:solidFill>
                  <a:schemeClr val="accent1"/>
                </a:solidFill>
              </a:rPr>
              <a:t>Status</a:t>
            </a:r>
            <a:r>
              <a:rPr lang="en-US" sz="1800" b="0" baseline="30000" dirty="0" err="1">
                <a:solidFill>
                  <a:schemeClr val="accent1"/>
                </a:solidFill>
              </a:rPr>
              <a:t>25</a:t>
            </a:r>
            <a:endParaRPr lang="en-US" sz="1800" b="0" baseline="30000" dirty="0">
              <a:solidFill>
                <a:schemeClr val="accent1"/>
              </a:solidFill>
            </a:endParaRPr>
          </a:p>
        </p:txBody>
      </p:sp>
      <p:sp>
        <p:nvSpPr>
          <p:cNvPr id="6" name="Slide Number Placeholder 5">
            <a:extLst>
              <a:ext uri="{FF2B5EF4-FFF2-40B4-BE49-F238E27FC236}">
                <a16:creationId xmlns:a16="http://schemas.microsoft.com/office/drawing/2014/main" id="{17D82CE4-0D5F-A94C-8C93-C16123677440}"/>
              </a:ext>
            </a:extLst>
          </p:cNvPr>
          <p:cNvSpPr>
            <a:spLocks noGrp="1"/>
          </p:cNvSpPr>
          <p:nvPr>
            <p:ph type="sldNum" sz="quarter" idx="12"/>
          </p:nvPr>
        </p:nvSpPr>
        <p:spPr/>
        <p:txBody>
          <a:bodyPr/>
          <a:lstStyle/>
          <a:p>
            <a:fld id="{857C9BCE-67C3-4E89-9B9C-38CCFE777CF5}" type="slidenum">
              <a:rPr lang="en-US" smtClean="0"/>
              <a:t>33</a:t>
            </a:fld>
            <a:endParaRPr lang="en-US" dirty="0"/>
          </a:p>
        </p:txBody>
      </p:sp>
      <p:sp>
        <p:nvSpPr>
          <p:cNvPr id="5" name="TextBox 4">
            <a:extLst>
              <a:ext uri="{FF2B5EF4-FFF2-40B4-BE49-F238E27FC236}">
                <a16:creationId xmlns:a16="http://schemas.microsoft.com/office/drawing/2014/main" id="{CD0ED9CF-A706-4BD5-8C57-D129816B5B39}"/>
              </a:ext>
            </a:extLst>
          </p:cNvPr>
          <p:cNvSpPr txBox="1"/>
          <p:nvPr/>
        </p:nvSpPr>
        <p:spPr>
          <a:xfrm>
            <a:off x="457200" y="4377372"/>
            <a:ext cx="4186238" cy="169277"/>
          </a:xfrm>
          <a:prstGeom prst="rect">
            <a:avLst/>
          </a:prstGeom>
          <a:noFill/>
        </p:spPr>
        <p:txBody>
          <a:bodyPr wrap="square" lIns="0" tIns="0" rIns="0" bIns="0" rtlCol="0">
            <a:spAutoFit/>
          </a:bodyPr>
          <a:lstStyle/>
          <a:p>
            <a:pPr algn="l"/>
            <a:r>
              <a:rPr lang="en-US" sz="1100" b="1" dirty="0">
                <a:solidFill>
                  <a:srgbClr val="000000"/>
                </a:solidFill>
              </a:rPr>
              <a:t>Relative length of survival.</a:t>
            </a:r>
            <a:endParaRPr lang="en-US" sz="11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068226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74446-435E-4EE9-A9B9-C27ECFE75218}"/>
              </a:ext>
            </a:extLst>
          </p:cNvPr>
          <p:cNvSpPr>
            <a:spLocks noGrp="1"/>
          </p:cNvSpPr>
          <p:nvPr>
            <p:ph type="title"/>
          </p:nvPr>
        </p:nvSpPr>
        <p:spPr/>
        <p:txBody>
          <a:bodyPr/>
          <a:lstStyle/>
          <a:p>
            <a:r>
              <a:rPr lang="en-US" dirty="0"/>
              <a:t>Diagnostic/Prognostic Classification Systems</a:t>
            </a:r>
          </a:p>
        </p:txBody>
      </p:sp>
      <p:sp>
        <p:nvSpPr>
          <p:cNvPr id="3" name="Text Placeholder 2">
            <a:extLst>
              <a:ext uri="{FF2B5EF4-FFF2-40B4-BE49-F238E27FC236}">
                <a16:creationId xmlns:a16="http://schemas.microsoft.com/office/drawing/2014/main" id="{1849ED8C-49CD-BE44-8674-A8606FA92D4B}"/>
              </a:ext>
            </a:extLst>
          </p:cNvPr>
          <p:cNvSpPr>
            <a:spLocks noGrp="1"/>
          </p:cNvSpPr>
          <p:nvPr>
            <p:ph type="body" sz="quarter" idx="13"/>
          </p:nvPr>
        </p:nvSpPr>
        <p:spPr>
          <a:xfrm>
            <a:off x="457200" y="1460092"/>
            <a:ext cx="6229350" cy="360400"/>
          </a:xfrm>
        </p:spPr>
        <p:txBody>
          <a:bodyPr/>
          <a:lstStyle/>
          <a:p>
            <a:r>
              <a:rPr lang="en-US" sz="1800" b="0" dirty="0">
                <a:solidFill>
                  <a:schemeClr val="accent1"/>
                </a:solidFill>
              </a:rPr>
              <a:t>The Barcelona Clinic Liver Cancer (BCLC) Staging </a:t>
            </a:r>
            <a:r>
              <a:rPr lang="en-US" sz="1800" b="0" dirty="0" err="1">
                <a:solidFill>
                  <a:schemeClr val="accent1"/>
                </a:solidFill>
              </a:rPr>
              <a:t>System</a:t>
            </a:r>
            <a:r>
              <a:rPr lang="en-US" sz="1800" b="0" baseline="30000" dirty="0" err="1">
                <a:solidFill>
                  <a:schemeClr val="accent1"/>
                </a:solidFill>
              </a:rPr>
              <a:t>1</a:t>
            </a:r>
            <a:endParaRPr lang="en-US" sz="1800" b="0" baseline="30000" dirty="0">
              <a:solidFill>
                <a:schemeClr val="accent1"/>
              </a:solidFill>
            </a:endParaRPr>
          </a:p>
          <a:p>
            <a:endParaRPr lang="en-US" sz="1800" dirty="0"/>
          </a:p>
        </p:txBody>
      </p:sp>
      <p:sp>
        <p:nvSpPr>
          <p:cNvPr id="7" name="TextBox 6">
            <a:extLst>
              <a:ext uri="{FF2B5EF4-FFF2-40B4-BE49-F238E27FC236}">
                <a16:creationId xmlns:a16="http://schemas.microsoft.com/office/drawing/2014/main" id="{69BBED1E-7649-4CF7-8007-55BE4EAAC00D}"/>
              </a:ext>
            </a:extLst>
          </p:cNvPr>
          <p:cNvSpPr txBox="1"/>
          <p:nvPr/>
        </p:nvSpPr>
        <p:spPr>
          <a:xfrm>
            <a:off x="470878" y="4924425"/>
            <a:ext cx="3986822" cy="1246495"/>
          </a:xfrm>
          <a:prstGeom prst="rect">
            <a:avLst/>
          </a:prstGeom>
          <a:solidFill>
            <a:srgbClr val="7030A0"/>
          </a:solidFill>
        </p:spPr>
        <p:txBody>
          <a:bodyPr wrap="square" lIns="137160" tIns="91440" rIns="137160" bIns="91440" rtlCol="0">
            <a:spAutoFit/>
          </a:bodyPr>
          <a:lstStyle/>
          <a:p>
            <a:pPr>
              <a:spcAft>
                <a:spcPts val="200"/>
              </a:spcAft>
            </a:pPr>
            <a:r>
              <a:rPr lang="en-US" sz="1600" b="1" dirty="0">
                <a:solidFill>
                  <a:schemeClr val="bg1"/>
                </a:solidFill>
              </a:rPr>
              <a:t>Child-Pugh Score (A, B, or C)</a:t>
            </a:r>
            <a:r>
              <a:rPr lang="en-US" sz="1600" b="1" baseline="30000" dirty="0">
                <a:solidFill>
                  <a:schemeClr val="bg1"/>
                </a:solidFill>
              </a:rPr>
              <a:t>27</a:t>
            </a:r>
          </a:p>
          <a:p>
            <a:pPr marL="295275" indent="-295275">
              <a:spcAft>
                <a:spcPts val="200"/>
              </a:spcAft>
              <a:buFont typeface="+mj-lt"/>
              <a:buAutoNum type="alphaUcPeriod"/>
            </a:pPr>
            <a:r>
              <a:rPr lang="en-US" sz="1600" dirty="0">
                <a:solidFill>
                  <a:schemeClr val="bg1"/>
                </a:solidFill>
              </a:rPr>
              <a:t>Good hepatic function</a:t>
            </a:r>
          </a:p>
          <a:p>
            <a:pPr marL="295275" indent="-295275">
              <a:spcAft>
                <a:spcPts val="200"/>
              </a:spcAft>
              <a:buFont typeface="+mj-lt"/>
              <a:buAutoNum type="alphaUcPeriod"/>
            </a:pPr>
            <a:r>
              <a:rPr lang="en-US" sz="1600" dirty="0">
                <a:solidFill>
                  <a:schemeClr val="bg1"/>
                </a:solidFill>
              </a:rPr>
              <a:t>Moderately impaired hepatic function</a:t>
            </a:r>
          </a:p>
          <a:p>
            <a:pPr marL="295275" indent="-295275">
              <a:spcAft>
                <a:spcPts val="200"/>
              </a:spcAft>
              <a:buFont typeface="+mj-lt"/>
              <a:buAutoNum type="alphaUcPeriod"/>
            </a:pPr>
            <a:r>
              <a:rPr lang="en-US" sz="1600" dirty="0">
                <a:solidFill>
                  <a:schemeClr val="bg1"/>
                </a:solidFill>
              </a:rPr>
              <a:t>Advanced hepatic dysfunction</a:t>
            </a:r>
          </a:p>
        </p:txBody>
      </p:sp>
      <p:sp>
        <p:nvSpPr>
          <p:cNvPr id="8" name="TextBox 7">
            <a:extLst>
              <a:ext uri="{FF2B5EF4-FFF2-40B4-BE49-F238E27FC236}">
                <a16:creationId xmlns:a16="http://schemas.microsoft.com/office/drawing/2014/main" id="{231F627A-56C7-4453-BAF3-93CA56F20C40}"/>
              </a:ext>
            </a:extLst>
          </p:cNvPr>
          <p:cNvSpPr txBox="1"/>
          <p:nvPr/>
        </p:nvSpPr>
        <p:spPr>
          <a:xfrm>
            <a:off x="4685693" y="4933950"/>
            <a:ext cx="2858108" cy="1246495"/>
          </a:xfrm>
          <a:prstGeom prst="rect">
            <a:avLst/>
          </a:prstGeom>
          <a:solidFill>
            <a:schemeClr val="accent2"/>
          </a:solidFill>
        </p:spPr>
        <p:txBody>
          <a:bodyPr wrap="square" lIns="137160" tIns="91440" rIns="137160" bIns="91440" rtlCol="0">
            <a:noAutofit/>
          </a:bodyPr>
          <a:lstStyle/>
          <a:p>
            <a:pPr>
              <a:spcAft>
                <a:spcPts val="200"/>
              </a:spcAft>
            </a:pPr>
            <a:r>
              <a:rPr lang="en-US" sz="1600" b="1" dirty="0">
                <a:solidFill>
                  <a:schemeClr val="bg1"/>
                </a:solidFill>
              </a:rPr>
              <a:t>MELD Score (6–40)</a:t>
            </a:r>
            <a:r>
              <a:rPr lang="en-US" sz="1600" b="1" baseline="30000" dirty="0">
                <a:solidFill>
                  <a:schemeClr val="bg1"/>
                </a:solidFill>
              </a:rPr>
              <a:t>28</a:t>
            </a:r>
          </a:p>
          <a:p>
            <a:pPr marL="182563" indent="-182563">
              <a:spcAft>
                <a:spcPts val="200"/>
              </a:spcAft>
              <a:buFont typeface="Arial" panose="020B0604020202020204" pitchFamily="34" charset="0"/>
              <a:buChar char="•"/>
            </a:pPr>
            <a:r>
              <a:rPr lang="en-US" sz="1600" dirty="0">
                <a:solidFill>
                  <a:schemeClr val="bg1"/>
                </a:solidFill>
              </a:rPr>
              <a:t>Serum bilirubin</a:t>
            </a:r>
          </a:p>
          <a:p>
            <a:pPr marL="182563" indent="-182563">
              <a:spcAft>
                <a:spcPts val="200"/>
              </a:spcAft>
              <a:buFont typeface="Arial" panose="020B0604020202020204" pitchFamily="34" charset="0"/>
              <a:buChar char="•"/>
            </a:pPr>
            <a:r>
              <a:rPr lang="en-US" sz="1600" dirty="0">
                <a:solidFill>
                  <a:schemeClr val="bg1"/>
                </a:solidFill>
              </a:rPr>
              <a:t>Creatinine </a:t>
            </a:r>
          </a:p>
          <a:p>
            <a:pPr marL="182563" indent="-182563">
              <a:spcAft>
                <a:spcPts val="200"/>
              </a:spcAft>
              <a:buFont typeface="Arial" panose="020B0604020202020204" pitchFamily="34" charset="0"/>
              <a:buChar char="•"/>
            </a:pPr>
            <a:r>
              <a:rPr lang="en-US" sz="1600" dirty="0">
                <a:solidFill>
                  <a:schemeClr val="bg1"/>
                </a:solidFill>
              </a:rPr>
              <a:t>INR</a:t>
            </a:r>
          </a:p>
        </p:txBody>
      </p:sp>
      <p:sp>
        <p:nvSpPr>
          <p:cNvPr id="9" name="TextBox 8">
            <a:extLst>
              <a:ext uri="{FF2B5EF4-FFF2-40B4-BE49-F238E27FC236}">
                <a16:creationId xmlns:a16="http://schemas.microsoft.com/office/drawing/2014/main" id="{86042342-5AF7-485A-8147-2A2E66AD3F7B}"/>
              </a:ext>
            </a:extLst>
          </p:cNvPr>
          <p:cNvSpPr txBox="1"/>
          <p:nvPr/>
        </p:nvSpPr>
        <p:spPr>
          <a:xfrm>
            <a:off x="7753350" y="4791075"/>
            <a:ext cx="3986212" cy="1518364"/>
          </a:xfrm>
          <a:prstGeom prst="rect">
            <a:avLst/>
          </a:prstGeom>
          <a:solidFill>
            <a:schemeClr val="accent3"/>
          </a:solidFill>
        </p:spPr>
        <p:txBody>
          <a:bodyPr wrap="square" lIns="137160" tIns="91440" rIns="137160" bIns="91440" rtlCol="0">
            <a:spAutoFit/>
          </a:bodyPr>
          <a:lstStyle/>
          <a:p>
            <a:pPr>
              <a:spcAft>
                <a:spcPts val="200"/>
              </a:spcAft>
            </a:pPr>
            <a:r>
              <a:rPr lang="en-US" sz="1600" b="1" dirty="0">
                <a:solidFill>
                  <a:schemeClr val="bg1"/>
                </a:solidFill>
              </a:rPr>
              <a:t>Milan Criteria (Transplantation)</a:t>
            </a:r>
            <a:r>
              <a:rPr lang="en-US" sz="1600" b="1" baseline="30000" dirty="0">
                <a:solidFill>
                  <a:schemeClr val="bg1"/>
                </a:solidFill>
              </a:rPr>
              <a:t>29</a:t>
            </a:r>
          </a:p>
          <a:p>
            <a:pPr marL="182563" indent="-182563">
              <a:spcAft>
                <a:spcPts val="200"/>
              </a:spcAft>
              <a:buFont typeface="Arial" panose="020B0604020202020204" pitchFamily="34" charset="0"/>
              <a:buChar char="•"/>
            </a:pPr>
            <a:r>
              <a:rPr lang="en-US" sz="1600" dirty="0">
                <a:solidFill>
                  <a:schemeClr val="bg1"/>
                </a:solidFill>
              </a:rPr>
              <a:t>Single tumor diameters &lt;5 cm </a:t>
            </a:r>
          </a:p>
          <a:p>
            <a:pPr marL="182563" indent="-182563">
              <a:spcAft>
                <a:spcPts val="200"/>
              </a:spcAft>
              <a:buFont typeface="Arial" panose="020B0604020202020204" pitchFamily="34" charset="0"/>
              <a:buChar char="•"/>
            </a:pPr>
            <a:r>
              <a:rPr lang="en-US" sz="1600" dirty="0">
                <a:solidFill>
                  <a:schemeClr val="bg1"/>
                </a:solidFill>
              </a:rPr>
              <a:t>No more than 3 tumor foci, each ≤3 cm </a:t>
            </a:r>
          </a:p>
          <a:p>
            <a:pPr marL="182563" indent="-182563">
              <a:spcAft>
                <a:spcPts val="200"/>
              </a:spcAft>
              <a:buFont typeface="Arial" panose="020B0604020202020204" pitchFamily="34" charset="0"/>
              <a:buChar char="•"/>
            </a:pPr>
            <a:r>
              <a:rPr lang="en-US" sz="1600" dirty="0">
                <a:solidFill>
                  <a:schemeClr val="bg1"/>
                </a:solidFill>
              </a:rPr>
              <a:t>No invasion of local blood vessels</a:t>
            </a:r>
          </a:p>
          <a:p>
            <a:pPr marL="182563" indent="-182563">
              <a:spcAft>
                <a:spcPts val="200"/>
              </a:spcAft>
              <a:buFont typeface="Arial" panose="020B0604020202020204" pitchFamily="34" charset="0"/>
              <a:buChar char="•"/>
            </a:pPr>
            <a:r>
              <a:rPr lang="en-US" sz="1600" dirty="0">
                <a:solidFill>
                  <a:schemeClr val="bg1"/>
                </a:solidFill>
              </a:rPr>
              <a:t>No extrahepatic involvement</a:t>
            </a:r>
            <a:endParaRPr lang="en-US" sz="1600" dirty="0"/>
          </a:p>
        </p:txBody>
      </p:sp>
      <p:pic>
        <p:nvPicPr>
          <p:cNvPr id="11" name="Picture 10" descr="A screenshot of a cell phone&#10;&#10;Description automatically generated">
            <a:extLst>
              <a:ext uri="{FF2B5EF4-FFF2-40B4-BE49-F238E27FC236}">
                <a16:creationId xmlns:a16="http://schemas.microsoft.com/office/drawing/2014/main" id="{E934E956-5B77-AD4B-AC8B-4915D86F7166}"/>
              </a:ext>
            </a:extLst>
          </p:cNvPr>
          <p:cNvPicPr>
            <a:picLocks noChangeAspect="1"/>
          </p:cNvPicPr>
          <p:nvPr/>
        </p:nvPicPr>
        <p:blipFill rotWithShape="1">
          <a:blip r:embed="rId3">
            <a:extLst>
              <a:ext uri="{28A0092B-C50C-407E-A947-70E740481C1C}">
                <a14:useLocalDpi xmlns:a14="http://schemas.microsoft.com/office/drawing/2010/main" val="0"/>
              </a:ext>
            </a:extLst>
          </a:blip>
          <a:srcRect t="7046"/>
          <a:stretch/>
        </p:blipFill>
        <p:spPr>
          <a:xfrm>
            <a:off x="465137" y="1785936"/>
            <a:ext cx="6070007" cy="2596896"/>
          </a:xfrm>
          <a:prstGeom prst="rect">
            <a:avLst/>
          </a:prstGeom>
        </p:spPr>
      </p:pic>
      <p:sp>
        <p:nvSpPr>
          <p:cNvPr id="12" name="Text Placeholder 2">
            <a:extLst>
              <a:ext uri="{FF2B5EF4-FFF2-40B4-BE49-F238E27FC236}">
                <a16:creationId xmlns:a16="http://schemas.microsoft.com/office/drawing/2014/main" id="{2B4ADDD0-46F2-854D-B09A-50D96067E721}"/>
              </a:ext>
            </a:extLst>
          </p:cNvPr>
          <p:cNvSpPr txBox="1">
            <a:spLocks/>
          </p:cNvSpPr>
          <p:nvPr/>
        </p:nvSpPr>
        <p:spPr>
          <a:xfrm>
            <a:off x="6743701" y="1460092"/>
            <a:ext cx="4929187" cy="360400"/>
          </a:xfrm>
          <a:prstGeom prst="rect">
            <a:avLst/>
          </a:prstGeom>
        </p:spPr>
        <p:txBody>
          <a:bodyPr vert="horz" lIns="0" tIns="0" rIns="0" bIns="0" rtlCol="0" anchor="t" anchorCtr="0">
            <a:noAutofit/>
          </a:bodyPr>
          <a:lstStyle>
            <a:lvl1pPr marL="0" indent="0" algn="l" defTabSz="914377" rtl="0" eaLnBrk="1" latinLnBrk="0" hangingPunct="1">
              <a:lnSpc>
                <a:spcPts val="2200"/>
              </a:lnSpc>
              <a:spcBef>
                <a:spcPts val="1000"/>
              </a:spcBef>
              <a:buFont typeface="Arial" panose="020B0604020202020204" pitchFamily="34" charset="0"/>
              <a:buNone/>
              <a:defRPr sz="2000" b="1"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DIN Condensed Light" panose="020B0506040000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6pPr>
            <a:lvl7pPr marL="2971726"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7pPr>
            <a:lvl8pPr marL="3428914"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8pPr>
            <a:lvl9pPr marL="3886103" indent="-228594" algn="l" defTabSz="914377" rtl="0" eaLnBrk="1" latinLnBrk="0" hangingPunct="1">
              <a:lnSpc>
                <a:spcPct val="90000"/>
              </a:lnSpc>
              <a:spcBef>
                <a:spcPts val="500"/>
              </a:spcBef>
              <a:buFont typeface="Arial" panose="020B0604020202020204" pitchFamily="34" charset="0"/>
              <a:buChar char="•"/>
              <a:defRPr sz="1200" kern="1200">
                <a:solidFill>
                  <a:srgbClr val="000000"/>
                </a:solidFill>
                <a:latin typeface="Arial" panose="020B0604020202020204" pitchFamily="34" charset="0"/>
                <a:ea typeface="+mn-ea"/>
                <a:cs typeface="Arial" panose="020B0604020202020204" pitchFamily="34" charset="0"/>
              </a:defRPr>
            </a:lvl9pPr>
          </a:lstStyle>
          <a:p>
            <a:pPr algn="ctr"/>
            <a:r>
              <a:rPr lang="en-US" sz="1800" b="0" dirty="0">
                <a:solidFill>
                  <a:schemeClr val="accent1"/>
                </a:solidFill>
              </a:rPr>
              <a:t>ECOG Performance </a:t>
            </a:r>
            <a:r>
              <a:rPr lang="en-US" sz="1800" b="0" dirty="0" err="1">
                <a:solidFill>
                  <a:schemeClr val="accent1"/>
                </a:solidFill>
              </a:rPr>
              <a:t>Status</a:t>
            </a:r>
            <a:r>
              <a:rPr lang="en-US" sz="1800" b="0" baseline="30000" dirty="0" err="1">
                <a:solidFill>
                  <a:schemeClr val="accent1"/>
                </a:solidFill>
              </a:rPr>
              <a:t>25</a:t>
            </a:r>
            <a:endParaRPr lang="en-US" sz="1800" b="0" baseline="30000" dirty="0">
              <a:solidFill>
                <a:schemeClr val="accent1"/>
              </a:solidFill>
            </a:endParaRPr>
          </a:p>
        </p:txBody>
      </p:sp>
      <p:graphicFrame>
        <p:nvGraphicFramePr>
          <p:cNvPr id="13" name="Table 9">
            <a:extLst>
              <a:ext uri="{FF2B5EF4-FFF2-40B4-BE49-F238E27FC236}">
                <a16:creationId xmlns:a16="http://schemas.microsoft.com/office/drawing/2014/main" id="{4605D12D-4E10-8647-AD58-E0FE8EEA5BB2}"/>
              </a:ext>
            </a:extLst>
          </p:cNvPr>
          <p:cNvGraphicFramePr>
            <a:graphicFrameLocks noGrp="1"/>
          </p:cNvGraphicFramePr>
          <p:nvPr>
            <p:extLst>
              <p:ext uri="{D42A27DB-BD31-4B8C-83A1-F6EECF244321}">
                <p14:modId xmlns:p14="http://schemas.microsoft.com/office/powerpoint/2010/main" val="373647919"/>
              </p:ext>
            </p:extLst>
          </p:nvPr>
        </p:nvGraphicFramePr>
        <p:xfrm>
          <a:off x="6776928" y="1825273"/>
          <a:ext cx="4966367" cy="2923540"/>
        </p:xfrm>
        <a:graphic>
          <a:graphicData uri="http://schemas.openxmlformats.org/drawingml/2006/table">
            <a:tbl>
              <a:tblPr firstRow="1" bandRow="1">
                <a:tableStyleId>{5C22544A-7EE6-4342-B048-85BDC9FD1C3A}</a:tableStyleId>
              </a:tblPr>
              <a:tblGrid>
                <a:gridCol w="651542">
                  <a:extLst>
                    <a:ext uri="{9D8B030D-6E8A-4147-A177-3AD203B41FA5}">
                      <a16:colId xmlns:a16="http://schemas.microsoft.com/office/drawing/2014/main" val="652201332"/>
                    </a:ext>
                  </a:extLst>
                </a:gridCol>
                <a:gridCol w="4314825">
                  <a:extLst>
                    <a:ext uri="{9D8B030D-6E8A-4147-A177-3AD203B41FA5}">
                      <a16:colId xmlns:a16="http://schemas.microsoft.com/office/drawing/2014/main" val="842681808"/>
                    </a:ext>
                  </a:extLst>
                </a:gridCol>
              </a:tblGrid>
              <a:tr h="370840">
                <a:tc>
                  <a:txBody>
                    <a:bodyPr/>
                    <a:lstStyle/>
                    <a:p>
                      <a:pPr algn="ctr"/>
                      <a:r>
                        <a:rPr lang="en-US" sz="1200" dirty="0"/>
                        <a:t>Grade</a:t>
                      </a:r>
                    </a:p>
                  </a:txBody>
                  <a:tcPr marL="45720" marR="45720" anchor="ctr">
                    <a:lnR w="12700" cap="flat" cmpd="sng" algn="ctr">
                      <a:noFill/>
                      <a:prstDash val="solid"/>
                      <a:round/>
                      <a:headEnd type="none" w="med" len="med"/>
                      <a:tailEnd type="none" w="med" len="med"/>
                    </a:lnR>
                  </a:tcPr>
                </a:tc>
                <a:tc>
                  <a:txBody>
                    <a:bodyPr/>
                    <a:lstStyle/>
                    <a:p>
                      <a:r>
                        <a:rPr lang="en-US" sz="1200" dirty="0"/>
                        <a:t>Description</a:t>
                      </a:r>
                    </a:p>
                  </a:txBody>
                  <a:tcPr marL="45720" marR="45720" anchor="ctr">
                    <a:lnL w="12700" cap="flat" cmpd="sng" algn="ctr">
                      <a:noFill/>
                      <a:prstDash val="solid"/>
                      <a:round/>
                      <a:headEnd type="none" w="med" len="med"/>
                      <a:tailEnd type="none" w="med" len="med"/>
                    </a:lnL>
                  </a:tcPr>
                </a:tc>
                <a:extLst>
                  <a:ext uri="{0D108BD9-81ED-4DB2-BD59-A6C34878D82A}">
                    <a16:rowId xmlns:a16="http://schemas.microsoft.com/office/drawing/2014/main" val="34335759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a:t>
                      </a:r>
                    </a:p>
                  </a:txBody>
                  <a:tcPr marL="45720" marR="45720" marT="36576" marB="36576">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Fully active, able to carry on all pre-disease performance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without restriction</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5813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Restricted in physically strenuous activity but ambulatory and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able to carry out work of a light or sedentary nature (such as light housework, office work)</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57109508"/>
                  </a:ext>
                </a:extLst>
              </a:tr>
              <a:tr h="370840">
                <a:tc>
                  <a:txBody>
                    <a:bodyPr/>
                    <a:lstStyle/>
                    <a:p>
                      <a:pPr algn="ctr">
                        <a:spcBef>
                          <a:spcPts val="0"/>
                        </a:spcBef>
                        <a:spcAft>
                          <a:spcPts val="0"/>
                        </a:spcAft>
                      </a:pPr>
                      <a:r>
                        <a:rPr lang="en-US" sz="1200" dirty="0"/>
                        <a:t>2</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Ambulatory and capable of all self-care but unable to carry out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any work activities; up and about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6987547"/>
                  </a:ext>
                </a:extLst>
              </a:tr>
              <a:tr h="370840">
                <a:tc>
                  <a:txBody>
                    <a:bodyPr/>
                    <a:lstStyle/>
                    <a:p>
                      <a:pPr algn="ctr">
                        <a:spcBef>
                          <a:spcPts val="0"/>
                        </a:spcBef>
                        <a:spcAft>
                          <a:spcPts val="0"/>
                        </a:spcAft>
                      </a:pPr>
                      <a:r>
                        <a:rPr lang="en-US" sz="1200" dirty="0"/>
                        <a:t>3</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Capable of only limited self-care; confined to bed or chair more than 50% of waking hours</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83560251"/>
                  </a:ext>
                </a:extLst>
              </a:tr>
              <a:tr h="370840">
                <a:tc>
                  <a:txBody>
                    <a:bodyPr/>
                    <a:lstStyle/>
                    <a:p>
                      <a:pPr algn="ctr">
                        <a:spcBef>
                          <a:spcPts val="0"/>
                        </a:spcBef>
                        <a:spcAft>
                          <a:spcPts val="0"/>
                        </a:spcAft>
                      </a:pPr>
                      <a:r>
                        <a:rPr lang="en-US" sz="1200" dirty="0"/>
                        <a:t>4</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Completely disabled; cannot carry on any self-care; </a:t>
                      </a:r>
                      <a:b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totally confined to bed or chair</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9476005"/>
                  </a:ext>
                </a:extLst>
              </a:tr>
              <a:tr h="370840">
                <a:tc>
                  <a:txBody>
                    <a:bodyPr/>
                    <a:lstStyle/>
                    <a:p>
                      <a:pPr algn="ctr">
                        <a:spcBef>
                          <a:spcPts val="0"/>
                        </a:spcBef>
                        <a:spcAft>
                          <a:spcPts val="0"/>
                        </a:spcAft>
                      </a:pPr>
                      <a:r>
                        <a:rPr lang="en-US" sz="1200" dirty="0"/>
                        <a:t>5</a:t>
                      </a:r>
                    </a:p>
                  </a:txBody>
                  <a:tcPr marL="45720" marR="45720" marT="36576" marB="36576">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nSpc>
                          <a:spcPts val="1250"/>
                        </a:lnSpc>
                        <a:spcBef>
                          <a:spcPts val="0"/>
                        </a:spcBef>
                        <a:spcAft>
                          <a:spcPts val="0"/>
                        </a:spcAft>
                      </a:pPr>
                      <a:r>
                        <a:rPr lang="en-US" sz="1150" dirty="0">
                          <a:solidFill>
                            <a:srgbClr val="333333"/>
                          </a:solidFill>
                          <a:effectLst/>
                          <a:latin typeface="Arial" panose="020B0604020202020204" pitchFamily="34" charset="0"/>
                          <a:ea typeface="Calibri" panose="020F0502020204030204" pitchFamily="34" charset="0"/>
                          <a:cs typeface="Arial" panose="020B0604020202020204" pitchFamily="34" charset="0"/>
                        </a:rPr>
                        <a:t>Dead</a:t>
                      </a:r>
                      <a:endParaRPr lang="en-US" sz="115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marT="36576" marB="36576"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67686596"/>
                  </a:ext>
                </a:extLst>
              </a:tr>
            </a:tbl>
          </a:graphicData>
        </a:graphic>
      </p:graphicFrame>
      <p:sp>
        <p:nvSpPr>
          <p:cNvPr id="6" name="Slide Number Placeholder 5">
            <a:extLst>
              <a:ext uri="{FF2B5EF4-FFF2-40B4-BE49-F238E27FC236}">
                <a16:creationId xmlns:a16="http://schemas.microsoft.com/office/drawing/2014/main" id="{75F1434A-4A3E-CF4A-BF0E-A848F7B70EF8}"/>
              </a:ext>
            </a:extLst>
          </p:cNvPr>
          <p:cNvSpPr>
            <a:spLocks noGrp="1"/>
          </p:cNvSpPr>
          <p:nvPr>
            <p:ph type="sldNum" sz="quarter" idx="12"/>
          </p:nvPr>
        </p:nvSpPr>
        <p:spPr/>
        <p:txBody>
          <a:bodyPr/>
          <a:lstStyle/>
          <a:p>
            <a:fld id="{857C9BCE-67C3-4E89-9B9C-38CCFE777CF5}" type="slidenum">
              <a:rPr lang="en-US" smtClean="0"/>
              <a:t>34</a:t>
            </a:fld>
            <a:endParaRPr lang="en-US" dirty="0"/>
          </a:p>
        </p:txBody>
      </p:sp>
      <p:sp>
        <p:nvSpPr>
          <p:cNvPr id="4" name="TextBox 3">
            <a:extLst>
              <a:ext uri="{FF2B5EF4-FFF2-40B4-BE49-F238E27FC236}">
                <a16:creationId xmlns:a16="http://schemas.microsoft.com/office/drawing/2014/main" id="{7FE110E1-87F9-423A-B4B5-0399DD99134D}"/>
              </a:ext>
            </a:extLst>
          </p:cNvPr>
          <p:cNvSpPr txBox="1"/>
          <p:nvPr/>
        </p:nvSpPr>
        <p:spPr>
          <a:xfrm>
            <a:off x="457200" y="4377372"/>
            <a:ext cx="4186238" cy="169277"/>
          </a:xfrm>
          <a:prstGeom prst="rect">
            <a:avLst/>
          </a:prstGeom>
          <a:noFill/>
        </p:spPr>
        <p:txBody>
          <a:bodyPr wrap="square" lIns="0" tIns="0" rIns="0" bIns="0" rtlCol="0">
            <a:spAutoFit/>
          </a:bodyPr>
          <a:lstStyle/>
          <a:p>
            <a:pPr algn="l"/>
            <a:r>
              <a:rPr lang="en-US" sz="1100" b="1" dirty="0">
                <a:solidFill>
                  <a:srgbClr val="000000"/>
                </a:solidFill>
              </a:rPr>
              <a:t>Relative length of survival.</a:t>
            </a:r>
            <a:endParaRPr lang="en-US" sz="11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687817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Treatment</a:t>
            </a:r>
          </a:p>
        </p:txBody>
      </p:sp>
      <p:sp>
        <p:nvSpPr>
          <p:cNvPr id="6" name="Text Placeholder 5">
            <a:extLst>
              <a:ext uri="{FF2B5EF4-FFF2-40B4-BE49-F238E27FC236}">
                <a16:creationId xmlns:a16="http://schemas.microsoft.com/office/drawing/2014/main" id="{44FC2BAB-61F7-4EC7-9158-3EA774797D81}"/>
              </a:ext>
            </a:extLst>
          </p:cNvPr>
          <p:cNvSpPr>
            <a:spLocks noGrp="1"/>
          </p:cNvSpPr>
          <p:nvPr>
            <p:ph type="body"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7BBC7B17-4836-8B49-8CC6-0CDF0AFD08A2}"/>
              </a:ext>
            </a:extLst>
          </p:cNvPr>
          <p:cNvSpPr>
            <a:spLocks noGrp="1"/>
          </p:cNvSpPr>
          <p:nvPr>
            <p:ph type="sldNum" sz="quarter" idx="12"/>
          </p:nvPr>
        </p:nvSpPr>
        <p:spPr/>
        <p:txBody>
          <a:bodyPr/>
          <a:lstStyle/>
          <a:p>
            <a:fld id="{857C9BCE-67C3-4E89-9B9C-38CCFE777CF5}" type="slidenum">
              <a:rPr lang="en-US" smtClean="0"/>
              <a:pPr/>
              <a:t>35</a:t>
            </a:fld>
            <a:endParaRPr lang="en-US" dirty="0"/>
          </a:p>
        </p:txBody>
      </p:sp>
    </p:spTree>
    <p:extLst>
      <p:ext uri="{BB962C8B-B14F-4D97-AF65-F5344CB8AC3E}">
        <p14:creationId xmlns:p14="http://schemas.microsoft.com/office/powerpoint/2010/main" val="183730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546721A2-C7E7-6F4E-82F2-333FA72F95DF}"/>
              </a:ext>
            </a:extLst>
          </p:cNvPr>
          <p:cNvPicPr>
            <a:picLocks noChangeAspect="1"/>
          </p:cNvPicPr>
          <p:nvPr/>
        </p:nvPicPr>
        <p:blipFill rotWithShape="1">
          <a:blip r:embed="rId3">
            <a:extLst>
              <a:ext uri="{28A0092B-C50C-407E-A947-70E740481C1C}">
                <a14:useLocalDpi xmlns:a14="http://schemas.microsoft.com/office/drawing/2010/main" val="0"/>
              </a:ext>
            </a:extLst>
          </a:blip>
          <a:srcRect b="33959"/>
          <a:stretch/>
        </p:blipFill>
        <p:spPr>
          <a:xfrm>
            <a:off x="0" y="228601"/>
            <a:ext cx="12192000" cy="4529137"/>
          </a:xfrm>
          <a:prstGeom prst="rect">
            <a:avLst/>
          </a:prstGeom>
        </p:spPr>
      </p:pic>
      <p:sp>
        <p:nvSpPr>
          <p:cNvPr id="6" name="Title 5">
            <a:extLst>
              <a:ext uri="{FF2B5EF4-FFF2-40B4-BE49-F238E27FC236}">
                <a16:creationId xmlns:a16="http://schemas.microsoft.com/office/drawing/2014/main" id="{3C62F78E-87C3-9642-97E6-0920AB0D3EC3}"/>
              </a:ext>
            </a:extLst>
          </p:cNvPr>
          <p:cNvSpPr>
            <a:spLocks noGrp="1"/>
          </p:cNvSpPr>
          <p:nvPr>
            <p:ph type="title"/>
          </p:nvPr>
        </p:nvSpPr>
        <p:spPr>
          <a:xfrm>
            <a:off x="457199" y="457200"/>
            <a:ext cx="11420476" cy="899327"/>
          </a:xfrm>
        </p:spPr>
        <p:txBody>
          <a:bodyPr/>
          <a:lstStyle/>
          <a:p>
            <a:r>
              <a:rPr lang="en-US" dirty="0"/>
              <a:t>The Barcelona Clinic Liver Cancer (BCLC) Staging </a:t>
            </a:r>
            <a:r>
              <a:rPr lang="en-US" dirty="0" err="1"/>
              <a:t>System</a:t>
            </a:r>
            <a:r>
              <a:rPr lang="en-US" baseline="30000" dirty="0" err="1"/>
              <a:t>1</a:t>
            </a:r>
            <a:endParaRPr lang="en-US" baseline="30000" dirty="0"/>
          </a:p>
        </p:txBody>
      </p:sp>
      <p:sp>
        <p:nvSpPr>
          <p:cNvPr id="10" name="Slide Number Placeholder 9">
            <a:extLst>
              <a:ext uri="{FF2B5EF4-FFF2-40B4-BE49-F238E27FC236}">
                <a16:creationId xmlns:a16="http://schemas.microsoft.com/office/drawing/2014/main" id="{DA88EDE0-48CF-A84E-8841-58437A50BD9A}"/>
              </a:ext>
            </a:extLst>
          </p:cNvPr>
          <p:cNvSpPr>
            <a:spLocks noGrp="1"/>
          </p:cNvSpPr>
          <p:nvPr>
            <p:ph type="sldNum" sz="quarter" idx="12"/>
          </p:nvPr>
        </p:nvSpPr>
        <p:spPr/>
        <p:txBody>
          <a:bodyPr/>
          <a:lstStyle/>
          <a:p>
            <a:fld id="{857C9BCE-67C3-4E89-9B9C-38CCFE777CF5}" type="slidenum">
              <a:rPr lang="en-US" smtClean="0"/>
              <a:t>36</a:t>
            </a:fld>
            <a:endParaRPr lang="en-US" dirty="0"/>
          </a:p>
        </p:txBody>
      </p:sp>
      <p:sp>
        <p:nvSpPr>
          <p:cNvPr id="5" name="TextBox 4">
            <a:extLst>
              <a:ext uri="{FF2B5EF4-FFF2-40B4-BE49-F238E27FC236}">
                <a16:creationId xmlns:a16="http://schemas.microsoft.com/office/drawing/2014/main" id="{ECE62BEA-CD25-D84C-BC96-877D159E24AE}"/>
              </a:ext>
            </a:extLst>
          </p:cNvPr>
          <p:cNvSpPr txBox="1"/>
          <p:nvPr/>
        </p:nvSpPr>
        <p:spPr>
          <a:xfrm>
            <a:off x="-1558357" y="4757738"/>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EXS_010</a:t>
            </a:r>
          </a:p>
        </p:txBody>
      </p:sp>
    </p:spTree>
    <p:extLst>
      <p:ext uri="{BB962C8B-B14F-4D97-AF65-F5344CB8AC3E}">
        <p14:creationId xmlns:p14="http://schemas.microsoft.com/office/powerpoint/2010/main" val="291906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C3C977-CA9A-4CA5-86CE-C3F2A7964FC2}"/>
              </a:ext>
            </a:extLst>
          </p:cNvPr>
          <p:cNvSpPr txBox="1"/>
          <p:nvPr/>
        </p:nvSpPr>
        <p:spPr>
          <a:xfrm>
            <a:off x="1582925" y="4957590"/>
            <a:ext cx="8717846" cy="1582168"/>
          </a:xfrm>
          <a:prstGeom prst="rect">
            <a:avLst/>
          </a:prstGeom>
          <a:solidFill>
            <a:schemeClr val="bg1"/>
          </a:solid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DD4E3A5D-9C20-4070-B1EC-A72DB4D1A3E5}"/>
              </a:ext>
            </a:extLst>
          </p:cNvPr>
          <p:cNvSpPr txBox="1"/>
          <p:nvPr/>
        </p:nvSpPr>
        <p:spPr>
          <a:xfrm>
            <a:off x="7370284" y="881350"/>
            <a:ext cx="3933022" cy="4594034"/>
          </a:xfrm>
          <a:prstGeom prst="rect">
            <a:avLst/>
          </a:prstGeom>
          <a:solidFill>
            <a:schemeClr val="bg1"/>
          </a:solidFill>
          <a:ln>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CEBC5CF2-A7F4-49AB-BB9A-98F2155F6347}"/>
              </a:ext>
            </a:extLst>
          </p:cNvPr>
          <p:cNvSpPr txBox="1"/>
          <p:nvPr/>
        </p:nvSpPr>
        <p:spPr>
          <a:xfrm>
            <a:off x="6096000" y="3855904"/>
            <a:ext cx="2486140" cy="1498294"/>
          </a:xfrm>
          <a:prstGeom prst="rect">
            <a:avLst/>
          </a:prstGeom>
          <a:solidFill>
            <a:schemeClr val="bg1"/>
          </a:solidFill>
          <a:ln>
            <a:noFill/>
          </a:ln>
        </p:spPr>
        <p:txBody>
          <a:bodyPr wrap="square" rtlCol="0">
            <a:spAutoFit/>
          </a:bodyPr>
          <a:lstStyle/>
          <a:p>
            <a:endParaRPr lang="en-US" dirty="0"/>
          </a:p>
        </p:txBody>
      </p:sp>
      <p:pic>
        <p:nvPicPr>
          <p:cNvPr id="6" name="Picture 5" descr="A screenshot of a cell phone&#10;&#10;Description automatically generated">
            <a:extLst>
              <a:ext uri="{FF2B5EF4-FFF2-40B4-BE49-F238E27FC236}">
                <a16:creationId xmlns:a16="http://schemas.microsoft.com/office/drawing/2014/main" id="{BA29CBD6-5D4E-4941-8E4A-8E8378D17CF0}"/>
              </a:ext>
            </a:extLst>
          </p:cNvPr>
          <p:cNvPicPr>
            <a:picLocks noChangeAspect="1"/>
          </p:cNvPicPr>
          <p:nvPr/>
        </p:nvPicPr>
        <p:blipFill rotWithShape="1">
          <a:blip r:embed="rId3">
            <a:extLst>
              <a:ext uri="{28A0092B-C50C-407E-A947-70E740481C1C}">
                <a14:useLocalDpi xmlns:a14="http://schemas.microsoft.com/office/drawing/2010/main" val="0"/>
              </a:ext>
            </a:extLst>
          </a:blip>
          <a:srcRect t="11250" b="34792"/>
          <a:stretch/>
        </p:blipFill>
        <p:spPr>
          <a:xfrm>
            <a:off x="0" y="1000125"/>
            <a:ext cx="12192000" cy="3700463"/>
          </a:xfrm>
          <a:prstGeom prst="rect">
            <a:avLst/>
          </a:prstGeom>
        </p:spPr>
      </p:pic>
      <p:sp>
        <p:nvSpPr>
          <p:cNvPr id="7" name="Title 6">
            <a:extLst>
              <a:ext uri="{FF2B5EF4-FFF2-40B4-BE49-F238E27FC236}">
                <a16:creationId xmlns:a16="http://schemas.microsoft.com/office/drawing/2014/main" id="{22C57D33-0F31-7F4A-BB94-029066C6873D}"/>
              </a:ext>
            </a:extLst>
          </p:cNvPr>
          <p:cNvSpPr>
            <a:spLocks noGrp="1"/>
          </p:cNvSpPr>
          <p:nvPr>
            <p:ph type="title"/>
          </p:nvPr>
        </p:nvSpPr>
        <p:spPr>
          <a:xfrm>
            <a:off x="457199" y="457200"/>
            <a:ext cx="11420475" cy="899327"/>
          </a:xfrm>
        </p:spPr>
        <p:txBody>
          <a:bodyPr/>
          <a:lstStyle/>
          <a:p>
            <a:r>
              <a:rPr lang="en-US" dirty="0"/>
              <a:t>The Barcelona Clinic Liver Cancer (BCLC) Staging </a:t>
            </a:r>
            <a:r>
              <a:rPr lang="en-US" dirty="0" err="1"/>
              <a:t>System</a:t>
            </a:r>
            <a:r>
              <a:rPr lang="en-US" baseline="30000" dirty="0" err="1"/>
              <a:t>1</a:t>
            </a:r>
            <a:endParaRPr lang="en-US" baseline="30000" dirty="0"/>
          </a:p>
        </p:txBody>
      </p:sp>
      <p:sp>
        <p:nvSpPr>
          <p:cNvPr id="9" name="Slide Number Placeholder 8">
            <a:extLst>
              <a:ext uri="{FF2B5EF4-FFF2-40B4-BE49-F238E27FC236}">
                <a16:creationId xmlns:a16="http://schemas.microsoft.com/office/drawing/2014/main" id="{29EAF4CC-44C4-0D43-8C30-BEA4A3FFDD04}"/>
              </a:ext>
            </a:extLst>
          </p:cNvPr>
          <p:cNvSpPr>
            <a:spLocks noGrp="1"/>
          </p:cNvSpPr>
          <p:nvPr>
            <p:ph type="sldNum" sz="quarter" idx="12"/>
          </p:nvPr>
        </p:nvSpPr>
        <p:spPr/>
        <p:txBody>
          <a:bodyPr/>
          <a:lstStyle/>
          <a:p>
            <a:fld id="{857C9BCE-67C3-4E89-9B9C-38CCFE777CF5}" type="slidenum">
              <a:rPr lang="en-US" smtClean="0"/>
              <a:t>37</a:t>
            </a:fld>
            <a:endParaRPr lang="en-US" dirty="0"/>
          </a:p>
        </p:txBody>
      </p:sp>
      <p:sp>
        <p:nvSpPr>
          <p:cNvPr id="8" name="TextBox 7">
            <a:extLst>
              <a:ext uri="{FF2B5EF4-FFF2-40B4-BE49-F238E27FC236}">
                <a16:creationId xmlns:a16="http://schemas.microsoft.com/office/drawing/2014/main" id="{56DB6F09-0CE6-7548-85E1-3ECEC7560DE3}"/>
              </a:ext>
            </a:extLst>
          </p:cNvPr>
          <p:cNvSpPr txBox="1"/>
          <p:nvPr/>
        </p:nvSpPr>
        <p:spPr>
          <a:xfrm>
            <a:off x="-1649797" y="4772924"/>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EXS_010</a:t>
            </a:r>
          </a:p>
        </p:txBody>
      </p:sp>
    </p:spTree>
    <p:extLst>
      <p:ext uri="{BB962C8B-B14F-4D97-AF65-F5344CB8AC3E}">
        <p14:creationId xmlns:p14="http://schemas.microsoft.com/office/powerpoint/2010/main" val="232063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D726A-2BC6-49DA-9F96-D7282FAE496A}"/>
              </a:ext>
            </a:extLst>
          </p:cNvPr>
          <p:cNvSpPr txBox="1"/>
          <p:nvPr/>
        </p:nvSpPr>
        <p:spPr>
          <a:xfrm>
            <a:off x="1582925" y="4902506"/>
            <a:ext cx="8717846" cy="1582168"/>
          </a:xfrm>
          <a:prstGeom prst="rect">
            <a:avLst/>
          </a:prstGeom>
          <a:solidFill>
            <a:schemeClr val="bg1"/>
          </a:solidFill>
          <a:ln>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7E8E4203-409B-4BCF-8391-CC095D845E9A}"/>
              </a:ext>
            </a:extLst>
          </p:cNvPr>
          <p:cNvSpPr txBox="1"/>
          <p:nvPr/>
        </p:nvSpPr>
        <p:spPr>
          <a:xfrm>
            <a:off x="8945696" y="206879"/>
            <a:ext cx="2159306" cy="3619664"/>
          </a:xfrm>
          <a:prstGeom prst="rect">
            <a:avLst/>
          </a:prstGeom>
          <a:solidFill>
            <a:schemeClr val="bg1"/>
          </a:solidFill>
          <a:ln>
            <a:noFill/>
          </a:ln>
        </p:spPr>
        <p:txBody>
          <a:bodyPr wrap="square" rtlCol="0">
            <a:spAutoFit/>
          </a:bodyPr>
          <a:lstStyle/>
          <a:p>
            <a:endParaRPr lang="en-US" dirty="0"/>
          </a:p>
        </p:txBody>
      </p:sp>
      <p:pic>
        <p:nvPicPr>
          <p:cNvPr id="6" name="Picture 5" descr="A screenshot of a cell phone&#10;&#10;Description automatically generated">
            <a:extLst>
              <a:ext uri="{FF2B5EF4-FFF2-40B4-BE49-F238E27FC236}">
                <a16:creationId xmlns:a16="http://schemas.microsoft.com/office/drawing/2014/main" id="{4FA88711-9BEC-C24C-A8D6-F3DA6667B85A}"/>
              </a:ext>
            </a:extLst>
          </p:cNvPr>
          <p:cNvPicPr>
            <a:picLocks noChangeAspect="1"/>
          </p:cNvPicPr>
          <p:nvPr/>
        </p:nvPicPr>
        <p:blipFill rotWithShape="1">
          <a:blip r:embed="rId3">
            <a:extLst>
              <a:ext uri="{28A0092B-C50C-407E-A947-70E740481C1C}">
                <a14:useLocalDpi xmlns:a14="http://schemas.microsoft.com/office/drawing/2010/main" val="0"/>
              </a:ext>
            </a:extLst>
          </a:blip>
          <a:srcRect t="10833" b="26042"/>
          <a:stretch/>
        </p:blipFill>
        <p:spPr>
          <a:xfrm>
            <a:off x="0" y="971549"/>
            <a:ext cx="12192000" cy="4329113"/>
          </a:xfrm>
          <a:prstGeom prst="rect">
            <a:avLst/>
          </a:prstGeom>
        </p:spPr>
      </p:pic>
      <p:sp>
        <p:nvSpPr>
          <p:cNvPr id="2" name="Title 1">
            <a:extLst>
              <a:ext uri="{FF2B5EF4-FFF2-40B4-BE49-F238E27FC236}">
                <a16:creationId xmlns:a16="http://schemas.microsoft.com/office/drawing/2014/main" id="{C918EBB6-B1BF-7F4A-9A80-9320D63FAE9E}"/>
              </a:ext>
            </a:extLst>
          </p:cNvPr>
          <p:cNvSpPr>
            <a:spLocks noGrp="1"/>
          </p:cNvSpPr>
          <p:nvPr>
            <p:ph type="title"/>
          </p:nvPr>
        </p:nvSpPr>
        <p:spPr>
          <a:xfrm>
            <a:off x="457200" y="457200"/>
            <a:ext cx="11468100" cy="899327"/>
          </a:xfrm>
        </p:spPr>
        <p:txBody>
          <a:bodyPr/>
          <a:lstStyle/>
          <a:p>
            <a:r>
              <a:rPr lang="en-US" dirty="0"/>
              <a:t>The Barcelona Clinic Liver Cancer (BCLC) Staging </a:t>
            </a:r>
            <a:r>
              <a:rPr lang="en-US" dirty="0" err="1"/>
              <a:t>System</a:t>
            </a:r>
            <a:r>
              <a:rPr lang="en-US" baseline="30000" dirty="0" err="1"/>
              <a:t>1</a:t>
            </a:r>
            <a:endParaRPr lang="en-US" baseline="30000" dirty="0"/>
          </a:p>
        </p:txBody>
      </p:sp>
      <p:sp>
        <p:nvSpPr>
          <p:cNvPr id="8" name="Slide Number Placeholder 7">
            <a:extLst>
              <a:ext uri="{FF2B5EF4-FFF2-40B4-BE49-F238E27FC236}">
                <a16:creationId xmlns:a16="http://schemas.microsoft.com/office/drawing/2014/main" id="{50A751E4-FFB6-7B4C-BECC-0CB2A1353E32}"/>
              </a:ext>
            </a:extLst>
          </p:cNvPr>
          <p:cNvSpPr>
            <a:spLocks noGrp="1"/>
          </p:cNvSpPr>
          <p:nvPr>
            <p:ph type="sldNum" sz="quarter" idx="12"/>
          </p:nvPr>
        </p:nvSpPr>
        <p:spPr/>
        <p:txBody>
          <a:bodyPr/>
          <a:lstStyle/>
          <a:p>
            <a:fld id="{857C9BCE-67C3-4E89-9B9C-38CCFE777CF5}" type="slidenum">
              <a:rPr lang="en-US" smtClean="0"/>
              <a:t>38</a:t>
            </a:fld>
            <a:endParaRPr lang="en-US" dirty="0"/>
          </a:p>
        </p:txBody>
      </p:sp>
      <p:sp>
        <p:nvSpPr>
          <p:cNvPr id="7" name="TextBox 6">
            <a:extLst>
              <a:ext uri="{FF2B5EF4-FFF2-40B4-BE49-F238E27FC236}">
                <a16:creationId xmlns:a16="http://schemas.microsoft.com/office/drawing/2014/main" id="{B6219B3C-1C6A-B24A-9628-F6942FF280FB}"/>
              </a:ext>
            </a:extLst>
          </p:cNvPr>
          <p:cNvSpPr txBox="1"/>
          <p:nvPr/>
        </p:nvSpPr>
        <p:spPr>
          <a:xfrm>
            <a:off x="-1891229" y="4976980"/>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EXS_010</a:t>
            </a:r>
          </a:p>
        </p:txBody>
      </p:sp>
    </p:spTree>
    <p:extLst>
      <p:ext uri="{BB962C8B-B14F-4D97-AF65-F5344CB8AC3E}">
        <p14:creationId xmlns:p14="http://schemas.microsoft.com/office/powerpoint/2010/main" val="2876396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D726A-2BC6-49DA-9F96-D7282FAE496A}"/>
              </a:ext>
            </a:extLst>
          </p:cNvPr>
          <p:cNvSpPr txBox="1"/>
          <p:nvPr/>
        </p:nvSpPr>
        <p:spPr>
          <a:xfrm>
            <a:off x="1582925" y="4902506"/>
            <a:ext cx="8717846" cy="1582168"/>
          </a:xfrm>
          <a:prstGeom prst="rect">
            <a:avLst/>
          </a:prstGeom>
          <a:solidFill>
            <a:schemeClr val="bg1"/>
          </a:solidFill>
          <a:ln>
            <a:noFill/>
          </a:ln>
        </p:spPr>
        <p:txBody>
          <a:bodyPr wrap="square" rtlCol="0">
            <a:spAutoFit/>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9BB9AFFB-7A92-2E4F-A65B-98E08064ED92}"/>
              </a:ext>
            </a:extLst>
          </p:cNvPr>
          <p:cNvPicPr>
            <a:picLocks noChangeAspect="1"/>
          </p:cNvPicPr>
          <p:nvPr/>
        </p:nvPicPr>
        <p:blipFill rotWithShape="1">
          <a:blip r:embed="rId3">
            <a:extLst>
              <a:ext uri="{28A0092B-C50C-407E-A947-70E740481C1C}">
                <a14:useLocalDpi xmlns:a14="http://schemas.microsoft.com/office/drawing/2010/main" val="0"/>
              </a:ext>
            </a:extLst>
          </a:blip>
          <a:srcRect t="9792" b="25833"/>
          <a:stretch/>
        </p:blipFill>
        <p:spPr>
          <a:xfrm>
            <a:off x="0" y="900113"/>
            <a:ext cx="12192000" cy="4414837"/>
          </a:xfrm>
          <a:prstGeom prst="rect">
            <a:avLst/>
          </a:prstGeom>
        </p:spPr>
      </p:pic>
      <p:sp>
        <p:nvSpPr>
          <p:cNvPr id="2" name="Title 1">
            <a:extLst>
              <a:ext uri="{FF2B5EF4-FFF2-40B4-BE49-F238E27FC236}">
                <a16:creationId xmlns:a16="http://schemas.microsoft.com/office/drawing/2014/main" id="{0AE862D7-01FA-C747-8E2A-DAD30A2B6401}"/>
              </a:ext>
            </a:extLst>
          </p:cNvPr>
          <p:cNvSpPr>
            <a:spLocks noGrp="1"/>
          </p:cNvSpPr>
          <p:nvPr>
            <p:ph type="title"/>
          </p:nvPr>
        </p:nvSpPr>
        <p:spPr>
          <a:xfrm>
            <a:off x="457200" y="457200"/>
            <a:ext cx="11468100" cy="899327"/>
          </a:xfrm>
        </p:spPr>
        <p:txBody>
          <a:bodyPr/>
          <a:lstStyle/>
          <a:p>
            <a:r>
              <a:rPr lang="en-US" dirty="0"/>
              <a:t>The Barcelona Clinic Liver Cancer (BCLC) Staging </a:t>
            </a:r>
            <a:r>
              <a:rPr lang="en-US" dirty="0" err="1"/>
              <a:t>System</a:t>
            </a:r>
            <a:r>
              <a:rPr lang="en-US" baseline="30000" dirty="0" err="1"/>
              <a:t>1</a:t>
            </a:r>
            <a:endParaRPr lang="en-US" baseline="30000" dirty="0"/>
          </a:p>
        </p:txBody>
      </p:sp>
      <p:sp>
        <p:nvSpPr>
          <p:cNvPr id="7" name="Slide Number Placeholder 6">
            <a:extLst>
              <a:ext uri="{FF2B5EF4-FFF2-40B4-BE49-F238E27FC236}">
                <a16:creationId xmlns:a16="http://schemas.microsoft.com/office/drawing/2014/main" id="{A97207B5-7C5A-4B41-BD93-417C2DA8FDE7}"/>
              </a:ext>
            </a:extLst>
          </p:cNvPr>
          <p:cNvSpPr>
            <a:spLocks noGrp="1"/>
          </p:cNvSpPr>
          <p:nvPr>
            <p:ph type="sldNum" sz="quarter" idx="12"/>
          </p:nvPr>
        </p:nvSpPr>
        <p:spPr/>
        <p:txBody>
          <a:bodyPr/>
          <a:lstStyle/>
          <a:p>
            <a:fld id="{857C9BCE-67C3-4E89-9B9C-38CCFE777CF5}" type="slidenum">
              <a:rPr lang="en-US" smtClean="0"/>
              <a:t>39</a:t>
            </a:fld>
            <a:endParaRPr lang="en-US" dirty="0"/>
          </a:p>
        </p:txBody>
      </p:sp>
      <p:sp>
        <p:nvSpPr>
          <p:cNvPr id="6" name="TextBox 5">
            <a:extLst>
              <a:ext uri="{FF2B5EF4-FFF2-40B4-BE49-F238E27FC236}">
                <a16:creationId xmlns:a16="http://schemas.microsoft.com/office/drawing/2014/main" id="{E6FB5045-195A-FD40-826E-563193A2F63A}"/>
              </a:ext>
            </a:extLst>
          </p:cNvPr>
          <p:cNvSpPr txBox="1"/>
          <p:nvPr/>
        </p:nvSpPr>
        <p:spPr>
          <a:xfrm>
            <a:off x="-1609942" y="4945618"/>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EXS_010</a:t>
            </a:r>
          </a:p>
        </p:txBody>
      </p:sp>
    </p:spTree>
    <p:extLst>
      <p:ext uri="{BB962C8B-B14F-4D97-AF65-F5344CB8AC3E}">
        <p14:creationId xmlns:p14="http://schemas.microsoft.com/office/powerpoint/2010/main" val="49793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5439-C0BC-4810-9EAC-BC33EE4E8A91}"/>
              </a:ext>
            </a:extLst>
          </p:cNvPr>
          <p:cNvSpPr>
            <a:spLocks noGrp="1"/>
          </p:cNvSpPr>
          <p:nvPr>
            <p:ph type="title"/>
          </p:nvPr>
        </p:nvSpPr>
        <p:spPr/>
        <p:txBody>
          <a:bodyPr/>
          <a:lstStyle/>
          <a:p>
            <a:r>
              <a:rPr lang="en-US" dirty="0"/>
              <a:t>Hepatocellular Carcinoma (HCC): The Most Common Type of Liver Cancer</a:t>
            </a:r>
            <a:r>
              <a:rPr lang="en-US" baseline="30000" dirty="0"/>
              <a:t>1,2</a:t>
            </a:r>
          </a:p>
        </p:txBody>
      </p:sp>
      <p:graphicFrame>
        <p:nvGraphicFramePr>
          <p:cNvPr id="9" name="Table 5">
            <a:extLst>
              <a:ext uri="{FF2B5EF4-FFF2-40B4-BE49-F238E27FC236}">
                <a16:creationId xmlns:a16="http://schemas.microsoft.com/office/drawing/2014/main" id="{07CCE3B7-FD8C-C545-BCEC-69AFF69BD5C5}"/>
              </a:ext>
            </a:extLst>
          </p:cNvPr>
          <p:cNvGraphicFramePr>
            <a:graphicFrameLocks/>
          </p:cNvGraphicFramePr>
          <p:nvPr>
            <p:extLst>
              <p:ext uri="{D42A27DB-BD31-4B8C-83A1-F6EECF244321}">
                <p14:modId xmlns:p14="http://schemas.microsoft.com/office/powerpoint/2010/main" val="1087406229"/>
              </p:ext>
            </p:extLst>
          </p:nvPr>
        </p:nvGraphicFramePr>
        <p:xfrm>
          <a:off x="457200" y="1502140"/>
          <a:ext cx="4985133" cy="4598416"/>
        </p:xfrm>
        <a:graphic>
          <a:graphicData uri="http://schemas.openxmlformats.org/drawingml/2006/table">
            <a:tbl>
              <a:tblPr firstRow="1" bandRow="1">
                <a:tableStyleId>{5C22544A-7EE6-4342-B048-85BDC9FD1C3A}</a:tableStyleId>
              </a:tblPr>
              <a:tblGrid>
                <a:gridCol w="4985133">
                  <a:extLst>
                    <a:ext uri="{9D8B030D-6E8A-4147-A177-3AD203B41FA5}">
                      <a16:colId xmlns:a16="http://schemas.microsoft.com/office/drawing/2014/main" val="4079211775"/>
                    </a:ext>
                  </a:extLst>
                </a:gridCol>
              </a:tblGrid>
              <a:tr h="344849">
                <a:tc>
                  <a:txBody>
                    <a:bodyPr/>
                    <a:lstStyle/>
                    <a:p>
                      <a:pPr algn="ctr"/>
                      <a:r>
                        <a:rPr lang="en-US" sz="2000" b="0" dirty="0"/>
                        <a:t>What Does the Liver Do?</a:t>
                      </a:r>
                    </a:p>
                  </a:txBody>
                  <a:tcPr marL="92336" marR="92336">
                    <a:lnB w="63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766368123"/>
                  </a:ext>
                </a:extLst>
              </a:tr>
              <a:tr h="3330168">
                <a:tc>
                  <a:txBody>
                    <a:bodyPr/>
                    <a:lstStyle/>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Production of bile</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p>
                    <a:p>
                      <a:pPr marL="182563" marR="0" lvl="0" indent="-182563" algn="l" defTabSz="914377"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Production of certain proteins for blood plasma</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Production of cholesterol and special proteins</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Conversion of excess glucose into glycogen </a:t>
                      </a:r>
                      <a:br>
                        <a:rPr lang="en-US" sz="1600" b="0" i="0" u="none" strike="noStrike" kern="1200" baseline="0" dirty="0">
                          <a:solidFill>
                            <a:schemeClr val="dk1"/>
                          </a:solidFill>
                          <a:latin typeface="Arial" panose="020B0604020202020204" pitchFamily="34" charset="0"/>
                          <a:ea typeface="+mn-ea"/>
                          <a:cs typeface="Arial" panose="020B0604020202020204" pitchFamily="34" charset="0"/>
                        </a:rPr>
                      </a:b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for storage and to balance and make glucose </a:t>
                      </a:r>
                      <a:br>
                        <a:rPr lang="en-US" sz="1600" b="0" i="0" u="none" strike="noStrike" kern="1200" baseline="0" dirty="0">
                          <a:solidFill>
                            <a:schemeClr val="dk1"/>
                          </a:solidFill>
                          <a:latin typeface="Arial" panose="020B0604020202020204" pitchFamily="34" charset="0"/>
                          <a:ea typeface="+mn-ea"/>
                          <a:cs typeface="Arial" panose="020B0604020202020204" pitchFamily="34" charset="0"/>
                        </a:rPr>
                      </a:b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as needed</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Regulation of blood levels of amino acids</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Processing of hemoglobin for use of its </a:t>
                      </a:r>
                      <a:br>
                        <a:rPr lang="en-US" sz="1600" b="0" i="0" u="none" strike="noStrike" kern="1200" baseline="0" dirty="0">
                          <a:solidFill>
                            <a:schemeClr val="dk1"/>
                          </a:solidFill>
                          <a:latin typeface="Arial" panose="020B0604020202020204" pitchFamily="34" charset="0"/>
                          <a:ea typeface="+mn-ea"/>
                          <a:cs typeface="Arial" panose="020B0604020202020204" pitchFamily="34" charset="0"/>
                        </a:rPr>
                      </a:b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iron content</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Conversion of poisonous ammonia to urea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Clearing the blood of drugs and poisonous substances</a:t>
                      </a:r>
                      <a:r>
                        <a:rPr lang="en-US" sz="1600" b="0" i="0" u="none" strike="noStrike" kern="1200" baseline="30000" dirty="0">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Producing factors that regulate blood </a:t>
                      </a:r>
                      <a:r>
                        <a:rPr lang="en-US" sz="1600" b="0" i="0" u="none" strike="noStrike" kern="1200" baseline="0" dirty="0" err="1">
                          <a:solidFill>
                            <a:schemeClr val="dk1"/>
                          </a:solidFill>
                          <a:latin typeface="Arial" panose="020B0604020202020204" pitchFamily="34" charset="0"/>
                          <a:ea typeface="+mn-ea"/>
                          <a:cs typeface="Arial" panose="020B0604020202020204" pitchFamily="34" charset="0"/>
                        </a:rPr>
                        <a:t>clotting</a:t>
                      </a:r>
                      <a:r>
                        <a:rPr lang="en-US" sz="1600" b="0" i="0" u="none" strike="noStrike" kern="1200" baseline="30000" dirty="0" err="1">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Resisting infections by making immune factors and removing bacteria from the </a:t>
                      </a:r>
                      <a:r>
                        <a:rPr lang="en-US" sz="1600" b="0" i="0" u="none" strike="noStrike" kern="1200" baseline="0" dirty="0" err="1">
                          <a:solidFill>
                            <a:schemeClr val="dk1"/>
                          </a:solidFill>
                          <a:latin typeface="Arial" panose="020B0604020202020204" pitchFamily="34" charset="0"/>
                          <a:ea typeface="+mn-ea"/>
                          <a:cs typeface="Arial" panose="020B0604020202020204" pitchFamily="34" charset="0"/>
                        </a:rPr>
                        <a:t>bloodstream</a:t>
                      </a:r>
                      <a:r>
                        <a:rPr lang="en-US" sz="1600" b="0" i="0" u="none" strike="noStrike" kern="1200" baseline="30000" dirty="0" err="1">
                          <a:solidFill>
                            <a:schemeClr val="dk1"/>
                          </a:solidFill>
                          <a:latin typeface="Arial" panose="020B0604020202020204" pitchFamily="34" charset="0"/>
                          <a:ea typeface="+mn-ea"/>
                          <a:cs typeface="Arial" panose="020B0604020202020204" pitchFamily="34" charset="0"/>
                        </a:rPr>
                        <a:t>3</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182563" indent="-182563">
                        <a:lnSpc>
                          <a:spcPct val="90000"/>
                        </a:lnSpc>
                        <a:spcAft>
                          <a:spcPts val="400"/>
                        </a:spcAft>
                        <a:buFont typeface="Arial" panose="020B0604020202020204" pitchFamily="34" charset="0"/>
                        <a:buChar char="•"/>
                        <a:tabLst/>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Clearance of </a:t>
                      </a:r>
                      <a:r>
                        <a:rPr lang="en-US" sz="1600" b="0" i="0" u="none" strike="noStrike" kern="1200" baseline="0" dirty="0" err="1">
                          <a:solidFill>
                            <a:schemeClr val="dk1"/>
                          </a:solidFill>
                          <a:latin typeface="Arial" panose="020B0604020202020204" pitchFamily="34" charset="0"/>
                          <a:ea typeface="+mn-ea"/>
                          <a:cs typeface="Arial" panose="020B0604020202020204" pitchFamily="34" charset="0"/>
                        </a:rPr>
                        <a:t>bilirubin</a:t>
                      </a:r>
                      <a:r>
                        <a:rPr lang="en-US" sz="1600" b="0" i="0" u="none" strike="noStrike" kern="1200" baseline="30000" dirty="0" err="1">
                          <a:solidFill>
                            <a:schemeClr val="dk1"/>
                          </a:solidFill>
                          <a:latin typeface="Arial" panose="020B0604020202020204" pitchFamily="34" charset="0"/>
                          <a:ea typeface="+mn-ea"/>
                          <a:cs typeface="Arial" panose="020B0604020202020204" pitchFamily="34" charset="0"/>
                        </a:rPr>
                        <a:t>3</a:t>
                      </a: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sp>
        <p:nvSpPr>
          <p:cNvPr id="15" name="Slide Number Placeholder 14">
            <a:extLst>
              <a:ext uri="{FF2B5EF4-FFF2-40B4-BE49-F238E27FC236}">
                <a16:creationId xmlns:a16="http://schemas.microsoft.com/office/drawing/2014/main" id="{A4FEA003-0540-CA45-A702-A4CF3ADE3EC4}"/>
              </a:ext>
            </a:extLst>
          </p:cNvPr>
          <p:cNvSpPr>
            <a:spLocks noGrp="1"/>
          </p:cNvSpPr>
          <p:nvPr>
            <p:ph type="sldNum" sz="quarter" idx="12"/>
          </p:nvPr>
        </p:nvSpPr>
        <p:spPr/>
        <p:txBody>
          <a:bodyPr/>
          <a:lstStyle/>
          <a:p>
            <a:fld id="{857C9BCE-67C3-4E89-9B9C-38CCFE777CF5}" type="slidenum">
              <a:rPr lang="en-US" smtClean="0"/>
              <a:t>4</a:t>
            </a:fld>
            <a:endParaRPr lang="en-US" dirty="0"/>
          </a:p>
        </p:txBody>
      </p:sp>
      <p:sp>
        <p:nvSpPr>
          <p:cNvPr id="3" name="TextBox 2">
            <a:extLst>
              <a:ext uri="{FF2B5EF4-FFF2-40B4-BE49-F238E27FC236}">
                <a16:creationId xmlns:a16="http://schemas.microsoft.com/office/drawing/2014/main" id="{65E22AA2-146E-CB49-BA5C-49D80457BE90}"/>
              </a:ext>
            </a:extLst>
          </p:cNvPr>
          <p:cNvSpPr txBox="1"/>
          <p:nvPr/>
        </p:nvSpPr>
        <p:spPr>
          <a:xfrm>
            <a:off x="12519462" y="6430061"/>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EXS_001</a:t>
            </a:r>
          </a:p>
        </p:txBody>
      </p:sp>
      <p:pic>
        <p:nvPicPr>
          <p:cNvPr id="6" name="Picture 5">
            <a:extLst>
              <a:ext uri="{FF2B5EF4-FFF2-40B4-BE49-F238E27FC236}">
                <a16:creationId xmlns:a16="http://schemas.microsoft.com/office/drawing/2014/main" id="{B8AF1687-358C-43B8-BC81-97200FD70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301" y="1327267"/>
            <a:ext cx="6206266" cy="5102794"/>
          </a:xfrm>
          <a:prstGeom prst="rect">
            <a:avLst/>
          </a:prstGeom>
        </p:spPr>
      </p:pic>
    </p:spTree>
    <p:extLst>
      <p:ext uri="{BB962C8B-B14F-4D97-AF65-F5344CB8AC3E}">
        <p14:creationId xmlns:p14="http://schemas.microsoft.com/office/powerpoint/2010/main" val="169177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57B5-AE71-A042-9894-DD71DCDEF68E}"/>
              </a:ext>
            </a:extLst>
          </p:cNvPr>
          <p:cNvSpPr>
            <a:spLocks noGrp="1"/>
          </p:cNvSpPr>
          <p:nvPr>
            <p:ph type="title"/>
          </p:nvPr>
        </p:nvSpPr>
        <p:spPr>
          <a:xfrm>
            <a:off x="457199" y="457200"/>
            <a:ext cx="11439525" cy="899327"/>
          </a:xfrm>
        </p:spPr>
        <p:txBody>
          <a:bodyPr/>
          <a:lstStyle/>
          <a:p>
            <a:r>
              <a:rPr lang="en-US" dirty="0"/>
              <a:t>The Barcelona Clinic Liver Cancer (BCLC) Staging </a:t>
            </a:r>
            <a:r>
              <a:rPr lang="en-US" dirty="0" err="1"/>
              <a:t>System</a:t>
            </a:r>
            <a:r>
              <a:rPr lang="en-US" baseline="30000" dirty="0" err="1"/>
              <a:t>1</a:t>
            </a:r>
            <a:endParaRPr lang="en-US" baseline="30000" dirty="0"/>
          </a:p>
        </p:txBody>
      </p:sp>
      <p:pic>
        <p:nvPicPr>
          <p:cNvPr id="7" name="Picture 6" descr="A screenshot of a computer&#10;&#10;Description automatically generated">
            <a:extLst>
              <a:ext uri="{FF2B5EF4-FFF2-40B4-BE49-F238E27FC236}">
                <a16:creationId xmlns:a16="http://schemas.microsoft.com/office/drawing/2014/main" id="{EC7DBD6E-ADD9-AC4E-820F-AF9888ED9F81}"/>
              </a:ext>
            </a:extLst>
          </p:cNvPr>
          <p:cNvPicPr>
            <a:picLocks noChangeAspect="1"/>
          </p:cNvPicPr>
          <p:nvPr/>
        </p:nvPicPr>
        <p:blipFill rotWithShape="1">
          <a:blip r:embed="rId3">
            <a:extLst>
              <a:ext uri="{28A0092B-C50C-407E-A947-70E740481C1C}">
                <a14:useLocalDpi xmlns:a14="http://schemas.microsoft.com/office/drawing/2010/main" val="0"/>
              </a:ext>
            </a:extLst>
          </a:blip>
          <a:srcRect t="11459" b="11250"/>
          <a:stretch/>
        </p:blipFill>
        <p:spPr>
          <a:xfrm>
            <a:off x="0" y="1014413"/>
            <a:ext cx="12192000" cy="5300662"/>
          </a:xfrm>
          <a:prstGeom prst="rect">
            <a:avLst/>
          </a:prstGeom>
        </p:spPr>
      </p:pic>
      <p:sp>
        <p:nvSpPr>
          <p:cNvPr id="17" name="Slide Number Placeholder 16">
            <a:extLst>
              <a:ext uri="{FF2B5EF4-FFF2-40B4-BE49-F238E27FC236}">
                <a16:creationId xmlns:a16="http://schemas.microsoft.com/office/drawing/2014/main" id="{1DDDF045-0406-ED4C-AAC1-9FEC08EAA491}"/>
              </a:ext>
            </a:extLst>
          </p:cNvPr>
          <p:cNvSpPr>
            <a:spLocks noGrp="1"/>
          </p:cNvSpPr>
          <p:nvPr>
            <p:ph type="sldNum" sz="quarter" idx="12"/>
          </p:nvPr>
        </p:nvSpPr>
        <p:spPr/>
        <p:txBody>
          <a:bodyPr/>
          <a:lstStyle/>
          <a:p>
            <a:fld id="{857C9BCE-67C3-4E89-9B9C-38CCFE777CF5}" type="slidenum">
              <a:rPr lang="en-US" smtClean="0"/>
              <a:t>40</a:t>
            </a:fld>
            <a:endParaRPr lang="en-US" dirty="0"/>
          </a:p>
        </p:txBody>
      </p:sp>
      <p:sp>
        <p:nvSpPr>
          <p:cNvPr id="5" name="TextBox 4">
            <a:extLst>
              <a:ext uri="{FF2B5EF4-FFF2-40B4-BE49-F238E27FC236}">
                <a16:creationId xmlns:a16="http://schemas.microsoft.com/office/drawing/2014/main" id="{2C84F0C7-BE69-5A41-A2BB-D39B71327BCC}"/>
              </a:ext>
            </a:extLst>
          </p:cNvPr>
          <p:cNvSpPr txBox="1"/>
          <p:nvPr/>
        </p:nvSpPr>
        <p:spPr>
          <a:xfrm>
            <a:off x="-1833785" y="4691148"/>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EXS_010</a:t>
            </a:r>
          </a:p>
        </p:txBody>
      </p:sp>
    </p:spTree>
    <p:extLst>
      <p:ext uri="{BB962C8B-B14F-4D97-AF65-F5344CB8AC3E}">
        <p14:creationId xmlns:p14="http://schemas.microsoft.com/office/powerpoint/2010/main" val="76810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6AFC-0620-4F42-99AC-D797351B490C}"/>
              </a:ext>
            </a:extLst>
          </p:cNvPr>
          <p:cNvSpPr>
            <a:spLocks noGrp="1"/>
          </p:cNvSpPr>
          <p:nvPr>
            <p:ph type="title"/>
          </p:nvPr>
        </p:nvSpPr>
        <p:spPr/>
        <p:txBody>
          <a:bodyPr/>
          <a:lstStyle/>
          <a:p>
            <a:r>
              <a:rPr lang="en-US" dirty="0"/>
              <a:t>Exercise: HCC Treatments</a:t>
            </a:r>
          </a:p>
        </p:txBody>
      </p:sp>
      <p:graphicFrame>
        <p:nvGraphicFramePr>
          <p:cNvPr id="6" name="Table 5">
            <a:extLst>
              <a:ext uri="{FF2B5EF4-FFF2-40B4-BE49-F238E27FC236}">
                <a16:creationId xmlns:a16="http://schemas.microsoft.com/office/drawing/2014/main" id="{B127D452-B652-D941-B5BF-71274AE31A67}"/>
              </a:ext>
            </a:extLst>
          </p:cNvPr>
          <p:cNvGraphicFramePr>
            <a:graphicFrameLocks/>
          </p:cNvGraphicFramePr>
          <p:nvPr>
            <p:extLst>
              <p:ext uri="{D42A27DB-BD31-4B8C-83A1-F6EECF244321}">
                <p14:modId xmlns:p14="http://schemas.microsoft.com/office/powerpoint/2010/main" val="2765149912"/>
              </p:ext>
            </p:extLst>
          </p:nvPr>
        </p:nvGraphicFramePr>
        <p:xfrm>
          <a:off x="457200" y="1425220"/>
          <a:ext cx="2057400" cy="46725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79211775"/>
                    </a:ext>
                  </a:extLst>
                </a:gridCol>
              </a:tblGrid>
              <a:tr h="640080">
                <a:tc>
                  <a:txBody>
                    <a:bodyPr/>
                    <a:lstStyle/>
                    <a:p>
                      <a:pPr algn="ctr"/>
                      <a:r>
                        <a:rPr lang="en-US" sz="1800" b="0" dirty="0"/>
                        <a:t>Resection</a:t>
                      </a:r>
                    </a:p>
                  </a:txBody>
                  <a:tcPr marL="92336" marR="92336" anchor="ctr">
                    <a:lnB w="63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766368123"/>
                  </a:ext>
                </a:extLst>
              </a:tr>
              <a:tr h="4032504">
                <a:tc>
                  <a:txBody>
                    <a:bodyPr/>
                    <a:lstStyle/>
                    <a:p>
                      <a:pPr marL="182563" indent="-182563">
                        <a:lnSpc>
                          <a:spcPct val="90000"/>
                        </a:lnSpc>
                        <a:spcAft>
                          <a:spcPts val="400"/>
                        </a:spcAft>
                        <a:buFont typeface="Arial" panose="020B0604020202020204" pitchFamily="34" charset="0"/>
                        <a:buChar char="•"/>
                        <a:tabLst/>
                      </a:pPr>
                      <a:endParaRPr lang="en-US" sz="1600" b="0" i="0" u="none" strike="noStrike" kern="1200" baseline="0" dirty="0">
                        <a:solidFill>
                          <a:schemeClr val="dk1"/>
                        </a:solidFill>
                        <a:latin typeface="+mn-lt"/>
                        <a:ea typeface="+mn-ea"/>
                        <a:cs typeface="+mn-cs"/>
                      </a:endParaRP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graphicFrame>
        <p:nvGraphicFramePr>
          <p:cNvPr id="16" name="Table 15">
            <a:extLst>
              <a:ext uri="{FF2B5EF4-FFF2-40B4-BE49-F238E27FC236}">
                <a16:creationId xmlns:a16="http://schemas.microsoft.com/office/drawing/2014/main" id="{1AA8839D-FF07-DC46-9298-52BC9C39A0BD}"/>
              </a:ext>
            </a:extLst>
          </p:cNvPr>
          <p:cNvGraphicFramePr>
            <a:graphicFrameLocks/>
          </p:cNvGraphicFramePr>
          <p:nvPr>
            <p:extLst>
              <p:ext uri="{D42A27DB-BD31-4B8C-83A1-F6EECF244321}">
                <p14:modId xmlns:p14="http://schemas.microsoft.com/office/powerpoint/2010/main" val="3322445795"/>
              </p:ext>
            </p:extLst>
          </p:nvPr>
        </p:nvGraphicFramePr>
        <p:xfrm>
          <a:off x="2702720" y="1425220"/>
          <a:ext cx="2057400" cy="46725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79211775"/>
                    </a:ext>
                  </a:extLst>
                </a:gridCol>
              </a:tblGrid>
              <a:tr h="640080">
                <a:tc>
                  <a:txBody>
                    <a:bodyPr/>
                    <a:lstStyle/>
                    <a:p>
                      <a:pPr algn="ctr"/>
                      <a:r>
                        <a:rPr lang="en-US" sz="1800" b="0" dirty="0"/>
                        <a:t>Transplantation</a:t>
                      </a:r>
                    </a:p>
                  </a:txBody>
                  <a:tcPr marL="92336" marR="92336" anchor="ct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766368123"/>
                  </a:ext>
                </a:extLst>
              </a:tr>
              <a:tr h="4032504">
                <a:tc>
                  <a:txBody>
                    <a:bodyPr/>
                    <a:lstStyle/>
                    <a:p>
                      <a:pPr marL="182563" indent="-182563">
                        <a:lnSpc>
                          <a:spcPct val="90000"/>
                        </a:lnSpc>
                        <a:spcAft>
                          <a:spcPts val="600"/>
                        </a:spcAft>
                        <a:buFont typeface="Arial" panose="020B0604020202020204" pitchFamily="34" charset="0"/>
                        <a:buChar char="•"/>
                        <a:tabLst/>
                      </a:pPr>
                      <a:endParaRPr lang="en-US" sz="1600" dirty="0"/>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graphicFrame>
        <p:nvGraphicFramePr>
          <p:cNvPr id="17" name="Table 16">
            <a:extLst>
              <a:ext uri="{FF2B5EF4-FFF2-40B4-BE49-F238E27FC236}">
                <a16:creationId xmlns:a16="http://schemas.microsoft.com/office/drawing/2014/main" id="{10EC753B-9A67-8B4E-852E-822985467965}"/>
              </a:ext>
            </a:extLst>
          </p:cNvPr>
          <p:cNvGraphicFramePr>
            <a:graphicFrameLocks/>
          </p:cNvGraphicFramePr>
          <p:nvPr>
            <p:extLst>
              <p:ext uri="{D42A27DB-BD31-4B8C-83A1-F6EECF244321}">
                <p14:modId xmlns:p14="http://schemas.microsoft.com/office/powerpoint/2010/main" val="1622735964"/>
              </p:ext>
            </p:extLst>
          </p:nvPr>
        </p:nvGraphicFramePr>
        <p:xfrm>
          <a:off x="4948240" y="1425220"/>
          <a:ext cx="2057400" cy="46725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79211775"/>
                    </a:ext>
                  </a:extLst>
                </a:gridCol>
              </a:tblGrid>
              <a:tr h="640080">
                <a:tc>
                  <a:txBody>
                    <a:bodyPr/>
                    <a:lstStyle/>
                    <a:p>
                      <a:pPr algn="ctr"/>
                      <a:r>
                        <a:rPr lang="en-US" sz="1800" b="0" dirty="0"/>
                        <a:t>Ablation</a:t>
                      </a:r>
                    </a:p>
                  </a:txBody>
                  <a:tcPr marL="92336" marR="92336" anchor="ctr">
                    <a:lnB w="635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2766368123"/>
                  </a:ext>
                </a:extLst>
              </a:tr>
              <a:tr h="4032504">
                <a:tc>
                  <a:txBody>
                    <a:bodyPr/>
                    <a:lstStyle/>
                    <a:p>
                      <a:pPr marL="182563" indent="-182563">
                        <a:lnSpc>
                          <a:spcPct val="90000"/>
                        </a:lnSpc>
                        <a:spcAft>
                          <a:spcPts val="400"/>
                        </a:spcAft>
                        <a:buFont typeface="Arial" panose="020B0604020202020204" pitchFamily="34" charset="0"/>
                        <a:buChar char="•"/>
                        <a:tabLst/>
                      </a:pPr>
                      <a:endParaRPr lang="en-US" sz="1600" b="0" i="0" u="none" strike="noStrike" kern="1200" baseline="0" dirty="0">
                        <a:solidFill>
                          <a:schemeClr val="dk1"/>
                        </a:solidFill>
                        <a:latin typeface="+mn-lt"/>
                        <a:ea typeface="+mn-ea"/>
                        <a:cs typeface="+mn-cs"/>
                      </a:endParaRP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graphicFrame>
        <p:nvGraphicFramePr>
          <p:cNvPr id="18" name="Table 17">
            <a:extLst>
              <a:ext uri="{FF2B5EF4-FFF2-40B4-BE49-F238E27FC236}">
                <a16:creationId xmlns:a16="http://schemas.microsoft.com/office/drawing/2014/main" id="{D6A82441-04F0-F142-88CD-5F92188571D0}"/>
              </a:ext>
            </a:extLst>
          </p:cNvPr>
          <p:cNvGraphicFramePr>
            <a:graphicFrameLocks/>
          </p:cNvGraphicFramePr>
          <p:nvPr>
            <p:extLst>
              <p:ext uri="{D42A27DB-BD31-4B8C-83A1-F6EECF244321}">
                <p14:modId xmlns:p14="http://schemas.microsoft.com/office/powerpoint/2010/main" val="882815211"/>
              </p:ext>
            </p:extLst>
          </p:nvPr>
        </p:nvGraphicFramePr>
        <p:xfrm>
          <a:off x="7193760" y="1425220"/>
          <a:ext cx="2057400" cy="46725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79211775"/>
                    </a:ext>
                  </a:extLst>
                </a:gridCol>
              </a:tblGrid>
              <a:tr h="681315">
                <a:tc>
                  <a:txBody>
                    <a:bodyPr/>
                    <a:lstStyle/>
                    <a:p>
                      <a:pPr algn="ctr"/>
                      <a:r>
                        <a:rPr lang="en-US" sz="1800" b="0" dirty="0"/>
                        <a:t>Transarterial Therapies</a:t>
                      </a:r>
                    </a:p>
                  </a:txBody>
                  <a:tcPr marL="92336" marR="92336">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2766368123"/>
                  </a:ext>
                </a:extLst>
              </a:tr>
              <a:tr h="3991269">
                <a:tc>
                  <a:txBody>
                    <a:bodyPr/>
                    <a:lstStyle/>
                    <a:p>
                      <a:pPr marL="182563" indent="-182563">
                        <a:lnSpc>
                          <a:spcPct val="90000"/>
                        </a:lnSpc>
                        <a:spcAft>
                          <a:spcPts val="400"/>
                        </a:spcAft>
                        <a:buFont typeface="Arial" panose="020B0604020202020204" pitchFamily="34" charset="0"/>
                        <a:buChar char="•"/>
                        <a:tabLst/>
                      </a:pPr>
                      <a:endParaRPr lang="en-US" sz="1600" b="0" i="0" u="none" strike="noStrike" kern="1200" baseline="0" dirty="0">
                        <a:solidFill>
                          <a:schemeClr val="dk1"/>
                        </a:solidFill>
                        <a:latin typeface="+mn-lt"/>
                        <a:ea typeface="+mn-ea"/>
                        <a:cs typeface="+mn-cs"/>
                      </a:endParaRPr>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graphicFrame>
        <p:nvGraphicFramePr>
          <p:cNvPr id="19" name="Table 18">
            <a:extLst>
              <a:ext uri="{FF2B5EF4-FFF2-40B4-BE49-F238E27FC236}">
                <a16:creationId xmlns:a16="http://schemas.microsoft.com/office/drawing/2014/main" id="{2A7DF0AA-4B98-1A4D-863F-AC0C637B9585}"/>
              </a:ext>
            </a:extLst>
          </p:cNvPr>
          <p:cNvGraphicFramePr>
            <a:graphicFrameLocks/>
          </p:cNvGraphicFramePr>
          <p:nvPr>
            <p:extLst>
              <p:ext uri="{D42A27DB-BD31-4B8C-83A1-F6EECF244321}">
                <p14:modId xmlns:p14="http://schemas.microsoft.com/office/powerpoint/2010/main" val="4205599498"/>
              </p:ext>
            </p:extLst>
          </p:nvPr>
        </p:nvGraphicFramePr>
        <p:xfrm>
          <a:off x="9439279" y="1425220"/>
          <a:ext cx="2057400" cy="46725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079211775"/>
                    </a:ext>
                  </a:extLst>
                </a:gridCol>
              </a:tblGrid>
              <a:tr h="679184">
                <a:tc>
                  <a:txBody>
                    <a:bodyPr/>
                    <a:lstStyle/>
                    <a:p>
                      <a:pPr algn="ctr"/>
                      <a:r>
                        <a:rPr lang="en-US" sz="1800" b="0" dirty="0"/>
                        <a:t>Systemic Therapies</a:t>
                      </a:r>
                    </a:p>
                  </a:txBody>
                  <a:tcPr marL="92336" marR="92336">
                    <a:lnB w="635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2766368123"/>
                  </a:ext>
                </a:extLst>
              </a:tr>
              <a:tr h="3993400">
                <a:tc>
                  <a:txBody>
                    <a:bodyPr/>
                    <a:lstStyle/>
                    <a:p>
                      <a:pPr marL="182563" indent="-182563">
                        <a:lnSpc>
                          <a:spcPct val="90000"/>
                        </a:lnSpc>
                        <a:spcAft>
                          <a:spcPts val="600"/>
                        </a:spcAft>
                        <a:buFont typeface="Arial" panose="020B0604020202020204" pitchFamily="34" charset="0"/>
                        <a:buChar char="•"/>
                        <a:tabLst/>
                      </a:pPr>
                      <a:endParaRPr lang="en-US" sz="1600" dirty="0"/>
                    </a:p>
                  </a:txBody>
                  <a:tcPr marL="137160" marR="137160" marT="91440" marB="91440">
                    <a:lnT w="635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867530073"/>
                  </a:ext>
                </a:extLst>
              </a:tr>
            </a:tbl>
          </a:graphicData>
        </a:graphic>
      </p:graphicFrame>
      <p:sp>
        <p:nvSpPr>
          <p:cNvPr id="3" name="Rectangle 2">
            <a:extLst>
              <a:ext uri="{FF2B5EF4-FFF2-40B4-BE49-F238E27FC236}">
                <a16:creationId xmlns:a16="http://schemas.microsoft.com/office/drawing/2014/main" id="{8DA467E5-9C1D-9949-9EE2-2C5AC0C724A3}"/>
              </a:ext>
            </a:extLst>
          </p:cNvPr>
          <p:cNvSpPr/>
          <p:nvPr/>
        </p:nvSpPr>
        <p:spPr>
          <a:xfrm>
            <a:off x="476250" y="2129471"/>
            <a:ext cx="1952625"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Involves removal of part of </a:t>
            </a:r>
            <a:br>
              <a:rPr lang="en-US" sz="1600" dirty="0">
                <a:solidFill>
                  <a:srgbClr val="000000"/>
                </a:solidFill>
              </a:rPr>
            </a:br>
            <a:r>
              <a:rPr lang="en-US" sz="1600" dirty="0">
                <a:solidFill>
                  <a:srgbClr val="000000"/>
                </a:solidFill>
              </a:rPr>
              <a:t>the liver</a:t>
            </a:r>
          </a:p>
        </p:txBody>
      </p:sp>
      <p:sp>
        <p:nvSpPr>
          <p:cNvPr id="25" name="Rectangle 24">
            <a:extLst>
              <a:ext uri="{FF2B5EF4-FFF2-40B4-BE49-F238E27FC236}">
                <a16:creationId xmlns:a16="http://schemas.microsoft.com/office/drawing/2014/main" id="{271E4D8B-DB75-A94D-A295-430A42DC8820}"/>
              </a:ext>
            </a:extLst>
          </p:cNvPr>
          <p:cNvSpPr/>
          <p:nvPr/>
        </p:nvSpPr>
        <p:spPr>
          <a:xfrm>
            <a:off x="4964576" y="2129471"/>
            <a:ext cx="1915935"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Uses radio waves to “burn” the tumor</a:t>
            </a:r>
          </a:p>
        </p:txBody>
      </p:sp>
      <p:sp>
        <p:nvSpPr>
          <p:cNvPr id="26" name="Rectangle 25">
            <a:extLst>
              <a:ext uri="{FF2B5EF4-FFF2-40B4-BE49-F238E27FC236}">
                <a16:creationId xmlns:a16="http://schemas.microsoft.com/office/drawing/2014/main" id="{EC32242E-49F6-FC49-8AAB-48FDB11FAE03}"/>
              </a:ext>
            </a:extLst>
          </p:cNvPr>
          <p:cNvSpPr/>
          <p:nvPr/>
        </p:nvSpPr>
        <p:spPr>
          <a:xfrm>
            <a:off x="2705100" y="2129471"/>
            <a:ext cx="1781175" cy="535531"/>
          </a:xfrm>
          <a:prstGeom prst="rect">
            <a:avLst/>
          </a:prstGeom>
        </p:spPr>
        <p:txBody>
          <a:bodyPr wrap="square">
            <a:spAutoFit/>
          </a:bodyPr>
          <a:lstStyle/>
          <a:p>
            <a:pPr marL="182563" indent="-182563">
              <a:lnSpc>
                <a:spcPct val="90000"/>
              </a:lnSpc>
              <a:spcAft>
                <a:spcPts val="600"/>
              </a:spcAft>
              <a:buFont typeface="Arial" panose="020B0604020202020204" pitchFamily="34" charset="0"/>
              <a:buChar char="•"/>
              <a:tabLst/>
            </a:pPr>
            <a:r>
              <a:rPr lang="en-US" sz="1600" dirty="0"/>
              <a:t>Based on </a:t>
            </a:r>
            <a:br>
              <a:rPr lang="en-US" sz="1600" dirty="0"/>
            </a:br>
            <a:r>
              <a:rPr lang="en-US" sz="1600" dirty="0"/>
              <a:t>Milan criteria</a:t>
            </a:r>
          </a:p>
        </p:txBody>
      </p:sp>
      <p:sp>
        <p:nvSpPr>
          <p:cNvPr id="27" name="Rectangle 26">
            <a:extLst>
              <a:ext uri="{FF2B5EF4-FFF2-40B4-BE49-F238E27FC236}">
                <a16:creationId xmlns:a16="http://schemas.microsoft.com/office/drawing/2014/main" id="{EBD58B3A-33AE-1A4C-BEE0-4C9BE95345C9}"/>
              </a:ext>
            </a:extLst>
          </p:cNvPr>
          <p:cNvSpPr/>
          <p:nvPr/>
        </p:nvSpPr>
        <p:spPr>
          <a:xfrm>
            <a:off x="7203187" y="2129471"/>
            <a:ext cx="1940119"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Block the blood supply to the tumor(s)</a:t>
            </a:r>
          </a:p>
        </p:txBody>
      </p:sp>
      <p:sp>
        <p:nvSpPr>
          <p:cNvPr id="28" name="Rectangle 27">
            <a:extLst>
              <a:ext uri="{FF2B5EF4-FFF2-40B4-BE49-F238E27FC236}">
                <a16:creationId xmlns:a16="http://schemas.microsoft.com/office/drawing/2014/main" id="{B793BF81-EF65-874A-8D4A-C43506FB08DC}"/>
              </a:ext>
            </a:extLst>
          </p:cNvPr>
          <p:cNvSpPr/>
          <p:nvPr/>
        </p:nvSpPr>
        <p:spPr>
          <a:xfrm>
            <a:off x="9460132" y="2129471"/>
            <a:ext cx="2004796"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in patients with advanced disease </a:t>
            </a:r>
          </a:p>
        </p:txBody>
      </p:sp>
      <p:sp>
        <p:nvSpPr>
          <p:cNvPr id="29" name="Rectangle 28">
            <a:extLst>
              <a:ext uri="{FF2B5EF4-FFF2-40B4-BE49-F238E27FC236}">
                <a16:creationId xmlns:a16="http://schemas.microsoft.com/office/drawing/2014/main" id="{1D26E510-197E-3B4E-8C62-1E6E967A30C9}"/>
              </a:ext>
            </a:extLst>
          </p:cNvPr>
          <p:cNvSpPr/>
          <p:nvPr/>
        </p:nvSpPr>
        <p:spPr>
          <a:xfrm>
            <a:off x="7203187" y="2890647"/>
            <a:ext cx="956800" cy="313932"/>
          </a:xfrm>
          <a:prstGeom prst="rect">
            <a:avLst/>
          </a:prstGeom>
        </p:spPr>
        <p:txBody>
          <a:bodyPr wrap="non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TACE </a:t>
            </a:r>
          </a:p>
        </p:txBody>
      </p:sp>
      <p:sp>
        <p:nvSpPr>
          <p:cNvPr id="30" name="Rectangle 29">
            <a:extLst>
              <a:ext uri="{FF2B5EF4-FFF2-40B4-BE49-F238E27FC236}">
                <a16:creationId xmlns:a16="http://schemas.microsoft.com/office/drawing/2014/main" id="{0932AFDD-62FC-1E46-A7E2-B38B4ED39855}"/>
              </a:ext>
            </a:extLst>
          </p:cNvPr>
          <p:cNvSpPr/>
          <p:nvPr/>
        </p:nvSpPr>
        <p:spPr>
          <a:xfrm>
            <a:off x="476250" y="2890647"/>
            <a:ext cx="1995487" cy="1421928"/>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only in patients with small, solitary tumors, ECOG PS 0, preserved liver function</a:t>
            </a:r>
          </a:p>
        </p:txBody>
      </p:sp>
      <p:sp>
        <p:nvSpPr>
          <p:cNvPr id="31" name="Rectangle 30">
            <a:extLst>
              <a:ext uri="{FF2B5EF4-FFF2-40B4-BE49-F238E27FC236}">
                <a16:creationId xmlns:a16="http://schemas.microsoft.com/office/drawing/2014/main" id="{13A5D1B9-6D58-D14E-9016-3422F26756D2}"/>
              </a:ext>
            </a:extLst>
          </p:cNvPr>
          <p:cNvSpPr/>
          <p:nvPr/>
        </p:nvSpPr>
        <p:spPr>
          <a:xfrm>
            <a:off x="2705100" y="2676330"/>
            <a:ext cx="2038350" cy="978729"/>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Associated with 60%-80% 5-year, 50% 10-year survival rates</a:t>
            </a:r>
          </a:p>
        </p:txBody>
      </p:sp>
      <p:sp>
        <p:nvSpPr>
          <p:cNvPr id="32" name="Rectangle 31">
            <a:extLst>
              <a:ext uri="{FF2B5EF4-FFF2-40B4-BE49-F238E27FC236}">
                <a16:creationId xmlns:a16="http://schemas.microsoft.com/office/drawing/2014/main" id="{4240FEAF-A668-FF48-A800-554EC633CD42}"/>
              </a:ext>
            </a:extLst>
          </p:cNvPr>
          <p:cNvSpPr/>
          <p:nvPr/>
        </p:nvSpPr>
        <p:spPr>
          <a:xfrm>
            <a:off x="476250" y="4333685"/>
            <a:ext cx="1909763"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Associated with </a:t>
            </a:r>
            <a:br>
              <a:rPr lang="en-US" sz="1600" dirty="0">
                <a:solidFill>
                  <a:srgbClr val="000000"/>
                </a:solidFill>
              </a:rPr>
            </a:br>
            <a:r>
              <a:rPr lang="en-US" sz="1600" dirty="0">
                <a:solidFill>
                  <a:srgbClr val="000000"/>
                </a:solidFill>
              </a:rPr>
              <a:t>a 60% 5-year survival rate</a:t>
            </a:r>
          </a:p>
        </p:txBody>
      </p:sp>
      <p:sp>
        <p:nvSpPr>
          <p:cNvPr id="33" name="Rectangle 32">
            <a:extLst>
              <a:ext uri="{FF2B5EF4-FFF2-40B4-BE49-F238E27FC236}">
                <a16:creationId xmlns:a16="http://schemas.microsoft.com/office/drawing/2014/main" id="{423F3CDE-6562-914B-B165-2DA6706EE7D4}"/>
              </a:ext>
            </a:extLst>
          </p:cNvPr>
          <p:cNvSpPr/>
          <p:nvPr/>
        </p:nvSpPr>
        <p:spPr>
          <a:xfrm>
            <a:off x="7203187" y="3286756"/>
            <a:ext cx="1939425"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Can be used in patients with larger tumors </a:t>
            </a:r>
          </a:p>
        </p:txBody>
      </p:sp>
      <p:sp>
        <p:nvSpPr>
          <p:cNvPr id="34" name="Rectangle 33">
            <a:extLst>
              <a:ext uri="{FF2B5EF4-FFF2-40B4-BE49-F238E27FC236}">
                <a16:creationId xmlns:a16="http://schemas.microsoft.com/office/drawing/2014/main" id="{3AAB21E7-31AF-CD4C-A8A8-7690FF96CFA4}"/>
              </a:ext>
            </a:extLst>
          </p:cNvPr>
          <p:cNvSpPr/>
          <p:nvPr/>
        </p:nvSpPr>
        <p:spPr>
          <a:xfrm>
            <a:off x="4964576" y="2890647"/>
            <a:ext cx="2150599"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Destroys tumors without removing them</a:t>
            </a:r>
          </a:p>
        </p:txBody>
      </p:sp>
      <p:sp>
        <p:nvSpPr>
          <p:cNvPr id="35" name="Rectangle 34">
            <a:extLst>
              <a:ext uri="{FF2B5EF4-FFF2-40B4-BE49-F238E27FC236}">
                <a16:creationId xmlns:a16="http://schemas.microsoft.com/office/drawing/2014/main" id="{1D238E72-2CA7-244D-8BDD-B88F1FD92575}"/>
              </a:ext>
            </a:extLst>
          </p:cNvPr>
          <p:cNvSpPr/>
          <p:nvPr/>
        </p:nvSpPr>
        <p:spPr>
          <a:xfrm>
            <a:off x="9460132" y="2890647"/>
            <a:ext cx="1769846" cy="556579"/>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Sorafenib and lenvatinib</a:t>
            </a:r>
          </a:p>
        </p:txBody>
      </p:sp>
      <p:sp>
        <p:nvSpPr>
          <p:cNvPr id="36" name="Rectangle 35">
            <a:extLst>
              <a:ext uri="{FF2B5EF4-FFF2-40B4-BE49-F238E27FC236}">
                <a16:creationId xmlns:a16="http://schemas.microsoft.com/office/drawing/2014/main" id="{344DD92D-24EE-C341-92DB-DBC9282D534F}"/>
              </a:ext>
            </a:extLst>
          </p:cNvPr>
          <p:cNvSpPr/>
          <p:nvPr/>
        </p:nvSpPr>
        <p:spPr>
          <a:xfrm>
            <a:off x="4964576" y="3712910"/>
            <a:ext cx="2095500" cy="1643527"/>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in </a:t>
            </a:r>
            <a:br>
              <a:rPr lang="en-US" sz="1600" dirty="0">
                <a:solidFill>
                  <a:srgbClr val="000000"/>
                </a:solidFill>
              </a:rPr>
            </a:br>
            <a:r>
              <a:rPr lang="en-US" sz="1600" dirty="0">
                <a:solidFill>
                  <a:srgbClr val="000000"/>
                </a:solidFill>
              </a:rPr>
              <a:t>patients with </a:t>
            </a:r>
            <a:br>
              <a:rPr lang="en-US" sz="1600" dirty="0">
                <a:solidFill>
                  <a:srgbClr val="000000"/>
                </a:solidFill>
              </a:rPr>
            </a:br>
            <a:r>
              <a:rPr lang="en-US" sz="1600" dirty="0">
                <a:solidFill>
                  <a:srgbClr val="000000"/>
                </a:solidFill>
              </a:rPr>
              <a:t>1–3 small tumors (&lt;3 cm), poor performance status, reduced liver function</a:t>
            </a:r>
          </a:p>
        </p:txBody>
      </p:sp>
      <p:sp>
        <p:nvSpPr>
          <p:cNvPr id="37" name="Rectangle 36">
            <a:extLst>
              <a:ext uri="{FF2B5EF4-FFF2-40B4-BE49-F238E27FC236}">
                <a16:creationId xmlns:a16="http://schemas.microsoft.com/office/drawing/2014/main" id="{66C4A7F5-C383-7441-A609-4DABD7A27E1F}"/>
              </a:ext>
            </a:extLst>
          </p:cNvPr>
          <p:cNvSpPr/>
          <p:nvPr/>
        </p:nvSpPr>
        <p:spPr>
          <a:xfrm>
            <a:off x="476250" y="5162360"/>
            <a:ext cx="1866901"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Associated with </a:t>
            </a:r>
            <a:br>
              <a:rPr lang="en-US" sz="1600" dirty="0">
                <a:solidFill>
                  <a:srgbClr val="000000"/>
                </a:solidFill>
              </a:rPr>
            </a:br>
            <a:r>
              <a:rPr lang="en-US" sz="1600" dirty="0">
                <a:solidFill>
                  <a:srgbClr val="000000"/>
                </a:solidFill>
              </a:rPr>
              <a:t>a 70% 5-year recurrence rate</a:t>
            </a:r>
          </a:p>
        </p:txBody>
      </p:sp>
      <p:sp>
        <p:nvSpPr>
          <p:cNvPr id="38" name="Rectangle 37">
            <a:extLst>
              <a:ext uri="{FF2B5EF4-FFF2-40B4-BE49-F238E27FC236}">
                <a16:creationId xmlns:a16="http://schemas.microsoft.com/office/drawing/2014/main" id="{C36BE7C0-A51E-E54C-9668-6D549194FB80}"/>
              </a:ext>
            </a:extLst>
          </p:cNvPr>
          <p:cNvSpPr/>
          <p:nvPr/>
        </p:nvSpPr>
        <p:spPr>
          <a:xfrm>
            <a:off x="9460132" y="3490720"/>
            <a:ext cx="2012731" cy="1200329"/>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in patients who have progressed on transarterial therapies</a:t>
            </a:r>
          </a:p>
        </p:txBody>
      </p:sp>
      <p:sp>
        <p:nvSpPr>
          <p:cNvPr id="39" name="Rectangle 38">
            <a:extLst>
              <a:ext uri="{FF2B5EF4-FFF2-40B4-BE49-F238E27FC236}">
                <a16:creationId xmlns:a16="http://schemas.microsoft.com/office/drawing/2014/main" id="{56EE53B4-A0AF-D845-A028-5268A682241B}"/>
              </a:ext>
            </a:extLst>
          </p:cNvPr>
          <p:cNvSpPr/>
          <p:nvPr/>
        </p:nvSpPr>
        <p:spPr>
          <a:xfrm>
            <a:off x="2705100" y="3676456"/>
            <a:ext cx="1881188" cy="1643527"/>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in patients with no disease outside the liver (extrahepatic) who are not candidates for resection</a:t>
            </a:r>
          </a:p>
        </p:txBody>
      </p:sp>
      <p:sp>
        <p:nvSpPr>
          <p:cNvPr id="40" name="Rectangle 39">
            <a:extLst>
              <a:ext uri="{FF2B5EF4-FFF2-40B4-BE49-F238E27FC236}">
                <a16:creationId xmlns:a16="http://schemas.microsoft.com/office/drawing/2014/main" id="{24F0C32C-CAC5-9948-B147-2C598AC24F7E}"/>
              </a:ext>
            </a:extLst>
          </p:cNvPr>
          <p:cNvSpPr/>
          <p:nvPr/>
        </p:nvSpPr>
        <p:spPr>
          <a:xfrm>
            <a:off x="7203187" y="4115430"/>
            <a:ext cx="1955101" cy="757130"/>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Used in conjunction </a:t>
            </a:r>
            <a:br>
              <a:rPr lang="en-US" sz="1600" dirty="0">
                <a:solidFill>
                  <a:srgbClr val="000000"/>
                </a:solidFill>
              </a:rPr>
            </a:br>
            <a:r>
              <a:rPr lang="en-US" sz="1600" dirty="0">
                <a:solidFill>
                  <a:srgbClr val="000000"/>
                </a:solidFill>
              </a:rPr>
              <a:t>with ablation</a:t>
            </a:r>
          </a:p>
        </p:txBody>
      </p:sp>
      <p:sp>
        <p:nvSpPr>
          <p:cNvPr id="41" name="Rectangle 40">
            <a:extLst>
              <a:ext uri="{FF2B5EF4-FFF2-40B4-BE49-F238E27FC236}">
                <a16:creationId xmlns:a16="http://schemas.microsoft.com/office/drawing/2014/main" id="{B5252841-B4B2-B749-8F7C-ECED3EC9E2FB}"/>
              </a:ext>
            </a:extLst>
          </p:cNvPr>
          <p:cNvSpPr/>
          <p:nvPr/>
        </p:nvSpPr>
        <p:spPr>
          <a:xfrm>
            <a:off x="2705100" y="5372734"/>
            <a:ext cx="2038350" cy="535531"/>
          </a:xfrm>
          <a:prstGeom prst="rect">
            <a:avLst/>
          </a:prstGeom>
        </p:spPr>
        <p:txBody>
          <a:bodyPr wrap="square">
            <a:spAutoFit/>
          </a:bodyPr>
          <a:lstStyle/>
          <a:p>
            <a:pPr marL="182563" lvl="0" indent="-182563">
              <a:lnSpc>
                <a:spcPct val="90000"/>
              </a:lnSpc>
              <a:spcAft>
                <a:spcPts val="600"/>
              </a:spcAft>
              <a:buFont typeface="Arial" panose="020B0604020202020204" pitchFamily="34" charset="0"/>
              <a:buChar char="•"/>
            </a:pPr>
            <a:r>
              <a:rPr lang="en-US" sz="1600" dirty="0">
                <a:solidFill>
                  <a:srgbClr val="000000"/>
                </a:solidFill>
              </a:rPr>
              <a:t>“Cures” underlying liver disease</a:t>
            </a:r>
          </a:p>
        </p:txBody>
      </p:sp>
      <p:sp>
        <p:nvSpPr>
          <p:cNvPr id="43" name="Slide Number Placeholder 42">
            <a:extLst>
              <a:ext uri="{FF2B5EF4-FFF2-40B4-BE49-F238E27FC236}">
                <a16:creationId xmlns:a16="http://schemas.microsoft.com/office/drawing/2014/main" id="{E3F9B0B5-9AA9-6944-ADA1-391658A5C112}"/>
              </a:ext>
            </a:extLst>
          </p:cNvPr>
          <p:cNvSpPr>
            <a:spLocks noGrp="1"/>
          </p:cNvSpPr>
          <p:nvPr>
            <p:ph type="sldNum" sz="quarter" idx="12"/>
          </p:nvPr>
        </p:nvSpPr>
        <p:spPr/>
        <p:txBody>
          <a:bodyPr/>
          <a:lstStyle/>
          <a:p>
            <a:fld id="{857C9BCE-67C3-4E89-9B9C-38CCFE777CF5}" type="slidenum">
              <a:rPr lang="en-US" smtClean="0"/>
              <a:t>41</a:t>
            </a:fld>
            <a:endParaRPr lang="en-US" dirty="0"/>
          </a:p>
        </p:txBody>
      </p:sp>
    </p:spTree>
    <p:extLst>
      <p:ext uri="{BB962C8B-B14F-4D97-AF65-F5344CB8AC3E}">
        <p14:creationId xmlns:p14="http://schemas.microsoft.com/office/powerpoint/2010/main" val="420519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00C91-153B-465E-BF82-C9CC977C2998}"/>
              </a:ext>
            </a:extLst>
          </p:cNvPr>
          <p:cNvSpPr>
            <a:spLocks noGrp="1"/>
          </p:cNvSpPr>
          <p:nvPr>
            <p:ph idx="1"/>
          </p:nvPr>
        </p:nvSpPr>
        <p:spPr>
          <a:xfrm>
            <a:off x="457200" y="1280156"/>
            <a:ext cx="10773784" cy="4663443"/>
          </a:xfrm>
        </p:spPr>
        <p:txBody>
          <a:bodyPr>
            <a:noAutofit/>
          </a:bodyPr>
          <a:lstStyle/>
          <a:p>
            <a:pPr marL="342900" indent="-342900">
              <a:buFont typeface="Arial" panose="020B0604020202020204" pitchFamily="34" charset="0"/>
              <a:buChar char="•"/>
            </a:pPr>
            <a:r>
              <a:rPr lang="en-US" sz="2000" dirty="0"/>
              <a:t>Although not as common as some other cancers, HCC is a leading cause of cancer-related mortality in the </a:t>
            </a:r>
            <a:r>
              <a:rPr lang="en-US" sz="2000" dirty="0" err="1"/>
              <a:t>US.</a:t>
            </a:r>
            <a:r>
              <a:rPr lang="en-US" sz="2000" baseline="30000" dirty="0" err="1"/>
              <a:t>6</a:t>
            </a:r>
            <a:r>
              <a:rPr lang="en-US" sz="2000" dirty="0"/>
              <a:t> </a:t>
            </a:r>
            <a:endParaRPr lang="en-US" sz="2000" dirty="0">
              <a:solidFill>
                <a:srgbClr val="FF00FF"/>
              </a:solidFill>
              <a:highlight>
                <a:srgbClr val="FFFF00"/>
              </a:highlight>
            </a:endParaRPr>
          </a:p>
          <a:p>
            <a:pPr marL="342900" indent="-342900">
              <a:buFont typeface="Arial" panose="020B0604020202020204" pitchFamily="34" charset="0"/>
              <a:buChar char="•"/>
            </a:pPr>
            <a:r>
              <a:rPr lang="en-US" sz="2000" dirty="0"/>
              <a:t>Survival rates are low and are highly dependent on the stage at which the cancer is diagnosed. However, a large segment of the population is diagnosed with regional disease or distant metastases, when survival is </a:t>
            </a:r>
            <a:r>
              <a:rPr lang="en-US" sz="2000" dirty="0" err="1"/>
              <a:t>poor.</a:t>
            </a:r>
            <a:r>
              <a:rPr lang="en-US" sz="2000" baseline="30000" dirty="0" err="1"/>
              <a:t>5</a:t>
            </a:r>
            <a:r>
              <a:rPr lang="en-US" sz="2000" dirty="0"/>
              <a:t> </a:t>
            </a:r>
            <a:endParaRPr lang="en-US" sz="1400" dirty="0">
              <a:solidFill>
                <a:srgbClr val="FF00FF"/>
              </a:solidFill>
              <a:highlight>
                <a:srgbClr val="FFFF00"/>
              </a:highlight>
            </a:endParaRPr>
          </a:p>
          <a:p>
            <a:pPr marL="342900" indent="-342900">
              <a:buFont typeface="Arial" panose="020B0604020202020204" pitchFamily="34" charset="0"/>
              <a:buChar char="•"/>
            </a:pPr>
            <a:r>
              <a:rPr lang="en-US" sz="2000" dirty="0"/>
              <a:t>The main drivers for HCC include cirrhosis, metabolic disorders/NASH, chronic hepatitis B, chronic hepatitis C, and alcoholic liver disease. In addition, there are important genetic </a:t>
            </a:r>
            <a:r>
              <a:rPr lang="en-US" sz="2000" dirty="0" err="1"/>
              <a:t>drivers.</a:t>
            </a:r>
            <a:r>
              <a:rPr lang="en-US" sz="2000" baseline="30000" dirty="0" err="1"/>
              <a:t>1,8,10</a:t>
            </a:r>
            <a:endParaRPr lang="en-US" sz="2000" dirty="0">
              <a:solidFill>
                <a:srgbClr val="FF0000"/>
              </a:solidFill>
            </a:endParaRPr>
          </a:p>
          <a:p>
            <a:pPr marL="342900" indent="-342900">
              <a:buFont typeface="Arial" panose="020B0604020202020204" pitchFamily="34" charset="0"/>
              <a:buChar char="•"/>
            </a:pPr>
            <a:r>
              <a:rPr lang="en-US" sz="2000" dirty="0"/>
              <a:t>Diagnostic/prognostic classification systems include BCLC (staging), Milan criteria (transplantation), and Child-Pugh and MELD (liver function).</a:t>
            </a:r>
            <a:r>
              <a:rPr lang="en-US" sz="2000" baseline="30000" dirty="0"/>
              <a:t>26-29</a:t>
            </a:r>
            <a:r>
              <a:rPr lang="en-US" sz="2000" dirty="0">
                <a:solidFill>
                  <a:srgbClr val="FF00FF"/>
                </a:solidFill>
                <a:highlight>
                  <a:srgbClr val="FFFF00"/>
                </a:highlight>
              </a:rPr>
              <a:t> </a:t>
            </a:r>
          </a:p>
          <a:p>
            <a:pPr marL="342900" indent="-342900">
              <a:buFont typeface="Arial" panose="020B0604020202020204" pitchFamily="34" charset="0"/>
              <a:buChar char="•"/>
            </a:pPr>
            <a:r>
              <a:rPr lang="en-US" sz="2000" dirty="0"/>
              <a:t>There are many treatment modalities and the choice largely depends on the BCLC stage, liver function, ECOG performance status, and tumor </a:t>
            </a:r>
            <a:r>
              <a:rPr lang="en-US" sz="2000" dirty="0" err="1"/>
              <a:t>burden.</a:t>
            </a:r>
            <a:r>
              <a:rPr lang="en-US" sz="2000" baseline="30000" dirty="0" err="1"/>
              <a:t>1</a:t>
            </a:r>
            <a:endParaRPr lang="en-US" sz="1100" dirty="0"/>
          </a:p>
        </p:txBody>
      </p:sp>
      <p:sp>
        <p:nvSpPr>
          <p:cNvPr id="2" name="Title 1">
            <a:extLst>
              <a:ext uri="{FF2B5EF4-FFF2-40B4-BE49-F238E27FC236}">
                <a16:creationId xmlns:a16="http://schemas.microsoft.com/office/drawing/2014/main" id="{EC22A585-E762-4811-947B-909F44BB7E91}"/>
              </a:ext>
            </a:extLst>
          </p:cNvPr>
          <p:cNvSpPr>
            <a:spLocks noGrp="1"/>
          </p:cNvSpPr>
          <p:nvPr>
            <p:ph type="title"/>
          </p:nvPr>
        </p:nvSpPr>
        <p:spPr/>
        <p:txBody>
          <a:bodyPr/>
          <a:lstStyle/>
          <a:p>
            <a:r>
              <a:rPr lang="en-US" dirty="0"/>
              <a:t>Summary</a:t>
            </a:r>
          </a:p>
        </p:txBody>
      </p:sp>
      <p:sp>
        <p:nvSpPr>
          <p:cNvPr id="5" name="Slide Number Placeholder 4">
            <a:extLst>
              <a:ext uri="{FF2B5EF4-FFF2-40B4-BE49-F238E27FC236}">
                <a16:creationId xmlns:a16="http://schemas.microsoft.com/office/drawing/2014/main" id="{02122246-C365-0A44-8DBE-D7C9A3BD42E5}"/>
              </a:ext>
            </a:extLst>
          </p:cNvPr>
          <p:cNvSpPr>
            <a:spLocks noGrp="1"/>
          </p:cNvSpPr>
          <p:nvPr>
            <p:ph type="sldNum" sz="quarter" idx="12"/>
          </p:nvPr>
        </p:nvSpPr>
        <p:spPr/>
        <p:txBody>
          <a:bodyPr/>
          <a:lstStyle/>
          <a:p>
            <a:fld id="{857C9BCE-67C3-4E89-9B9C-38CCFE777CF5}" type="slidenum">
              <a:rPr lang="en-US" smtClean="0"/>
              <a:t>42</a:t>
            </a:fld>
            <a:endParaRPr lang="en-US" dirty="0"/>
          </a:p>
        </p:txBody>
      </p:sp>
    </p:spTree>
    <p:extLst>
      <p:ext uri="{BB962C8B-B14F-4D97-AF65-F5344CB8AC3E}">
        <p14:creationId xmlns:p14="http://schemas.microsoft.com/office/powerpoint/2010/main" val="1804736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24945-B5AC-4BA9-828D-F38909732468}"/>
              </a:ext>
            </a:extLst>
          </p:cNvPr>
          <p:cNvSpPr>
            <a:spLocks noGrp="1"/>
          </p:cNvSpPr>
          <p:nvPr>
            <p:ph type="title"/>
          </p:nvPr>
        </p:nvSpPr>
        <p:spPr/>
        <p:txBody>
          <a:bodyPr/>
          <a:lstStyle/>
          <a:p>
            <a:r>
              <a:rPr lang="en-US" dirty="0"/>
              <a:t>Questions?</a:t>
            </a:r>
          </a:p>
        </p:txBody>
      </p:sp>
      <p:sp>
        <p:nvSpPr>
          <p:cNvPr id="2" name="Text Placeholder 1">
            <a:extLst>
              <a:ext uri="{FF2B5EF4-FFF2-40B4-BE49-F238E27FC236}">
                <a16:creationId xmlns:a16="http://schemas.microsoft.com/office/drawing/2014/main" id="{E57EF2B9-0B7D-114D-9DDC-E16EE0D8F357}"/>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2E6C820-F08F-1348-A61F-E47DF7CC2AC8}"/>
              </a:ext>
            </a:extLst>
          </p:cNvPr>
          <p:cNvSpPr>
            <a:spLocks noGrp="1"/>
          </p:cNvSpPr>
          <p:nvPr>
            <p:ph type="sldNum" sz="quarter" idx="12"/>
          </p:nvPr>
        </p:nvSpPr>
        <p:spPr/>
        <p:txBody>
          <a:bodyPr/>
          <a:lstStyle/>
          <a:p>
            <a:fld id="{857C9BCE-67C3-4E89-9B9C-38CCFE777CF5}" type="slidenum">
              <a:rPr lang="en-US" smtClean="0"/>
              <a:pPr/>
              <a:t>43</a:t>
            </a:fld>
            <a:endParaRPr lang="en-US" dirty="0"/>
          </a:p>
        </p:txBody>
      </p:sp>
    </p:spTree>
    <p:extLst>
      <p:ext uri="{BB962C8B-B14F-4D97-AF65-F5344CB8AC3E}">
        <p14:creationId xmlns:p14="http://schemas.microsoft.com/office/powerpoint/2010/main" val="532284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00C91-153B-465E-BF82-C9CC977C2998}"/>
              </a:ext>
            </a:extLst>
          </p:cNvPr>
          <p:cNvSpPr>
            <a:spLocks noGrp="1"/>
          </p:cNvSpPr>
          <p:nvPr>
            <p:ph idx="1"/>
          </p:nvPr>
        </p:nvSpPr>
        <p:spPr>
          <a:xfrm>
            <a:off x="457200" y="987551"/>
            <a:ext cx="11387138" cy="5625900"/>
          </a:xfrm>
        </p:spPr>
        <p:txBody>
          <a:bodyPr>
            <a:noAutofit/>
          </a:bodyPr>
          <a:lstStyle/>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Villanueva A. Hepatocellular carcinoma. </a:t>
            </a:r>
            <a:r>
              <a:rPr kumimoji="0" lang="en-US" altLang="en-US" sz="1300" b="0" i="1" u="none" strike="noStrike" cap="none" normalizeH="0" baseline="0" dirty="0">
                <a:ln>
                  <a:noFill/>
                </a:ln>
                <a:solidFill>
                  <a:schemeClr val="tx1"/>
                </a:solidFill>
                <a:effectLst/>
              </a:rPr>
              <a:t>N </a:t>
            </a:r>
            <a:r>
              <a:rPr kumimoji="0" lang="en-US" altLang="en-US" sz="1300" b="0" i="1" u="none" strike="noStrike" cap="none" normalizeH="0" baseline="0" dirty="0" err="1">
                <a:ln>
                  <a:noFill/>
                </a:ln>
                <a:solidFill>
                  <a:schemeClr val="tx1"/>
                </a:solidFill>
                <a:effectLst/>
              </a:rPr>
              <a:t>Engl</a:t>
            </a:r>
            <a:r>
              <a:rPr kumimoji="0" lang="en-US" altLang="en-US" sz="1300" b="0" i="1" u="none" strike="noStrike" cap="none" normalizeH="0" baseline="0" dirty="0">
                <a:ln>
                  <a:noFill/>
                </a:ln>
                <a:solidFill>
                  <a:schemeClr val="tx1"/>
                </a:solidFill>
                <a:effectLst/>
              </a:rPr>
              <a:t> J Med</a:t>
            </a:r>
            <a:r>
              <a:rPr kumimoji="0" lang="en-US" altLang="en-US" sz="1300" b="0" i="0" u="none" strike="noStrike" cap="none" normalizeH="0" baseline="0" dirty="0">
                <a:ln>
                  <a:noFill/>
                </a:ln>
                <a:solidFill>
                  <a:schemeClr val="tx1"/>
                </a:solidFill>
                <a:effectLst/>
              </a:rPr>
              <a:t>. 2019;380:1450-1462.</a:t>
            </a:r>
            <a:endParaRPr lang="en-US" altLang="en-US" sz="1300" b="1" dirty="0">
              <a:solidFill>
                <a:schemeClr val="tx1"/>
              </a:solidFill>
            </a:endParaRP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Bray F, </a:t>
            </a:r>
            <a:r>
              <a:rPr kumimoji="0" lang="en-US" altLang="en-US" sz="1300" b="0" i="0" u="none" strike="noStrike" cap="none" normalizeH="0" baseline="0" dirty="0" err="1">
                <a:ln>
                  <a:noFill/>
                </a:ln>
                <a:solidFill>
                  <a:schemeClr val="tx1"/>
                </a:solidFill>
                <a:effectLst/>
              </a:rPr>
              <a:t>Ferlay</a:t>
            </a:r>
            <a:r>
              <a:rPr kumimoji="0" lang="en-US" altLang="en-US" sz="1300" b="0" i="0" u="none" strike="noStrike" cap="none" normalizeH="0" baseline="0" dirty="0">
                <a:ln>
                  <a:noFill/>
                </a:ln>
                <a:solidFill>
                  <a:schemeClr val="tx1"/>
                </a:solidFill>
                <a:effectLst/>
              </a:rPr>
              <a:t> J, </a:t>
            </a:r>
            <a:r>
              <a:rPr kumimoji="0" lang="en-US" altLang="en-US" sz="1300" b="0" i="0" u="none" strike="noStrike" cap="none" normalizeH="0" baseline="0" dirty="0" err="1">
                <a:ln>
                  <a:noFill/>
                </a:ln>
                <a:solidFill>
                  <a:schemeClr val="tx1"/>
                </a:solidFill>
                <a:effectLst/>
              </a:rPr>
              <a:t>Soerjomataram</a:t>
            </a:r>
            <a:r>
              <a:rPr kumimoji="0" lang="en-US" altLang="en-US" sz="1300" b="0" i="0" u="none" strike="noStrike" cap="none" normalizeH="0" baseline="0" dirty="0">
                <a:ln>
                  <a:noFill/>
                </a:ln>
                <a:solidFill>
                  <a:schemeClr val="tx1"/>
                </a:solidFill>
                <a:effectLst/>
              </a:rPr>
              <a:t> I, et al. Global cancer statistics 2018: </a:t>
            </a:r>
            <a:r>
              <a:rPr kumimoji="0" lang="en-US" altLang="en-US" sz="1300" b="0" i="0" u="none" strike="noStrike" cap="none" normalizeH="0" baseline="0" dirty="0" err="1">
                <a:ln>
                  <a:noFill/>
                </a:ln>
                <a:solidFill>
                  <a:schemeClr val="tx1"/>
                </a:solidFill>
                <a:effectLst/>
              </a:rPr>
              <a:t>GLOBOCAN</a:t>
            </a:r>
            <a:r>
              <a:rPr kumimoji="0" lang="en-US" altLang="en-US" sz="1300" b="0" i="0" u="none" strike="noStrike" cap="none" normalizeH="0" baseline="0" dirty="0">
                <a:ln>
                  <a:noFill/>
                </a:ln>
                <a:solidFill>
                  <a:schemeClr val="tx1"/>
                </a:solidFill>
                <a:effectLst/>
              </a:rPr>
              <a:t> estimates of incidence and mortality worldwide for 36 cancers in 185 countries. </a:t>
            </a:r>
            <a:r>
              <a:rPr kumimoji="0" lang="en-US" altLang="en-US" sz="1300" b="0" i="1" u="none" strike="noStrike" cap="none" normalizeH="0" baseline="0" dirty="0">
                <a:ln>
                  <a:noFill/>
                </a:ln>
                <a:solidFill>
                  <a:schemeClr val="tx1"/>
                </a:solidFill>
                <a:effectLst/>
              </a:rPr>
              <a:t>CA Cancer J Clin</a:t>
            </a:r>
            <a:r>
              <a:rPr kumimoji="0" lang="en-US" altLang="en-US" sz="1300" b="0" i="0" u="none" strike="noStrike" cap="none" normalizeH="0" baseline="0" dirty="0">
                <a:ln>
                  <a:noFill/>
                </a:ln>
                <a:solidFill>
                  <a:schemeClr val="tx1"/>
                </a:solidFill>
                <a:effectLst/>
              </a:rPr>
              <a:t>. 2018;0:1-31.</a:t>
            </a:r>
            <a:endParaRPr lang="en-US" altLang="en-US" sz="1300" b="1" dirty="0">
              <a:solidFill>
                <a:schemeClr val="tx1"/>
              </a:solidFill>
            </a:endParaRP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Johns Hopkins Medicine. Liver: Anatomy and Functions. https://www.hopkinsmedicine.org/health/conditions-and-diseases/liver-anatomy-and-functions. Accessed January 26, 2020 </a:t>
            </a:r>
            <a:endParaRPr lang="en-US" altLang="en-US" sz="1300" dirty="0">
              <a:solidFill>
                <a:schemeClr val="tx1"/>
              </a:solidFill>
            </a:endParaRPr>
          </a:p>
          <a:p>
            <a:pPr marL="346075" lvl="1" indent="-346075" defTabSz="914400" eaLnBrk="0" fontAlgn="base" hangingPunct="0">
              <a:spcBef>
                <a:spcPct val="0"/>
              </a:spcBef>
              <a:spcAft>
                <a:spcPts val="600"/>
              </a:spcAft>
              <a:buFont typeface="+mj-lt"/>
              <a:buAutoNum type="arabicPeriod"/>
            </a:pPr>
            <a:r>
              <a:rPr lang="en-US" altLang="en-US" sz="1300" dirty="0">
                <a:solidFill>
                  <a:schemeClr val="tx1"/>
                </a:solidFill>
              </a:rPr>
              <a:t>World Health Organization. </a:t>
            </a:r>
            <a:r>
              <a:rPr lang="en-US" altLang="en-US" sz="1300" dirty="0" err="1">
                <a:solidFill>
                  <a:schemeClr val="tx1"/>
                </a:solidFill>
              </a:rPr>
              <a:t>Globocan</a:t>
            </a:r>
            <a:r>
              <a:rPr lang="en-US" altLang="en-US" sz="1300" dirty="0">
                <a:solidFill>
                  <a:schemeClr val="tx1"/>
                </a:solidFill>
              </a:rPr>
              <a:t> 2018: Liver. https://gco.iarc.fr/today/data/factsheets/cancers/11-Liver-fact-sheet.pdf. Accessed January 26, 2020.</a:t>
            </a:r>
            <a:endParaRPr kumimoji="0" lang="en-US" altLang="en-US" sz="1300" b="0" i="0" u="none" strike="noStrike" cap="none" normalizeH="0" baseline="0" dirty="0">
              <a:ln>
                <a:noFill/>
              </a:ln>
              <a:solidFill>
                <a:schemeClr val="tx1"/>
              </a:solidFill>
              <a:effectLst/>
            </a:endParaRP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National Cancer Institute. Cancer of the Liver and Intrahepatic Bile Duct (Invasive) 1975-2015. https://seer.cancer.gov/archive/csr/1975_2015/results_merged/sect_14_liver_bile.pdf. Accessed January 27, 2020.</a:t>
            </a: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American Cancer Society. Cancer Facts and Figures 2020. https://www.cancer.org/research/cancer-facts-statistics/all-cancer-facts-figures/cancer-facts-figures-2020.html. Accessed March 9, 2020.</a:t>
            </a: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err="1">
                <a:ln>
                  <a:noFill/>
                </a:ln>
                <a:solidFill>
                  <a:schemeClr val="tx1"/>
                </a:solidFill>
                <a:effectLst/>
              </a:rPr>
              <a:t>Onaca</a:t>
            </a:r>
            <a:r>
              <a:rPr kumimoji="0" lang="en-US" altLang="en-US" sz="1300" b="0" i="0" u="none" strike="noStrike" cap="none" normalizeH="0" baseline="0" dirty="0">
                <a:ln>
                  <a:noFill/>
                </a:ln>
                <a:solidFill>
                  <a:schemeClr val="tx1"/>
                </a:solidFill>
                <a:effectLst/>
              </a:rPr>
              <a:t> N, Davis GL, Jennings </a:t>
            </a:r>
            <a:r>
              <a:rPr kumimoji="0" lang="en-US" altLang="en-US" sz="1300" b="0" i="0" u="none" strike="noStrike" cap="none" normalizeH="0" baseline="0" dirty="0" err="1">
                <a:ln>
                  <a:noFill/>
                </a:ln>
                <a:solidFill>
                  <a:schemeClr val="tx1"/>
                </a:solidFill>
                <a:effectLst/>
              </a:rPr>
              <a:t>JW</a:t>
            </a:r>
            <a:r>
              <a:rPr kumimoji="0" lang="en-US" altLang="en-US" sz="1300" b="0" i="0" u="none" strike="noStrike" cap="none" normalizeH="0" baseline="0" dirty="0">
                <a:ln>
                  <a:noFill/>
                </a:ln>
                <a:solidFill>
                  <a:schemeClr val="tx1"/>
                </a:solidFill>
                <a:effectLst/>
              </a:rPr>
              <a:t>, et al. Improved results of transplantation for hepatocellular carcinoma: a report from the international registry of hepatic tumors in liver transplantation. </a:t>
            </a:r>
            <a:r>
              <a:rPr kumimoji="0" lang="en-US" altLang="en-US" sz="1300" b="0" i="1" u="none" strike="noStrike" cap="none" normalizeH="0" baseline="0" dirty="0">
                <a:ln>
                  <a:noFill/>
                </a:ln>
                <a:solidFill>
                  <a:schemeClr val="tx1"/>
                </a:solidFill>
                <a:effectLst/>
              </a:rPr>
              <a:t>Liver </a:t>
            </a:r>
            <a:r>
              <a:rPr kumimoji="0" lang="en-US" altLang="en-US" sz="1300" b="0" i="1" u="none" strike="noStrike" cap="none" normalizeH="0" baseline="0" dirty="0" err="1">
                <a:ln>
                  <a:noFill/>
                </a:ln>
                <a:solidFill>
                  <a:schemeClr val="tx1"/>
                </a:solidFill>
                <a:effectLst/>
              </a:rPr>
              <a:t>Transpl</a:t>
            </a:r>
            <a:r>
              <a:rPr kumimoji="0" lang="en-US" altLang="en-US" sz="1300" b="0" i="0" u="none" strike="noStrike" cap="none" normalizeH="0" baseline="0" dirty="0">
                <a:ln>
                  <a:noFill/>
                </a:ln>
                <a:solidFill>
                  <a:schemeClr val="tx1"/>
                </a:solidFill>
                <a:effectLst/>
              </a:rPr>
              <a:t>. 2009;15:574-580.</a:t>
            </a:r>
            <a:endParaRPr lang="en-US" altLang="en-US" sz="1300" b="1" dirty="0">
              <a:solidFill>
                <a:schemeClr val="tx1"/>
              </a:solidFill>
            </a:endParaRPr>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a:ln>
                  <a:noFill/>
                </a:ln>
                <a:solidFill>
                  <a:schemeClr val="tx1"/>
                </a:solidFill>
                <a:effectLst/>
              </a:rPr>
              <a:t>Makarova-Rusher </a:t>
            </a:r>
            <a:r>
              <a:rPr kumimoji="0" lang="en-US" altLang="en-US" sz="1300" b="0" i="0" u="none" strike="noStrike" cap="none" normalizeH="0" baseline="0" dirty="0" err="1">
                <a:ln>
                  <a:noFill/>
                </a:ln>
                <a:solidFill>
                  <a:schemeClr val="tx1"/>
                </a:solidFill>
                <a:effectLst/>
              </a:rPr>
              <a:t>OV</a:t>
            </a:r>
            <a:r>
              <a:rPr kumimoji="0" lang="en-US" altLang="en-US" sz="1300" b="0" i="0" u="none" strike="noStrike" cap="none" normalizeH="0" baseline="0" dirty="0">
                <a:ln>
                  <a:noFill/>
                </a:ln>
                <a:solidFill>
                  <a:schemeClr val="tx1"/>
                </a:solidFill>
                <a:effectLst/>
              </a:rPr>
              <a:t>, </a:t>
            </a:r>
            <a:r>
              <a:rPr kumimoji="0" lang="en-US" altLang="en-US" sz="1300" b="0" i="0" u="none" strike="noStrike" cap="none" normalizeH="0" baseline="0" dirty="0" err="1">
                <a:ln>
                  <a:noFill/>
                </a:ln>
                <a:solidFill>
                  <a:schemeClr val="tx1"/>
                </a:solidFill>
                <a:effectLst/>
              </a:rPr>
              <a:t>Altekruse</a:t>
            </a:r>
            <a:r>
              <a:rPr kumimoji="0" lang="en-US" altLang="en-US" sz="1300" b="0" i="0" u="none" strike="noStrike" cap="none" normalizeH="0" baseline="0" dirty="0">
                <a:ln>
                  <a:noFill/>
                </a:ln>
                <a:solidFill>
                  <a:schemeClr val="tx1"/>
                </a:solidFill>
                <a:effectLst/>
              </a:rPr>
              <a:t> SF, </a:t>
            </a:r>
            <a:r>
              <a:rPr kumimoji="0" lang="en-US" altLang="en-US" sz="1300" b="0" i="0" u="none" strike="noStrike" cap="none" normalizeH="0" baseline="0" dirty="0" err="1">
                <a:ln>
                  <a:noFill/>
                </a:ln>
                <a:solidFill>
                  <a:schemeClr val="tx1"/>
                </a:solidFill>
                <a:effectLst/>
              </a:rPr>
              <a:t>McNeel</a:t>
            </a:r>
            <a:r>
              <a:rPr kumimoji="0" lang="en-US" altLang="en-US" sz="1300" b="0" i="0" u="none" strike="noStrike" cap="none" normalizeH="0" baseline="0" dirty="0">
                <a:ln>
                  <a:noFill/>
                </a:ln>
                <a:solidFill>
                  <a:schemeClr val="tx1"/>
                </a:solidFill>
                <a:effectLst/>
              </a:rPr>
              <a:t> TS, et al. Population attributable fractions of risk factors for hepatocellular carcinoma in the United States. Cancer. 2016;122:1757-1765.</a:t>
            </a:r>
          </a:p>
          <a:p>
            <a:pPr marL="346075" lvl="1" indent="-346075" defTabSz="914400" eaLnBrk="0" fontAlgn="base" hangingPunct="0">
              <a:spcBef>
                <a:spcPct val="0"/>
              </a:spcBef>
              <a:spcAft>
                <a:spcPts val="600"/>
              </a:spcAft>
              <a:buFont typeface="+mj-lt"/>
              <a:buAutoNum type="arabicPeriod"/>
            </a:pPr>
            <a:r>
              <a:rPr lang="en-US" sz="1300" b="0" kern="1600" dirty="0" err="1">
                <a:effectLst/>
              </a:rPr>
              <a:t>Schuppan</a:t>
            </a:r>
            <a:r>
              <a:rPr lang="en-US" sz="1300" b="0" kern="1600" dirty="0">
                <a:effectLst/>
              </a:rPr>
              <a:t> D, </a:t>
            </a:r>
            <a:r>
              <a:rPr lang="en-US" sz="1300" b="0" kern="1600" dirty="0" err="1">
                <a:effectLst/>
              </a:rPr>
              <a:t>Afdhal</a:t>
            </a:r>
            <a:r>
              <a:rPr lang="en-US" sz="1300" b="0" kern="1600" dirty="0">
                <a:effectLst/>
              </a:rPr>
              <a:t> NH. Liver Cirrhosis. </a:t>
            </a:r>
            <a:r>
              <a:rPr lang="en-US" sz="1300" b="0" i="1" kern="1600" dirty="0">
                <a:effectLst/>
              </a:rPr>
              <a:t>Lancet</a:t>
            </a:r>
            <a:r>
              <a:rPr lang="en-US" sz="1300" b="0" kern="1600" dirty="0">
                <a:effectLst/>
              </a:rPr>
              <a:t>. 2008;371(9615):838–851.</a:t>
            </a:r>
            <a:endParaRPr lang="en-US" sz="1300" b="1" kern="1600" dirty="0"/>
          </a:p>
          <a:p>
            <a:pPr marL="346075" lvl="1" indent="-346075" defTabSz="914400" eaLnBrk="0" fontAlgn="base" hangingPunct="0">
              <a:spcBef>
                <a:spcPct val="0"/>
              </a:spcBef>
              <a:spcAft>
                <a:spcPts val="600"/>
              </a:spcAft>
              <a:buFont typeface="+mj-lt"/>
              <a:buAutoNum type="arabicPeriod"/>
            </a:pPr>
            <a:r>
              <a:rPr kumimoji="0" lang="en-US" altLang="en-US" sz="1300" b="0" i="0" u="none" strike="noStrike" cap="none" normalizeH="0" baseline="0" dirty="0" err="1">
                <a:ln>
                  <a:noFill/>
                </a:ln>
                <a:solidFill>
                  <a:schemeClr val="tx1"/>
                </a:solidFill>
                <a:effectLst/>
              </a:rPr>
              <a:t>Younossi</a:t>
            </a:r>
            <a:r>
              <a:rPr kumimoji="0" lang="en-US" altLang="en-US" sz="1300" b="0" i="0" u="none" strike="noStrike" cap="none" normalizeH="0" baseline="0" dirty="0">
                <a:ln>
                  <a:noFill/>
                </a:ln>
                <a:solidFill>
                  <a:schemeClr val="tx1"/>
                </a:solidFill>
                <a:effectLst/>
              </a:rPr>
              <a:t> Z, Stepanova M, Ong JP et al. Nonalcoholic steatohepatitis is the fastest growing cause of hepatocellular carcinoma in liver transplant candidates. </a:t>
            </a:r>
            <a:r>
              <a:rPr kumimoji="0" lang="en-US" altLang="en-US" sz="1300" b="0" i="1" u="none" strike="noStrike" cap="none" normalizeH="0" baseline="0" dirty="0">
                <a:ln>
                  <a:noFill/>
                </a:ln>
                <a:solidFill>
                  <a:schemeClr val="tx1"/>
                </a:solidFill>
                <a:effectLst/>
              </a:rPr>
              <a:t>Clin Gastroenterol Hepatol</a:t>
            </a:r>
            <a:r>
              <a:rPr kumimoji="0" lang="en-US" altLang="en-US" sz="1300" b="0" i="0" u="none" strike="noStrike" cap="none" normalizeH="0" baseline="0" dirty="0">
                <a:ln>
                  <a:noFill/>
                </a:ln>
                <a:solidFill>
                  <a:schemeClr val="tx1"/>
                </a:solidFill>
                <a:effectLst/>
              </a:rPr>
              <a:t>. 2019;17:748-755.</a:t>
            </a:r>
            <a:endParaRPr kumimoji="0" lang="en-US" altLang="en-US" sz="1300" b="1" i="0" u="none" strike="noStrike" cap="none" normalizeH="0" baseline="0" dirty="0">
              <a:ln>
                <a:noFill/>
              </a:ln>
              <a:solidFill>
                <a:schemeClr val="tx1"/>
              </a:solidFill>
            </a:endParaRPr>
          </a:p>
          <a:p>
            <a:pPr marL="346075" lvl="1" indent="-346075" defTabSz="914400" eaLnBrk="0" fontAlgn="base" hangingPunct="0">
              <a:spcBef>
                <a:spcPct val="0"/>
              </a:spcBef>
              <a:spcAft>
                <a:spcPts val="600"/>
              </a:spcAft>
              <a:buFont typeface="+mj-lt"/>
              <a:buAutoNum type="arabicPeriod"/>
            </a:pPr>
            <a:r>
              <a:rPr lang="en-US" sz="1300" dirty="0"/>
              <a:t>World Health Organization. Metrics: Population Attributable Fraction (</a:t>
            </a:r>
            <a:r>
              <a:rPr lang="en-US" sz="1300" dirty="0" err="1"/>
              <a:t>PAF</a:t>
            </a:r>
            <a:r>
              <a:rPr lang="en-US" sz="1300" dirty="0"/>
              <a:t>). https://www.who.int/healthinfo/global_burden_disease/metrics_paf/en/. Accessed July 2, 2020</a:t>
            </a:r>
            <a:r>
              <a:rPr lang="en-US" sz="1300" kern="1600" dirty="0">
                <a:effectLst/>
              </a:rPr>
              <a:t>.</a:t>
            </a:r>
          </a:p>
          <a:p>
            <a:pPr marL="346075" lvl="1" indent="-346075" defTabSz="914400" eaLnBrk="0" fontAlgn="base" hangingPunct="0">
              <a:spcBef>
                <a:spcPct val="0"/>
              </a:spcBef>
              <a:spcAft>
                <a:spcPts val="600"/>
              </a:spcAft>
              <a:buFont typeface="+mj-lt"/>
              <a:buAutoNum type="arabicPeriod"/>
            </a:pPr>
            <a:r>
              <a:rPr kumimoji="0" lang="en-US" altLang="en-US" sz="1300" i="0" u="none" strike="noStrike" cap="none" normalizeH="0" baseline="0" dirty="0" err="1">
                <a:ln>
                  <a:noFill/>
                </a:ln>
                <a:solidFill>
                  <a:schemeClr val="tx1"/>
                </a:solidFill>
                <a:effectLst/>
              </a:rPr>
              <a:t>Bhaskaran</a:t>
            </a:r>
            <a:r>
              <a:rPr kumimoji="0" lang="en-US" altLang="en-US" sz="1300" i="0" u="none" strike="noStrike" cap="none" normalizeH="0" baseline="0" dirty="0">
                <a:ln>
                  <a:noFill/>
                </a:ln>
                <a:solidFill>
                  <a:schemeClr val="tx1"/>
                </a:solidFill>
                <a:effectLst/>
              </a:rPr>
              <a:t> K, Douglas I, Forbes H et al. Body-mass index and risk of 22 specific cancers: a population-based cohort study of 5.24 million adults. Lancet. 2014;384:755-765</a:t>
            </a:r>
            <a:r>
              <a:rPr kumimoji="0" lang="en-US" altLang="en-US" sz="1300" b="1" i="0" u="none" strike="noStrike" cap="none" normalizeH="0" baseline="0" dirty="0">
                <a:ln>
                  <a:noFill/>
                </a:ln>
                <a:solidFill>
                  <a:schemeClr val="tx1"/>
                </a:solidFill>
                <a:effectLst/>
              </a:rPr>
              <a:t>.</a:t>
            </a:r>
          </a:p>
          <a:p>
            <a:pPr marL="0" lvl="1" defTabSz="914400" eaLnBrk="0" fontAlgn="base" hangingPunct="0">
              <a:spcBef>
                <a:spcPct val="0"/>
              </a:spcBef>
              <a:spcAft>
                <a:spcPts val="300"/>
              </a:spcAft>
              <a:tabLst>
                <a:tab pos="166688" algn="dec"/>
              </a:tabLst>
            </a:pPr>
            <a:endParaRPr lang="en-US" sz="1200" b="0" kern="1600" dirty="0">
              <a:effectLst/>
              <a:latin typeface="Arial" panose="020B0604020202020204" pitchFamily="34" charset="0"/>
            </a:endParaRPr>
          </a:p>
          <a:p>
            <a:pPr marL="344488" lvl="1" indent="-344488" defTabSz="914400" eaLnBrk="0" fontAlgn="base" hangingPunct="0">
              <a:spcBef>
                <a:spcPct val="0"/>
              </a:spcBef>
              <a:spcAft>
                <a:spcPts val="300"/>
              </a:spcAft>
              <a:buFont typeface="+mj-lt"/>
              <a:buAutoNum type="arabicPeriod"/>
              <a:tabLst>
                <a:tab pos="166688" algn="dec"/>
              </a:tabLst>
            </a:pPr>
            <a:endParaRPr kumimoji="0" lang="en-US" altLang="en-US" sz="13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sz="1100" dirty="0"/>
          </a:p>
        </p:txBody>
      </p:sp>
      <p:sp>
        <p:nvSpPr>
          <p:cNvPr id="2" name="Title 1">
            <a:extLst>
              <a:ext uri="{FF2B5EF4-FFF2-40B4-BE49-F238E27FC236}">
                <a16:creationId xmlns:a16="http://schemas.microsoft.com/office/drawing/2014/main" id="{EC22A585-E762-4811-947B-909F44BB7E91}"/>
              </a:ext>
            </a:extLst>
          </p:cNvPr>
          <p:cNvSpPr>
            <a:spLocks noGrp="1"/>
          </p:cNvSpPr>
          <p:nvPr>
            <p:ph type="title"/>
          </p:nvPr>
        </p:nvSpPr>
        <p:spPr>
          <a:xfrm>
            <a:off x="457200" y="457201"/>
            <a:ext cx="11277600" cy="457200"/>
          </a:xfrm>
        </p:spPr>
        <p:txBody>
          <a:bodyPr/>
          <a:lstStyle/>
          <a:p>
            <a:r>
              <a:rPr lang="en-US" dirty="0"/>
              <a:t>References</a:t>
            </a:r>
          </a:p>
        </p:txBody>
      </p:sp>
      <p:sp>
        <p:nvSpPr>
          <p:cNvPr id="5" name="Slide Number Placeholder 4">
            <a:extLst>
              <a:ext uri="{FF2B5EF4-FFF2-40B4-BE49-F238E27FC236}">
                <a16:creationId xmlns:a16="http://schemas.microsoft.com/office/drawing/2014/main" id="{02122246-C365-0A44-8DBE-D7C9A3BD42E5}"/>
              </a:ext>
            </a:extLst>
          </p:cNvPr>
          <p:cNvSpPr>
            <a:spLocks noGrp="1"/>
          </p:cNvSpPr>
          <p:nvPr>
            <p:ph type="sldNum" sz="quarter" idx="12"/>
          </p:nvPr>
        </p:nvSpPr>
        <p:spPr/>
        <p:txBody>
          <a:bodyPr/>
          <a:lstStyle/>
          <a:p>
            <a:fld id="{857C9BCE-67C3-4E89-9B9C-38CCFE777CF5}" type="slidenum">
              <a:rPr lang="en-US" smtClean="0"/>
              <a:t>44</a:t>
            </a:fld>
            <a:endParaRPr lang="en-US" dirty="0"/>
          </a:p>
        </p:txBody>
      </p:sp>
    </p:spTree>
    <p:extLst>
      <p:ext uri="{BB962C8B-B14F-4D97-AF65-F5344CB8AC3E}">
        <p14:creationId xmlns:p14="http://schemas.microsoft.com/office/powerpoint/2010/main" val="3800685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00C91-153B-465E-BF82-C9CC977C2998}"/>
              </a:ext>
            </a:extLst>
          </p:cNvPr>
          <p:cNvSpPr>
            <a:spLocks noGrp="1"/>
          </p:cNvSpPr>
          <p:nvPr>
            <p:ph idx="1"/>
          </p:nvPr>
        </p:nvSpPr>
        <p:spPr>
          <a:xfrm>
            <a:off x="457200" y="987551"/>
            <a:ext cx="11387138" cy="5615267"/>
          </a:xfrm>
        </p:spPr>
        <p:txBody>
          <a:bodyPr>
            <a:noAutofit/>
          </a:bodyPr>
          <a:lstStyle/>
          <a:p>
            <a:pPr marL="342900" indent="-342900">
              <a:spcBef>
                <a:spcPts val="0"/>
              </a:spcBef>
              <a:spcAft>
                <a:spcPts val="600"/>
              </a:spcAft>
              <a:buFont typeface="+mj-lt"/>
              <a:buAutoNum type="arabicPeriod" startAt="13"/>
              <a:tabLst>
                <a:tab pos="114300" algn="dec"/>
              </a:tabLst>
            </a:pPr>
            <a:r>
              <a:rPr lang="en-US" sz="1300" b="0" kern="1600" dirty="0">
                <a:effectLst/>
              </a:rPr>
              <a:t>Nassir F, Rector RS, </a:t>
            </a:r>
            <a:r>
              <a:rPr lang="en-US" sz="1300" b="0" kern="1600" dirty="0" err="1">
                <a:effectLst/>
              </a:rPr>
              <a:t>Hammoud</a:t>
            </a:r>
            <a:r>
              <a:rPr lang="en-US" sz="1300" b="0" kern="1600" dirty="0">
                <a:effectLst/>
              </a:rPr>
              <a:t> GM. Pathogenesis and prevention of hepatic steatosis. </a:t>
            </a:r>
            <a:r>
              <a:rPr lang="en-US" sz="1300" b="0" i="1" kern="1600" dirty="0">
                <a:effectLst/>
              </a:rPr>
              <a:t>Gastroenterol Hepatol</a:t>
            </a:r>
            <a:r>
              <a:rPr lang="en-US" sz="1300" b="0" kern="1600" dirty="0">
                <a:effectLst/>
              </a:rPr>
              <a:t>. 2015;11:167-176.</a:t>
            </a:r>
            <a:endParaRPr lang="en-US" sz="1300" b="1" kern="1600" dirty="0"/>
          </a:p>
          <a:p>
            <a:pPr marL="342900" indent="-342900">
              <a:spcBef>
                <a:spcPts val="0"/>
              </a:spcBef>
              <a:spcAft>
                <a:spcPts val="600"/>
              </a:spcAft>
              <a:buFont typeface="+mj-lt"/>
              <a:buAutoNum type="arabicPeriod" startAt="13"/>
              <a:tabLst>
                <a:tab pos="114300" algn="dec"/>
              </a:tabLst>
            </a:pPr>
            <a:r>
              <a:rPr lang="en-US" sz="1300" b="0" kern="1600" dirty="0" err="1">
                <a:effectLst/>
                <a:latin typeface="Arial" panose="020B0604020202020204" pitchFamily="34" charset="0"/>
              </a:rPr>
              <a:t>Anstee</a:t>
            </a:r>
            <a:r>
              <a:rPr lang="en-US" sz="1300" b="0" kern="1600" dirty="0">
                <a:effectLst/>
                <a:latin typeface="Arial" panose="020B0604020202020204" pitchFamily="34" charset="0"/>
              </a:rPr>
              <a:t> QM, Reeves HL, </a:t>
            </a:r>
            <a:r>
              <a:rPr lang="en-US" sz="1300" b="0" kern="1600" dirty="0" err="1">
                <a:effectLst/>
                <a:latin typeface="Arial" panose="020B0604020202020204" pitchFamily="34" charset="0"/>
              </a:rPr>
              <a:t>Kotsiliti</a:t>
            </a:r>
            <a:r>
              <a:rPr lang="en-US" sz="1300" b="0" kern="1600" dirty="0">
                <a:effectLst/>
                <a:latin typeface="Arial" panose="020B0604020202020204" pitchFamily="34" charset="0"/>
              </a:rPr>
              <a:t> E, et al. </a:t>
            </a:r>
            <a:r>
              <a:rPr lang="en-US" sz="1300" b="0" i="1" kern="1600" dirty="0">
                <a:effectLst/>
                <a:latin typeface="Arial" panose="020B0604020202020204" pitchFamily="34" charset="0"/>
              </a:rPr>
              <a:t>Nat Rev Gastroenterol Hepatol</a:t>
            </a:r>
            <a:r>
              <a:rPr lang="en-US" sz="1300" b="0" kern="1600" dirty="0">
                <a:effectLst/>
                <a:latin typeface="Arial" panose="020B0604020202020204" pitchFamily="34" charset="0"/>
              </a:rPr>
              <a:t>. 2019;16:411-430.</a:t>
            </a:r>
          </a:p>
          <a:p>
            <a:pPr marL="342900" indent="-342900">
              <a:spcBef>
                <a:spcPts val="0"/>
              </a:spcBef>
              <a:spcAft>
                <a:spcPts val="600"/>
              </a:spcAft>
              <a:buFont typeface="+mj-lt"/>
              <a:buAutoNum type="arabicPeriod" startAt="13"/>
              <a:tabLst>
                <a:tab pos="114300" algn="dec"/>
              </a:tabLst>
            </a:pPr>
            <a:r>
              <a:rPr lang="en-US" sz="1300" b="0" kern="1600" dirty="0">
                <a:effectLst/>
                <a:latin typeface="Arial" panose="020B0604020202020204" pitchFamily="34" charset="0"/>
              </a:rPr>
              <a:t>Smith BD, Morgan </a:t>
            </a:r>
            <a:r>
              <a:rPr lang="en-US" sz="1300" b="0" kern="1600" dirty="0" err="1">
                <a:effectLst/>
                <a:latin typeface="Arial" panose="020B0604020202020204" pitchFamily="34" charset="0"/>
              </a:rPr>
              <a:t>RL</a:t>
            </a:r>
            <a:r>
              <a:rPr lang="en-US" sz="1300" b="0" kern="1600" dirty="0">
                <a:effectLst/>
                <a:latin typeface="Arial" panose="020B0604020202020204" pitchFamily="34" charset="0"/>
              </a:rPr>
              <a:t>, Beckett GA et al. Hepatitis C virus testing of persons born during 1945 to 1965: Recommendations from the Centers for Disease Control and Prevention. </a:t>
            </a:r>
            <a:r>
              <a:rPr lang="en-US" sz="1300" b="0" i="1" kern="1600" dirty="0">
                <a:effectLst/>
                <a:latin typeface="Arial" panose="020B0604020202020204" pitchFamily="34" charset="0"/>
              </a:rPr>
              <a:t>Ann Intern Med</a:t>
            </a:r>
            <a:r>
              <a:rPr lang="en-US" sz="1300" b="0" kern="1600" dirty="0">
                <a:effectLst/>
                <a:latin typeface="Arial" panose="020B0604020202020204" pitchFamily="34" charset="0"/>
              </a:rPr>
              <a:t>. 2012;157:817-822.</a:t>
            </a:r>
          </a:p>
          <a:p>
            <a:pPr marL="342900" indent="-342900">
              <a:spcBef>
                <a:spcPts val="0"/>
              </a:spcBef>
              <a:spcAft>
                <a:spcPts val="600"/>
              </a:spcAft>
              <a:buFont typeface="+mj-lt"/>
              <a:buAutoNum type="arabicPeriod" startAt="13"/>
              <a:tabLst>
                <a:tab pos="114300" algn="dec"/>
              </a:tabLst>
            </a:pPr>
            <a:r>
              <a:rPr lang="en-US" sz="1300" b="0" kern="1600" dirty="0">
                <a:effectLst/>
                <a:latin typeface="Arial" panose="020B0604020202020204" pitchFamily="34" charset="0"/>
              </a:rPr>
              <a:t>Matsushita H, Takaki A. Alcohol and hepatocellular carcinoma. </a:t>
            </a:r>
            <a:r>
              <a:rPr lang="en-US" sz="1300" b="0" i="1" kern="1600" dirty="0" err="1">
                <a:effectLst/>
                <a:latin typeface="Arial" panose="020B0604020202020204" pitchFamily="34" charset="0"/>
              </a:rPr>
              <a:t>BMJ</a:t>
            </a:r>
            <a:r>
              <a:rPr lang="en-US" sz="1300" b="0" i="1" kern="1600" dirty="0">
                <a:effectLst/>
                <a:latin typeface="Arial" panose="020B0604020202020204" pitchFamily="34" charset="0"/>
              </a:rPr>
              <a:t> Open Gastroenterol</a:t>
            </a:r>
            <a:r>
              <a:rPr lang="en-US" sz="1300" b="0" kern="1600" dirty="0">
                <a:effectLst/>
                <a:latin typeface="Arial" panose="020B0604020202020204" pitchFamily="34" charset="0"/>
              </a:rPr>
              <a:t>. </a:t>
            </a:r>
            <a:r>
              <a:rPr lang="en-US" sz="1300" b="0" kern="1600" dirty="0" err="1">
                <a:effectLst/>
                <a:latin typeface="Arial" panose="020B0604020202020204" pitchFamily="34" charset="0"/>
              </a:rPr>
              <a:t>2019;6:e000260</a:t>
            </a:r>
            <a:r>
              <a:rPr lang="en-US" sz="1300" b="0" kern="1600" dirty="0">
                <a:effectLst/>
                <a:latin typeface="Arial" panose="020B0604020202020204" pitchFamily="34" charset="0"/>
              </a:rPr>
              <a:t>.</a:t>
            </a:r>
            <a:endParaRPr lang="en-US" sz="1300" b="1" kern="1600" dirty="0">
              <a:effectLst/>
              <a:latin typeface="Arial" panose="020B0604020202020204" pitchFamily="34" charset="0"/>
            </a:endParaRPr>
          </a:p>
          <a:p>
            <a:pPr marL="342900" indent="-342900">
              <a:spcBef>
                <a:spcPts val="0"/>
              </a:spcBef>
              <a:spcAft>
                <a:spcPts val="600"/>
              </a:spcAft>
              <a:buFont typeface="+mj-lt"/>
              <a:buAutoNum type="arabicPeriod" startAt="13"/>
              <a:tabLst>
                <a:tab pos="114300" algn="dec"/>
              </a:tabLst>
            </a:pPr>
            <a:r>
              <a:rPr lang="en-US" sz="1300" b="0" kern="1600" dirty="0">
                <a:effectLst/>
                <a:latin typeface="Arial" panose="020B0604020202020204" pitchFamily="34" charset="0"/>
              </a:rPr>
              <a:t>Centers for Disease Control and Prevention. Viral Hepatitis. https://www.cdc.gov/hepatitis/hcv/hcvfaq.htm#section1. Accessed January 26, 2020.</a:t>
            </a:r>
            <a:endParaRPr lang="en-US" sz="1300" b="1" kern="1600" dirty="0">
              <a:effectLst/>
              <a:latin typeface="Arial" panose="020B0604020202020204" pitchFamily="34" charset="0"/>
            </a:endParaRPr>
          </a:p>
          <a:p>
            <a:pPr marL="342900" indent="-342900">
              <a:spcBef>
                <a:spcPts val="0"/>
              </a:spcBef>
              <a:spcAft>
                <a:spcPts val="600"/>
              </a:spcAft>
              <a:buFont typeface="+mj-lt"/>
              <a:buAutoNum type="arabicPeriod" startAt="13"/>
              <a:tabLst>
                <a:tab pos="114300" algn="dec"/>
              </a:tabLst>
            </a:pPr>
            <a:r>
              <a:rPr lang="en-US" sz="1300" b="0" kern="1600" dirty="0" err="1">
                <a:effectLst/>
                <a:latin typeface="Arial" panose="020B0604020202020204" pitchFamily="34" charset="0"/>
              </a:rPr>
              <a:t>Kanwal</a:t>
            </a:r>
            <a:r>
              <a:rPr lang="en-US" sz="1300" b="0" kern="1600" dirty="0">
                <a:effectLst/>
                <a:latin typeface="Arial" panose="020B0604020202020204" pitchFamily="34" charset="0"/>
              </a:rPr>
              <a:t> F, Kramer J, Asch SM et al. Risk of hepatocellular carcinoma in HCV patients treated with direct-acting antiviral agents. </a:t>
            </a:r>
            <a:r>
              <a:rPr lang="en-US" sz="1300" b="0" i="1" kern="1600" dirty="0">
                <a:effectLst/>
                <a:latin typeface="Arial" panose="020B0604020202020204" pitchFamily="34" charset="0"/>
              </a:rPr>
              <a:t>Gastroenterology</a:t>
            </a:r>
            <a:r>
              <a:rPr lang="en-US" sz="1300" b="0" kern="1600" dirty="0">
                <a:effectLst/>
                <a:latin typeface="Arial" panose="020B0604020202020204" pitchFamily="34" charset="0"/>
              </a:rPr>
              <a:t>. 2017;153:996-1005.</a:t>
            </a:r>
            <a:endParaRPr lang="en-US" sz="1300" b="1" kern="1600" dirty="0">
              <a:effectLst/>
              <a:latin typeface="Arial" panose="020B0604020202020204" pitchFamily="34" charset="0"/>
            </a:endParaRPr>
          </a:p>
          <a:p>
            <a:pPr marL="342900" marR="0" indent="-342900">
              <a:spcBef>
                <a:spcPts val="0"/>
              </a:spcBef>
              <a:spcAft>
                <a:spcPts val="600"/>
              </a:spcAft>
              <a:buFont typeface="+mj-lt"/>
              <a:buAutoNum type="arabicPeriod" startAt="13"/>
              <a:tabLst>
                <a:tab pos="114300" algn="dec"/>
              </a:tabLst>
            </a:pPr>
            <a:r>
              <a:rPr lang="en-US" sz="1300" b="0" kern="1600" dirty="0" err="1">
                <a:effectLst/>
                <a:latin typeface="Arial" panose="020B0604020202020204" pitchFamily="34" charset="0"/>
              </a:rPr>
              <a:t>Weiskirchen</a:t>
            </a:r>
            <a:r>
              <a:rPr lang="en-US" sz="1300" b="0" kern="1600" dirty="0">
                <a:effectLst/>
                <a:latin typeface="Arial" panose="020B0604020202020204" pitchFamily="34" charset="0"/>
              </a:rPr>
              <a:t> R, </a:t>
            </a:r>
            <a:r>
              <a:rPr lang="en-US" sz="1300" b="0" kern="1600" dirty="0" err="1">
                <a:effectLst/>
                <a:latin typeface="Arial" panose="020B0604020202020204" pitchFamily="34" charset="0"/>
              </a:rPr>
              <a:t>Tacke</a:t>
            </a:r>
            <a:r>
              <a:rPr lang="en-US" sz="1300" b="0" kern="1600" dirty="0">
                <a:effectLst/>
                <a:latin typeface="Arial" panose="020B0604020202020204" pitchFamily="34" charset="0"/>
              </a:rPr>
              <a:t> F. Liver fibrosis: which mechanisms matter? </a:t>
            </a:r>
            <a:r>
              <a:rPr lang="en-US" sz="1300" b="0" i="1" kern="1600" dirty="0">
                <a:effectLst/>
                <a:latin typeface="Arial" panose="020B0604020202020204" pitchFamily="34" charset="0"/>
              </a:rPr>
              <a:t>Clin Liv Dis</a:t>
            </a:r>
            <a:r>
              <a:rPr lang="en-US" sz="1300" b="0" kern="1600" dirty="0">
                <a:effectLst/>
                <a:latin typeface="Arial" panose="020B0604020202020204" pitchFamily="34" charset="0"/>
              </a:rPr>
              <a:t>. 2016;8:94-100.</a:t>
            </a:r>
            <a:endParaRPr lang="en-US" sz="1300" b="1" kern="1600" dirty="0"/>
          </a:p>
          <a:p>
            <a:pPr marL="342900" marR="0" indent="-342900">
              <a:spcBef>
                <a:spcPts val="0"/>
              </a:spcBef>
              <a:spcAft>
                <a:spcPts val="600"/>
              </a:spcAft>
              <a:buFont typeface="+mj-lt"/>
              <a:buAutoNum type="arabicPeriod" startAt="13"/>
              <a:tabLst>
                <a:tab pos="114300" algn="dec"/>
              </a:tabLst>
            </a:pPr>
            <a:r>
              <a:rPr lang="en-US" sz="1300" kern="1600" dirty="0">
                <a:effectLst/>
                <a:latin typeface="Arial" panose="020B0604020202020204" pitchFamily="34" charset="0"/>
              </a:rPr>
              <a:t>Taber’s Online Cyclopedic Medical Dictionary. 22nd ed. https://www.tabers.com/tabersonline/pview/Tabers-Dictionary. Accessed April 17, 2020</a:t>
            </a:r>
          </a:p>
          <a:p>
            <a:pPr marL="342900" marR="0" indent="-342900">
              <a:spcBef>
                <a:spcPts val="0"/>
              </a:spcBef>
              <a:spcAft>
                <a:spcPts val="600"/>
              </a:spcAft>
              <a:buFont typeface="+mj-lt"/>
              <a:buAutoNum type="arabicPeriod" startAt="13"/>
              <a:tabLst>
                <a:tab pos="114300" algn="dec"/>
              </a:tabLst>
            </a:pPr>
            <a:r>
              <a:rPr lang="en-US" sz="1300" b="0" kern="1600" dirty="0">
                <a:effectLst/>
                <a:latin typeface="Arial" panose="020B0604020202020204" pitchFamily="34" charset="0"/>
              </a:rPr>
              <a:t>Desai A, Sandhu S, Lai J-P, et al. Hepatocellular carcinoma in non-cirrhotic liver: a comprehensive review. </a:t>
            </a:r>
            <a:r>
              <a:rPr lang="en-US" sz="1300" b="0" i="1" kern="1600" dirty="0">
                <a:effectLst/>
                <a:latin typeface="Arial" panose="020B0604020202020204" pitchFamily="34" charset="0"/>
              </a:rPr>
              <a:t>World J Hepatol</a:t>
            </a:r>
            <a:r>
              <a:rPr lang="en-US" sz="1300" b="0" kern="1600" dirty="0">
                <a:effectLst/>
                <a:latin typeface="Arial" panose="020B0604020202020204" pitchFamily="34" charset="0"/>
              </a:rPr>
              <a:t>. 2019;11:1-18.</a:t>
            </a:r>
            <a:endParaRPr lang="en-US" sz="1300" b="1" kern="1600" dirty="0">
              <a:effectLst/>
              <a:latin typeface="Arial" panose="020B0604020202020204" pitchFamily="34" charset="0"/>
            </a:endParaRPr>
          </a:p>
          <a:p>
            <a:pPr marL="342900" indent="-342900">
              <a:spcBef>
                <a:spcPts val="0"/>
              </a:spcBef>
              <a:spcAft>
                <a:spcPts val="600"/>
              </a:spcAft>
              <a:buFont typeface="+mj-lt"/>
              <a:buAutoNum type="arabicPeriod" startAt="13"/>
              <a:tabLst>
                <a:tab pos="114300" algn="dec"/>
              </a:tabLst>
            </a:pPr>
            <a:r>
              <a:rPr lang="en-US" sz="1300" b="0" kern="1600" dirty="0" err="1">
                <a:effectLst/>
                <a:latin typeface="Arial" panose="020B0604020202020204" pitchFamily="34" charset="0"/>
              </a:rPr>
              <a:t>Cholankeril</a:t>
            </a:r>
            <a:r>
              <a:rPr lang="en-US" sz="1300" b="0" kern="1600" dirty="0">
                <a:effectLst/>
                <a:latin typeface="Arial" panose="020B0604020202020204" pitchFamily="34" charset="0"/>
              </a:rPr>
              <a:t> G, Patel R, Khurana S, et al. Hepatocellular carcinoma in non-alcoholic steatohepatitis: current knowledge and implications for management. </a:t>
            </a:r>
            <a:r>
              <a:rPr lang="en-US" sz="1300" b="0" i="1" kern="1600" dirty="0">
                <a:effectLst/>
                <a:latin typeface="Arial" panose="020B0604020202020204" pitchFamily="34" charset="0"/>
              </a:rPr>
              <a:t>World J Hepatol</a:t>
            </a:r>
            <a:r>
              <a:rPr lang="en-US" sz="1300" b="0" kern="1600" dirty="0">
                <a:effectLst/>
                <a:latin typeface="Arial" panose="020B0604020202020204" pitchFamily="34" charset="0"/>
              </a:rPr>
              <a:t>. 2017;9:533-543.</a:t>
            </a:r>
            <a:endParaRPr lang="en-US" sz="1300" b="1" kern="1600" dirty="0">
              <a:effectLst/>
              <a:latin typeface="Arial" panose="020B0604020202020204" pitchFamily="34" charset="0"/>
            </a:endParaRPr>
          </a:p>
          <a:p>
            <a:pPr marL="342900" indent="-342900">
              <a:spcBef>
                <a:spcPts val="0"/>
              </a:spcBef>
              <a:spcAft>
                <a:spcPts val="600"/>
              </a:spcAft>
              <a:buFont typeface="+mj-lt"/>
              <a:buAutoNum type="arabicPeriod" startAt="13"/>
              <a:tabLst>
                <a:tab pos="114300" algn="dec"/>
              </a:tabLst>
            </a:pPr>
            <a:r>
              <a:rPr lang="en-US" sz="1300" b="0" kern="1600" dirty="0">
                <a:effectLst/>
                <a:latin typeface="Arial" panose="020B0604020202020204" pitchFamily="34" charset="0"/>
              </a:rPr>
              <a:t>National Cancer Institute. Adult Primary Liver Cancer Treatment (PDQ</a:t>
            </a:r>
            <a:r>
              <a:rPr lang="en-US" sz="1300" b="0" kern="1600" baseline="30000" dirty="0">
                <a:effectLst/>
                <a:latin typeface="Arial" panose="020B0604020202020204" pitchFamily="34" charset="0"/>
              </a:rPr>
              <a:t>®</a:t>
            </a:r>
            <a:r>
              <a:rPr lang="en-US" sz="1300" b="0" kern="1600" dirty="0">
                <a:effectLst/>
                <a:latin typeface="Arial" panose="020B0604020202020204" pitchFamily="34" charset="0"/>
              </a:rPr>
              <a:t>) – Patient Version. https://www.cancer.gov/types/liver/patient/adult-liver-treatment-pdq. Accessed January 27, 2020.</a:t>
            </a:r>
            <a:endParaRPr lang="en-US" sz="1300" b="1" kern="1600" dirty="0">
              <a:effectLst/>
              <a:latin typeface="Arial" panose="020B0604020202020204" pitchFamily="34" charset="0"/>
            </a:endParaRPr>
          </a:p>
          <a:p>
            <a:pPr marL="342900" marR="0" indent="-342900">
              <a:spcBef>
                <a:spcPts val="0"/>
              </a:spcBef>
              <a:spcAft>
                <a:spcPts val="600"/>
              </a:spcAft>
              <a:buFont typeface="+mj-lt"/>
              <a:buAutoNum type="arabicPeriod" startAt="13"/>
              <a:tabLst>
                <a:tab pos="114300" algn="dec"/>
              </a:tabLst>
            </a:pPr>
            <a:r>
              <a:rPr lang="en-US" sz="1300" kern="1600" dirty="0">
                <a:effectLst/>
                <a:latin typeface="Arial" panose="020B0604020202020204" pitchFamily="34" charset="0"/>
              </a:rPr>
              <a:t>Marrero JA, Kulik </a:t>
            </a:r>
            <a:r>
              <a:rPr lang="en-US" sz="1300" kern="1600" dirty="0" err="1">
                <a:effectLst/>
                <a:latin typeface="Arial" panose="020B0604020202020204" pitchFamily="34" charset="0"/>
              </a:rPr>
              <a:t>LM</a:t>
            </a:r>
            <a:r>
              <a:rPr lang="en-US" sz="1300" kern="1600" dirty="0">
                <a:effectLst/>
                <a:latin typeface="Arial" panose="020B0604020202020204" pitchFamily="34" charset="0"/>
              </a:rPr>
              <a:t>, </a:t>
            </a:r>
            <a:r>
              <a:rPr lang="en-US" sz="1300" kern="1600" dirty="0" err="1">
                <a:effectLst/>
                <a:latin typeface="Arial" panose="020B0604020202020204" pitchFamily="34" charset="0"/>
              </a:rPr>
              <a:t>Sirlin</a:t>
            </a:r>
            <a:r>
              <a:rPr lang="en-US" sz="1300" kern="1600" dirty="0">
                <a:effectLst/>
                <a:latin typeface="Arial" panose="020B0604020202020204" pitchFamily="34" charset="0"/>
              </a:rPr>
              <a:t> CB, et al. Diagnosis, Staging, and Management of Hepatocellular Carcinoma: 2018 Practice Guidance by the American Association for the Study of Liver Diseases. </a:t>
            </a:r>
            <a:r>
              <a:rPr lang="en-US" sz="1300" i="1" kern="1600" dirty="0">
                <a:effectLst/>
                <a:latin typeface="Arial" panose="020B0604020202020204" pitchFamily="34" charset="0"/>
              </a:rPr>
              <a:t>Hepatology</a:t>
            </a:r>
            <a:r>
              <a:rPr lang="en-US" sz="1300" kern="1600" dirty="0">
                <a:effectLst/>
                <a:latin typeface="Arial" panose="020B0604020202020204" pitchFamily="34" charset="0"/>
              </a:rPr>
              <a:t>. 2018;68:723-750</a:t>
            </a:r>
          </a:p>
          <a:p>
            <a:pPr marL="342900" indent="-342900">
              <a:spcBef>
                <a:spcPts val="0"/>
              </a:spcBef>
              <a:spcAft>
                <a:spcPts val="600"/>
              </a:spcAft>
              <a:buFont typeface="+mj-lt"/>
              <a:buAutoNum type="arabicPeriod" startAt="13"/>
              <a:tabLst>
                <a:tab pos="114300" algn="dec"/>
              </a:tabLst>
            </a:pPr>
            <a:r>
              <a:rPr lang="en-US" sz="1300" kern="1600" dirty="0">
                <a:effectLst/>
                <a:latin typeface="Arial" panose="020B0604020202020204" pitchFamily="34" charset="0"/>
              </a:rPr>
              <a:t>ECOG-</a:t>
            </a:r>
            <a:r>
              <a:rPr lang="en-US" sz="1300" kern="1600" dirty="0" err="1">
                <a:effectLst/>
                <a:latin typeface="Arial" panose="020B0604020202020204" pitchFamily="34" charset="0"/>
              </a:rPr>
              <a:t>ACRIN</a:t>
            </a:r>
            <a:r>
              <a:rPr lang="en-US" sz="1300" kern="1600" dirty="0">
                <a:effectLst/>
                <a:latin typeface="Arial" panose="020B0604020202020204" pitchFamily="34" charset="0"/>
              </a:rPr>
              <a:t> Cancer Research Group. ECOG Performance Status. https://ecog-acrin.org/resources/ecog-performance-status. Accessed January 27, 2020.</a:t>
            </a:r>
          </a:p>
          <a:p>
            <a:pPr marL="342900" indent="-342900">
              <a:spcBef>
                <a:spcPts val="0"/>
              </a:spcBef>
              <a:spcAft>
                <a:spcPts val="600"/>
              </a:spcAft>
              <a:buFont typeface="+mj-lt"/>
              <a:buAutoNum type="arabicPeriod" startAt="13"/>
              <a:tabLst>
                <a:tab pos="114300" algn="dec"/>
              </a:tabLst>
            </a:pPr>
            <a:r>
              <a:rPr lang="en-US" sz="1300" kern="1600" dirty="0" err="1">
                <a:effectLst/>
                <a:latin typeface="Arial" panose="020B0604020202020204" pitchFamily="34" charset="0"/>
              </a:rPr>
              <a:t>Forner</a:t>
            </a:r>
            <a:r>
              <a:rPr lang="en-US" sz="1300" kern="1600" dirty="0">
                <a:effectLst/>
                <a:latin typeface="Arial" panose="020B0604020202020204" pitchFamily="34" charset="0"/>
              </a:rPr>
              <a:t> A, </a:t>
            </a:r>
            <a:r>
              <a:rPr lang="en-US" sz="1300" kern="1600" dirty="0" err="1">
                <a:effectLst/>
                <a:latin typeface="Arial" panose="020B0604020202020204" pitchFamily="34" charset="0"/>
              </a:rPr>
              <a:t>Reig</a:t>
            </a:r>
            <a:r>
              <a:rPr lang="en-US" sz="1300" kern="1600" dirty="0">
                <a:effectLst/>
                <a:latin typeface="Arial" panose="020B0604020202020204" pitchFamily="34" charset="0"/>
              </a:rPr>
              <a:t> M, </a:t>
            </a:r>
            <a:r>
              <a:rPr lang="en-US" sz="1300" kern="1600" dirty="0" err="1">
                <a:effectLst/>
                <a:latin typeface="Arial" panose="020B0604020202020204" pitchFamily="34" charset="0"/>
              </a:rPr>
              <a:t>Bruix</a:t>
            </a:r>
            <a:r>
              <a:rPr lang="en-US" sz="1300" kern="1600" dirty="0">
                <a:effectLst/>
                <a:latin typeface="Arial" panose="020B0604020202020204" pitchFamily="34" charset="0"/>
              </a:rPr>
              <a:t> J. Hepatocellular carcinoma. </a:t>
            </a:r>
            <a:r>
              <a:rPr lang="en-US" sz="1300" i="1" kern="1600" dirty="0">
                <a:effectLst/>
                <a:latin typeface="Arial" panose="020B0604020202020204" pitchFamily="34" charset="0"/>
              </a:rPr>
              <a:t>Lancet</a:t>
            </a:r>
            <a:r>
              <a:rPr lang="en-US" sz="1300" kern="1600" dirty="0">
                <a:effectLst/>
                <a:latin typeface="Arial" panose="020B0604020202020204" pitchFamily="34" charset="0"/>
              </a:rPr>
              <a:t>. 2018;391:1301-1314.</a:t>
            </a:r>
          </a:p>
          <a:p>
            <a:endParaRPr lang="en-US" sz="1100" dirty="0"/>
          </a:p>
        </p:txBody>
      </p:sp>
      <p:sp>
        <p:nvSpPr>
          <p:cNvPr id="2" name="Title 1">
            <a:extLst>
              <a:ext uri="{FF2B5EF4-FFF2-40B4-BE49-F238E27FC236}">
                <a16:creationId xmlns:a16="http://schemas.microsoft.com/office/drawing/2014/main" id="{EC22A585-E762-4811-947B-909F44BB7E91}"/>
              </a:ext>
            </a:extLst>
          </p:cNvPr>
          <p:cNvSpPr>
            <a:spLocks noGrp="1"/>
          </p:cNvSpPr>
          <p:nvPr>
            <p:ph type="title"/>
          </p:nvPr>
        </p:nvSpPr>
        <p:spPr>
          <a:xfrm>
            <a:off x="457200" y="457201"/>
            <a:ext cx="11277600" cy="457200"/>
          </a:xfrm>
        </p:spPr>
        <p:txBody>
          <a:bodyPr/>
          <a:lstStyle/>
          <a:p>
            <a:r>
              <a:rPr lang="en-US" dirty="0"/>
              <a:t>References</a:t>
            </a:r>
          </a:p>
        </p:txBody>
      </p:sp>
      <p:sp>
        <p:nvSpPr>
          <p:cNvPr id="5" name="Slide Number Placeholder 4">
            <a:extLst>
              <a:ext uri="{FF2B5EF4-FFF2-40B4-BE49-F238E27FC236}">
                <a16:creationId xmlns:a16="http://schemas.microsoft.com/office/drawing/2014/main" id="{02122246-C365-0A44-8DBE-D7C9A3BD42E5}"/>
              </a:ext>
            </a:extLst>
          </p:cNvPr>
          <p:cNvSpPr>
            <a:spLocks noGrp="1"/>
          </p:cNvSpPr>
          <p:nvPr>
            <p:ph type="sldNum" sz="quarter" idx="12"/>
          </p:nvPr>
        </p:nvSpPr>
        <p:spPr/>
        <p:txBody>
          <a:bodyPr/>
          <a:lstStyle/>
          <a:p>
            <a:fld id="{857C9BCE-67C3-4E89-9B9C-38CCFE777CF5}" type="slidenum">
              <a:rPr lang="en-US" smtClean="0"/>
              <a:t>45</a:t>
            </a:fld>
            <a:endParaRPr lang="en-US" dirty="0"/>
          </a:p>
        </p:txBody>
      </p:sp>
    </p:spTree>
    <p:extLst>
      <p:ext uri="{BB962C8B-B14F-4D97-AF65-F5344CB8AC3E}">
        <p14:creationId xmlns:p14="http://schemas.microsoft.com/office/powerpoint/2010/main" val="1251831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00C91-153B-465E-BF82-C9CC977C2998}"/>
              </a:ext>
            </a:extLst>
          </p:cNvPr>
          <p:cNvSpPr>
            <a:spLocks noGrp="1"/>
          </p:cNvSpPr>
          <p:nvPr>
            <p:ph idx="1"/>
          </p:nvPr>
        </p:nvSpPr>
        <p:spPr>
          <a:xfrm>
            <a:off x="457200" y="987551"/>
            <a:ext cx="11387138" cy="5615267"/>
          </a:xfrm>
        </p:spPr>
        <p:txBody>
          <a:bodyPr>
            <a:noAutofit/>
          </a:bodyPr>
          <a:lstStyle/>
          <a:p>
            <a:pPr marL="342900" indent="-342900">
              <a:spcBef>
                <a:spcPts val="0"/>
              </a:spcBef>
              <a:spcAft>
                <a:spcPts val="600"/>
              </a:spcAft>
              <a:buFont typeface="+mj-lt"/>
              <a:buAutoNum type="arabicPeriod" startAt="27"/>
              <a:tabLst>
                <a:tab pos="114300" algn="dec"/>
              </a:tabLst>
            </a:pPr>
            <a:r>
              <a:rPr lang="en-US" sz="1300" kern="1600" dirty="0" err="1">
                <a:effectLst/>
                <a:latin typeface="Arial" panose="020B0604020202020204" pitchFamily="34" charset="0"/>
              </a:rPr>
              <a:t>Tsoris</a:t>
            </a:r>
            <a:r>
              <a:rPr lang="en-US" sz="1300" kern="1600" dirty="0">
                <a:effectLst/>
                <a:latin typeface="Arial" panose="020B0604020202020204" pitchFamily="34" charset="0"/>
              </a:rPr>
              <a:t> A, </a:t>
            </a:r>
            <a:r>
              <a:rPr lang="en-US" sz="1300" kern="1600" dirty="0" err="1">
                <a:effectLst/>
                <a:latin typeface="Arial" panose="020B0604020202020204" pitchFamily="34" charset="0"/>
              </a:rPr>
              <a:t>Marlar</a:t>
            </a:r>
            <a:r>
              <a:rPr lang="en-US" sz="1300" kern="1600" dirty="0">
                <a:effectLst/>
                <a:latin typeface="Arial" panose="020B0604020202020204" pitchFamily="34" charset="0"/>
              </a:rPr>
              <a:t> CA. Use of the Child Pugh score in liver disease. </a:t>
            </a:r>
            <a:r>
              <a:rPr lang="en-US" sz="1300" kern="1600" dirty="0" err="1">
                <a:effectLst/>
                <a:latin typeface="Arial" panose="020B0604020202020204" pitchFamily="34" charset="0"/>
              </a:rPr>
              <a:t>StatPearls</a:t>
            </a:r>
            <a:r>
              <a:rPr lang="en-US" sz="1300" kern="1600" dirty="0">
                <a:effectLst/>
                <a:latin typeface="Arial" panose="020B0604020202020204" pitchFamily="34" charset="0"/>
              </a:rPr>
              <a:t>. https://www.ncbi.nlm.nih.gov/books/NBK542308/. Accessed January 27, 2020.</a:t>
            </a:r>
          </a:p>
          <a:p>
            <a:pPr marL="342900" indent="-342900">
              <a:spcBef>
                <a:spcPts val="0"/>
              </a:spcBef>
              <a:spcAft>
                <a:spcPts val="600"/>
              </a:spcAft>
              <a:buFont typeface="+mj-lt"/>
              <a:buAutoNum type="arabicPeriod" startAt="27"/>
              <a:tabLst>
                <a:tab pos="114300" algn="dec"/>
              </a:tabLst>
            </a:pPr>
            <a:r>
              <a:rPr lang="en-US" sz="1300" kern="1600" dirty="0">
                <a:effectLst/>
                <a:latin typeface="Arial" panose="020B0604020202020204" pitchFamily="34" charset="0"/>
              </a:rPr>
              <a:t>National Comprehensive Cancer Institute. Hepatobiliary Cancers. Version 1.2020. nccn.org. Accessed April 27, 2020.</a:t>
            </a:r>
          </a:p>
          <a:p>
            <a:pPr marL="342900" indent="-342900">
              <a:spcBef>
                <a:spcPts val="0"/>
              </a:spcBef>
              <a:spcAft>
                <a:spcPts val="600"/>
              </a:spcAft>
              <a:buFont typeface="+mj-lt"/>
              <a:buAutoNum type="arabicPeriod" startAt="27"/>
              <a:tabLst>
                <a:tab pos="114300" algn="dec"/>
              </a:tabLst>
            </a:pPr>
            <a:r>
              <a:rPr lang="en-US" sz="1300" kern="1600" dirty="0">
                <a:effectLst/>
                <a:latin typeface="Arial" panose="020B0604020202020204" pitchFamily="34" charset="0"/>
              </a:rPr>
              <a:t>Lee K, Lee K-B, Yi N-M, et al. Prognosis of hepatocellular carcinoma after liver transplantation: Comparative analysis with partial hepatectomy. </a:t>
            </a:r>
            <a:r>
              <a:rPr lang="en-US" sz="1300" i="1" kern="1600" dirty="0">
                <a:effectLst/>
                <a:latin typeface="Arial" panose="020B0604020202020204" pitchFamily="34" charset="0"/>
              </a:rPr>
              <a:t>J </a:t>
            </a:r>
            <a:r>
              <a:rPr lang="en-US" sz="1300" i="1" kern="1600" dirty="0" err="1">
                <a:effectLst/>
                <a:latin typeface="Arial" panose="020B0604020202020204" pitchFamily="34" charset="0"/>
              </a:rPr>
              <a:t>Pathol</a:t>
            </a:r>
            <a:r>
              <a:rPr lang="en-US" sz="1300" i="1" kern="1600" dirty="0">
                <a:effectLst/>
                <a:latin typeface="Arial" panose="020B0604020202020204" pitchFamily="34" charset="0"/>
              </a:rPr>
              <a:t> </a:t>
            </a:r>
            <a:r>
              <a:rPr lang="en-US" sz="1300" i="1" kern="1600" dirty="0" err="1">
                <a:effectLst/>
                <a:latin typeface="Arial" panose="020B0604020202020204" pitchFamily="34" charset="0"/>
              </a:rPr>
              <a:t>Transl</a:t>
            </a:r>
            <a:r>
              <a:rPr lang="en-US" sz="1300" i="1" kern="1600" dirty="0">
                <a:effectLst/>
                <a:latin typeface="Arial" panose="020B0604020202020204" pitchFamily="34" charset="0"/>
              </a:rPr>
              <a:t> Med</a:t>
            </a:r>
            <a:r>
              <a:rPr lang="en-US" sz="1300" kern="1600" dirty="0">
                <a:effectLst/>
                <a:latin typeface="Arial" panose="020B0604020202020204" pitchFamily="34" charset="0"/>
              </a:rPr>
              <a:t>. 2017;51:79-96.</a:t>
            </a:r>
          </a:p>
          <a:p>
            <a:pPr marL="342900" indent="-342900">
              <a:spcBef>
                <a:spcPts val="0"/>
              </a:spcBef>
              <a:spcAft>
                <a:spcPts val="600"/>
              </a:spcAft>
              <a:buFont typeface="+mj-lt"/>
              <a:buAutoNum type="arabicPeriod" startAt="27"/>
              <a:tabLst>
                <a:tab pos="114300" algn="dec"/>
              </a:tabLst>
            </a:pPr>
            <a:r>
              <a:rPr lang="en-US" sz="1300" kern="1600" dirty="0">
                <a:effectLst/>
                <a:latin typeface="Arial" panose="020B0604020202020204" pitchFamily="34" charset="0"/>
              </a:rPr>
              <a:t>American Cancer Society. Ablation for liver cancer. https://www.cancer.org/cancer/liver-cancer/treating/tumor-ablation.html. Accessed January 30, 2020</a:t>
            </a:r>
          </a:p>
          <a:p>
            <a:pPr marL="342900" indent="-342900">
              <a:spcBef>
                <a:spcPts val="0"/>
              </a:spcBef>
              <a:spcAft>
                <a:spcPts val="600"/>
              </a:spcAft>
              <a:buFont typeface="+mj-lt"/>
              <a:buAutoNum type="arabicPeriod" startAt="27"/>
              <a:tabLst>
                <a:tab pos="114300" algn="dec"/>
              </a:tabLst>
            </a:pPr>
            <a:r>
              <a:rPr lang="en-US" sz="1300" dirty="0">
                <a:effectLst/>
                <a:latin typeface="Arial" panose="020B0604020202020204" pitchFamily="34" charset="0"/>
                <a:ea typeface="Calibri" panose="020F0502020204030204" pitchFamily="34" charset="0"/>
                <a:cs typeface="Times New Roman" panose="02020603050405020304" pitchFamily="18" charset="0"/>
              </a:rPr>
              <a:t>American Cancer Society. Embolization therapy for liver cancer. https://www.cancer.org/cancer/liver-cancer/treating/embolization-therapy.html. Accessed January 30, 2020.</a:t>
            </a:r>
            <a:endParaRPr kumimoji="0" lang="en-US" altLang="en-US" sz="13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342900" marR="0" indent="-342900">
              <a:spcBef>
                <a:spcPts val="0"/>
              </a:spcBef>
              <a:spcAft>
                <a:spcPts val="600"/>
              </a:spcAft>
              <a:buFont typeface="+mj-lt"/>
              <a:buAutoNum type="arabicPeriod" startAt="27"/>
              <a:tabLst>
                <a:tab pos="114300" algn="dec"/>
              </a:tabLst>
            </a:pPr>
            <a:r>
              <a:rPr lang="en-US" sz="1300" b="0" kern="1600" dirty="0">
                <a:effectLst/>
                <a:latin typeface="Arial" panose="020B0604020202020204" pitchFamily="34" charset="0"/>
              </a:rPr>
              <a:t>U.S. Food and Drug Administration. Drug Approvals and Databases-Approved Drugs. </a:t>
            </a:r>
            <a:r>
              <a:rPr lang="en-US" sz="1300" kern="1600" dirty="0"/>
              <a:t>https://www.fda.gov/drugs/resources-information-approved-drugs/fda-grants-accelerated-approval-nivolumab-and-ipilimumab-combination-hepatocellular-carcinoma Accessed July 13, 2020</a:t>
            </a:r>
          </a:p>
          <a:p>
            <a:pPr marR="0">
              <a:spcBef>
                <a:spcPts val="0"/>
              </a:spcBef>
              <a:spcAft>
                <a:spcPts val="600"/>
              </a:spcAft>
              <a:tabLst>
                <a:tab pos="114300" algn="dec"/>
              </a:tabLst>
            </a:pPr>
            <a:endParaRPr lang="en-US" sz="1100" dirty="0"/>
          </a:p>
        </p:txBody>
      </p:sp>
      <p:sp>
        <p:nvSpPr>
          <p:cNvPr id="2" name="Title 1">
            <a:extLst>
              <a:ext uri="{FF2B5EF4-FFF2-40B4-BE49-F238E27FC236}">
                <a16:creationId xmlns:a16="http://schemas.microsoft.com/office/drawing/2014/main" id="{EC22A585-E762-4811-947B-909F44BB7E91}"/>
              </a:ext>
            </a:extLst>
          </p:cNvPr>
          <p:cNvSpPr>
            <a:spLocks noGrp="1"/>
          </p:cNvSpPr>
          <p:nvPr>
            <p:ph type="title"/>
          </p:nvPr>
        </p:nvSpPr>
        <p:spPr>
          <a:xfrm>
            <a:off x="457200" y="457201"/>
            <a:ext cx="11277600" cy="457200"/>
          </a:xfrm>
        </p:spPr>
        <p:txBody>
          <a:bodyPr/>
          <a:lstStyle/>
          <a:p>
            <a:r>
              <a:rPr lang="en-US" dirty="0"/>
              <a:t>References</a:t>
            </a:r>
          </a:p>
        </p:txBody>
      </p:sp>
      <p:sp>
        <p:nvSpPr>
          <p:cNvPr id="5" name="Slide Number Placeholder 4">
            <a:extLst>
              <a:ext uri="{FF2B5EF4-FFF2-40B4-BE49-F238E27FC236}">
                <a16:creationId xmlns:a16="http://schemas.microsoft.com/office/drawing/2014/main" id="{02122246-C365-0A44-8DBE-D7C9A3BD42E5}"/>
              </a:ext>
            </a:extLst>
          </p:cNvPr>
          <p:cNvSpPr>
            <a:spLocks noGrp="1"/>
          </p:cNvSpPr>
          <p:nvPr>
            <p:ph type="sldNum" sz="quarter" idx="12"/>
          </p:nvPr>
        </p:nvSpPr>
        <p:spPr/>
        <p:txBody>
          <a:bodyPr/>
          <a:lstStyle/>
          <a:p>
            <a:fld id="{857C9BCE-67C3-4E89-9B9C-38CCFE777CF5}" type="slidenum">
              <a:rPr lang="en-US" smtClean="0"/>
              <a:t>46</a:t>
            </a:fld>
            <a:endParaRPr lang="en-US" dirty="0"/>
          </a:p>
        </p:txBody>
      </p:sp>
    </p:spTree>
    <p:extLst>
      <p:ext uri="{BB962C8B-B14F-4D97-AF65-F5344CB8AC3E}">
        <p14:creationId xmlns:p14="http://schemas.microsoft.com/office/powerpoint/2010/main" val="1454214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5AD8-291A-4882-8F24-ED8ED14FB91D}"/>
              </a:ext>
            </a:extLst>
          </p:cNvPr>
          <p:cNvSpPr>
            <a:spLocks noGrp="1"/>
          </p:cNvSpPr>
          <p:nvPr>
            <p:ph type="title"/>
          </p:nvPr>
        </p:nvSpPr>
        <p:spPr/>
        <p:txBody>
          <a:bodyPr/>
          <a:lstStyle/>
          <a:p>
            <a:r>
              <a:rPr lang="en-US" dirty="0"/>
              <a:t>ENDING</a:t>
            </a:r>
            <a:br>
              <a:rPr lang="en-US" dirty="0"/>
            </a:br>
            <a:r>
              <a:rPr lang="en-US" dirty="0">
                <a:solidFill>
                  <a:schemeClr val="tx2"/>
                </a:solidFill>
              </a:rPr>
              <a:t>THANK</a:t>
            </a:r>
            <a:br>
              <a:rPr lang="en-US" dirty="0">
                <a:solidFill>
                  <a:schemeClr val="tx2"/>
                </a:solidFill>
              </a:rPr>
            </a:br>
            <a:r>
              <a:rPr lang="en-US" dirty="0">
                <a:solidFill>
                  <a:schemeClr val="tx2"/>
                </a:solidFill>
              </a:rPr>
              <a:t>YOU</a:t>
            </a:r>
          </a:p>
        </p:txBody>
      </p:sp>
      <p:sp>
        <p:nvSpPr>
          <p:cNvPr id="4" name="Slide Number Placeholder 3">
            <a:extLst>
              <a:ext uri="{FF2B5EF4-FFF2-40B4-BE49-F238E27FC236}">
                <a16:creationId xmlns:a16="http://schemas.microsoft.com/office/drawing/2014/main" id="{9934A59D-FCEC-F24B-8B58-2786000F3966}"/>
              </a:ext>
            </a:extLst>
          </p:cNvPr>
          <p:cNvSpPr>
            <a:spLocks noGrp="1"/>
          </p:cNvSpPr>
          <p:nvPr>
            <p:ph type="sldNum" sz="quarter" idx="12"/>
          </p:nvPr>
        </p:nvSpPr>
        <p:spPr/>
        <p:txBody>
          <a:bodyPr/>
          <a:lstStyle/>
          <a:p>
            <a:fld id="{857C9BCE-67C3-4E89-9B9C-38CCFE777CF5}" type="slidenum">
              <a:rPr lang="en-US" smtClean="0"/>
              <a:pPr/>
              <a:t>47</a:t>
            </a:fld>
            <a:endParaRPr lang="en-US" dirty="0"/>
          </a:p>
        </p:txBody>
      </p:sp>
    </p:spTree>
    <p:extLst>
      <p:ext uri="{BB962C8B-B14F-4D97-AF65-F5344CB8AC3E}">
        <p14:creationId xmlns:p14="http://schemas.microsoft.com/office/powerpoint/2010/main" val="110742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1C25E-D997-40C0-8AC4-2ED7DF60AA3B}"/>
              </a:ext>
            </a:extLst>
          </p:cNvPr>
          <p:cNvSpPr>
            <a:spLocks noGrp="1"/>
          </p:cNvSpPr>
          <p:nvPr>
            <p:ph idx="1"/>
          </p:nvPr>
        </p:nvSpPr>
        <p:spPr>
          <a:xfrm>
            <a:off x="457200" y="1839562"/>
            <a:ext cx="4786313" cy="3898048"/>
          </a:xfrm>
        </p:spPr>
        <p:txBody>
          <a:bodyPr/>
          <a:lstStyle/>
          <a:p>
            <a:pPr>
              <a:spcBef>
                <a:spcPts val="600"/>
              </a:spcBef>
            </a:pPr>
            <a:r>
              <a:rPr lang="en-US" sz="2400" dirty="0">
                <a:solidFill>
                  <a:schemeClr val="accent1"/>
                </a:solidFill>
              </a:rPr>
              <a:t>Globally, liver </a:t>
            </a:r>
            <a:r>
              <a:rPr lang="en-US" sz="2400" dirty="0" err="1">
                <a:solidFill>
                  <a:schemeClr val="accent1"/>
                </a:solidFill>
              </a:rPr>
              <a:t>cancer</a:t>
            </a:r>
            <a:r>
              <a:rPr lang="en-US" sz="2400" baseline="30000" dirty="0" err="1">
                <a:solidFill>
                  <a:schemeClr val="accent1"/>
                </a:solidFill>
              </a:rPr>
              <a:t>4</a:t>
            </a:r>
            <a:r>
              <a:rPr lang="en-US" sz="2400" dirty="0">
                <a:solidFill>
                  <a:schemeClr val="accent1"/>
                </a:solidFill>
              </a:rPr>
              <a:t>:</a:t>
            </a:r>
          </a:p>
          <a:p>
            <a:pPr marL="342900" lvl="1" indent="-342900">
              <a:buFont typeface="Arial" panose="020B0604020202020204" pitchFamily="34" charset="0"/>
              <a:buChar char="•"/>
            </a:pPr>
            <a:r>
              <a:rPr lang="en-US" sz="2000" dirty="0"/>
              <a:t>Is much more common in men vs women (71% vs 29%) </a:t>
            </a:r>
          </a:p>
          <a:p>
            <a:pPr marL="342900" lvl="1" indent="-342900">
              <a:buFont typeface="Arial" panose="020B0604020202020204" pitchFamily="34" charset="0"/>
              <a:buChar char="•"/>
            </a:pPr>
            <a:r>
              <a:rPr lang="en-US" sz="2000" dirty="0"/>
              <a:t>Is associated with a high degree of variability (incidence rates per capita)</a:t>
            </a:r>
          </a:p>
          <a:p>
            <a:pPr marL="342900" lvl="1" indent="-342900">
              <a:buFont typeface="Arial" panose="020B0604020202020204" pitchFamily="34" charset="0"/>
              <a:buChar char="•"/>
            </a:pPr>
            <a:r>
              <a:rPr lang="en-US" sz="2000" dirty="0"/>
              <a:t>Represents ~5% of new cancer cases </a:t>
            </a:r>
          </a:p>
          <a:p>
            <a:pPr marL="342900" lvl="1" indent="-342900">
              <a:buFont typeface="Arial" panose="020B0604020202020204" pitchFamily="34" charset="0"/>
              <a:buChar char="•"/>
            </a:pPr>
            <a:r>
              <a:rPr lang="en-US" sz="2000" dirty="0"/>
              <a:t>Is the fourth-leading cause of cancer-related deaths, accounting for &gt;8% of cancer-related deaths</a:t>
            </a:r>
          </a:p>
          <a:p>
            <a:pPr lvl="1"/>
            <a:endParaRPr lang="en-US" dirty="0"/>
          </a:p>
        </p:txBody>
      </p:sp>
      <p:sp>
        <p:nvSpPr>
          <p:cNvPr id="2" name="Title 1">
            <a:extLst>
              <a:ext uri="{FF2B5EF4-FFF2-40B4-BE49-F238E27FC236}">
                <a16:creationId xmlns:a16="http://schemas.microsoft.com/office/drawing/2014/main" id="{7820A4EB-EAF6-406E-8480-8CA376D47A12}"/>
              </a:ext>
            </a:extLst>
          </p:cNvPr>
          <p:cNvSpPr>
            <a:spLocks noGrp="1"/>
          </p:cNvSpPr>
          <p:nvPr>
            <p:ph type="title"/>
          </p:nvPr>
        </p:nvSpPr>
        <p:spPr/>
        <p:txBody>
          <a:bodyPr/>
          <a:lstStyle/>
          <a:p>
            <a:r>
              <a:rPr lang="en-US" dirty="0"/>
              <a:t>How Common Is HCC?</a:t>
            </a:r>
          </a:p>
        </p:txBody>
      </p:sp>
      <p:sp>
        <p:nvSpPr>
          <p:cNvPr id="12" name="Slide Number Placeholder 11">
            <a:extLst>
              <a:ext uri="{FF2B5EF4-FFF2-40B4-BE49-F238E27FC236}">
                <a16:creationId xmlns:a16="http://schemas.microsoft.com/office/drawing/2014/main" id="{7CF9E4F3-15F9-0545-8B47-91E841D20D2D}"/>
              </a:ext>
            </a:extLst>
          </p:cNvPr>
          <p:cNvSpPr>
            <a:spLocks noGrp="1"/>
          </p:cNvSpPr>
          <p:nvPr>
            <p:ph type="sldNum" sz="quarter" idx="12"/>
          </p:nvPr>
        </p:nvSpPr>
        <p:spPr/>
        <p:txBody>
          <a:bodyPr/>
          <a:lstStyle/>
          <a:p>
            <a:fld id="{857C9BCE-67C3-4E89-9B9C-38CCFE777CF5}" type="slidenum">
              <a:rPr lang="en-US" smtClean="0"/>
              <a:t>5</a:t>
            </a:fld>
            <a:endParaRPr lang="en-US" dirty="0"/>
          </a:p>
        </p:txBody>
      </p:sp>
    </p:spTree>
    <p:extLst>
      <p:ext uri="{BB962C8B-B14F-4D97-AF65-F5344CB8AC3E}">
        <p14:creationId xmlns:p14="http://schemas.microsoft.com/office/powerpoint/2010/main" val="258616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1C25E-D997-40C0-8AC4-2ED7DF60AA3B}"/>
              </a:ext>
            </a:extLst>
          </p:cNvPr>
          <p:cNvSpPr>
            <a:spLocks noGrp="1"/>
          </p:cNvSpPr>
          <p:nvPr>
            <p:ph idx="1"/>
          </p:nvPr>
        </p:nvSpPr>
        <p:spPr>
          <a:xfrm>
            <a:off x="457200" y="1559688"/>
            <a:ext cx="4700588" cy="3898048"/>
          </a:xfrm>
        </p:spPr>
        <p:txBody>
          <a:bodyPr/>
          <a:lstStyle/>
          <a:p>
            <a:pPr>
              <a:spcBef>
                <a:spcPts val="600"/>
              </a:spcBef>
            </a:pPr>
            <a:r>
              <a:rPr lang="en-US" sz="2400" dirty="0">
                <a:solidFill>
                  <a:schemeClr val="accent1"/>
                </a:solidFill>
              </a:rPr>
              <a:t>Globally, liver </a:t>
            </a:r>
            <a:r>
              <a:rPr lang="en-US" sz="2400" dirty="0" err="1">
                <a:solidFill>
                  <a:schemeClr val="accent1"/>
                </a:solidFill>
              </a:rPr>
              <a:t>cancer</a:t>
            </a:r>
            <a:r>
              <a:rPr lang="en-US" sz="2400" baseline="30000" dirty="0" err="1">
                <a:solidFill>
                  <a:schemeClr val="accent1"/>
                </a:solidFill>
              </a:rPr>
              <a:t>4</a:t>
            </a:r>
            <a:r>
              <a:rPr lang="en-US" sz="2400" dirty="0">
                <a:solidFill>
                  <a:schemeClr val="accent1"/>
                </a:solidFill>
              </a:rPr>
              <a:t>:</a:t>
            </a:r>
          </a:p>
          <a:p>
            <a:pPr marL="342900" lvl="1" indent="-342900">
              <a:buFont typeface="Arial" panose="020B0604020202020204" pitchFamily="34" charset="0"/>
              <a:buChar char="•"/>
            </a:pPr>
            <a:r>
              <a:rPr lang="en-US" sz="2000" dirty="0"/>
              <a:t>Is much more common in men vs women (71% vs 29%) </a:t>
            </a:r>
          </a:p>
          <a:p>
            <a:pPr marL="342900" lvl="1" indent="-342900">
              <a:buFont typeface="Arial" panose="020B0604020202020204" pitchFamily="34" charset="0"/>
              <a:buChar char="•"/>
            </a:pPr>
            <a:r>
              <a:rPr lang="en-US" sz="2000" dirty="0"/>
              <a:t>Is associated with a high degree of variability (incidence rates per capita)</a:t>
            </a:r>
          </a:p>
          <a:p>
            <a:pPr marL="342900" lvl="1" indent="-342900">
              <a:buFont typeface="Arial" panose="020B0604020202020204" pitchFamily="34" charset="0"/>
              <a:buChar char="•"/>
            </a:pPr>
            <a:r>
              <a:rPr lang="en-US" sz="2000" dirty="0"/>
              <a:t>Represents ~5% of new cancer cases </a:t>
            </a:r>
          </a:p>
          <a:p>
            <a:pPr marL="342900" lvl="1" indent="-342900">
              <a:buFont typeface="Arial" panose="020B0604020202020204" pitchFamily="34" charset="0"/>
              <a:buChar char="•"/>
            </a:pPr>
            <a:r>
              <a:rPr lang="en-US" sz="2000" dirty="0"/>
              <a:t>Is the fourth-leading cause of cancer-related deaths, accounting for &gt;8% of cancer-related deaths</a:t>
            </a:r>
          </a:p>
          <a:p>
            <a:pPr>
              <a:spcBef>
                <a:spcPts val="1200"/>
              </a:spcBef>
            </a:pPr>
            <a:r>
              <a:rPr lang="en-US" sz="2400" dirty="0">
                <a:solidFill>
                  <a:schemeClr val="accent1"/>
                </a:solidFill>
              </a:rPr>
              <a:t>In the United States: </a:t>
            </a:r>
          </a:p>
          <a:p>
            <a:pPr marL="342900" indent="-342900">
              <a:buFont typeface="Arial" panose="020B0604020202020204" pitchFamily="34" charset="0"/>
              <a:buChar char="•"/>
            </a:pPr>
            <a:r>
              <a:rPr lang="en-US" sz="2000" dirty="0"/>
              <a:t>Liver cancer is the 13th most common cancer, representing about 2.4% of new cancer </a:t>
            </a:r>
            <a:r>
              <a:rPr lang="en-US" sz="2000" dirty="0" err="1"/>
              <a:t>cases</a:t>
            </a:r>
            <a:r>
              <a:rPr lang="en-US" sz="2000" baseline="30000" dirty="0" err="1"/>
              <a:t>5</a:t>
            </a:r>
            <a:endParaRPr lang="en-US" sz="2000" baseline="30000" dirty="0"/>
          </a:p>
        </p:txBody>
      </p:sp>
      <p:sp>
        <p:nvSpPr>
          <p:cNvPr id="2" name="Title 1">
            <a:extLst>
              <a:ext uri="{FF2B5EF4-FFF2-40B4-BE49-F238E27FC236}">
                <a16:creationId xmlns:a16="http://schemas.microsoft.com/office/drawing/2014/main" id="{7820A4EB-EAF6-406E-8480-8CA376D47A12}"/>
              </a:ext>
            </a:extLst>
          </p:cNvPr>
          <p:cNvSpPr>
            <a:spLocks noGrp="1"/>
          </p:cNvSpPr>
          <p:nvPr>
            <p:ph type="title"/>
          </p:nvPr>
        </p:nvSpPr>
        <p:spPr/>
        <p:txBody>
          <a:bodyPr/>
          <a:lstStyle/>
          <a:p>
            <a:r>
              <a:rPr lang="en-US" dirty="0"/>
              <a:t>How Common Is HCC?</a:t>
            </a:r>
          </a:p>
        </p:txBody>
      </p:sp>
      <p:sp>
        <p:nvSpPr>
          <p:cNvPr id="7" name="Slide Number Placeholder 6">
            <a:extLst>
              <a:ext uri="{FF2B5EF4-FFF2-40B4-BE49-F238E27FC236}">
                <a16:creationId xmlns:a16="http://schemas.microsoft.com/office/drawing/2014/main" id="{95C0200F-965F-8240-BFE8-11F20FAB37C4}"/>
              </a:ext>
            </a:extLst>
          </p:cNvPr>
          <p:cNvSpPr>
            <a:spLocks noGrp="1"/>
          </p:cNvSpPr>
          <p:nvPr>
            <p:ph type="sldNum" sz="quarter" idx="12"/>
          </p:nvPr>
        </p:nvSpPr>
        <p:spPr/>
        <p:txBody>
          <a:bodyPr/>
          <a:lstStyle/>
          <a:p>
            <a:fld id="{857C9BCE-67C3-4E89-9B9C-38CCFE777CF5}" type="slidenum">
              <a:rPr lang="en-US" smtClean="0"/>
              <a:t>6</a:t>
            </a:fld>
            <a:endParaRPr lang="en-US" dirty="0"/>
          </a:p>
        </p:txBody>
      </p:sp>
    </p:spTree>
    <p:extLst>
      <p:ext uri="{BB962C8B-B14F-4D97-AF65-F5344CB8AC3E}">
        <p14:creationId xmlns:p14="http://schemas.microsoft.com/office/powerpoint/2010/main" val="191848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19A70C3-5852-4B21-9412-9125F4DA5341}"/>
              </a:ext>
            </a:extLst>
          </p:cNvPr>
          <p:cNvSpPr>
            <a:spLocks noGrp="1"/>
          </p:cNvSpPr>
          <p:nvPr>
            <p:ph idx="1"/>
          </p:nvPr>
        </p:nvSpPr>
        <p:spPr>
          <a:xfrm>
            <a:off x="457200" y="1839562"/>
            <a:ext cx="4786313" cy="4639896"/>
          </a:xfrm>
        </p:spPr>
        <p:txBody>
          <a:bodyPr/>
          <a:lstStyle/>
          <a:p>
            <a:pPr>
              <a:spcBef>
                <a:spcPts val="600"/>
              </a:spcBef>
            </a:pPr>
            <a:r>
              <a:rPr lang="en-US" sz="2400" dirty="0">
                <a:solidFill>
                  <a:schemeClr val="accent1"/>
                </a:solidFill>
              </a:rPr>
              <a:t>Globally, liver </a:t>
            </a:r>
            <a:r>
              <a:rPr lang="en-US" sz="2400" dirty="0" err="1">
                <a:solidFill>
                  <a:schemeClr val="accent1"/>
                </a:solidFill>
              </a:rPr>
              <a:t>cancer</a:t>
            </a:r>
            <a:r>
              <a:rPr lang="en-US" sz="2400" baseline="30000" dirty="0" err="1">
                <a:solidFill>
                  <a:schemeClr val="accent1"/>
                </a:solidFill>
              </a:rPr>
              <a:t>4</a:t>
            </a:r>
            <a:r>
              <a:rPr lang="en-US" sz="2400" dirty="0">
                <a:solidFill>
                  <a:schemeClr val="accent1"/>
                </a:solidFill>
              </a:rPr>
              <a:t>:</a:t>
            </a:r>
          </a:p>
          <a:p>
            <a:pPr marL="342900" lvl="1" indent="-342900">
              <a:buFont typeface="Arial" panose="020B0604020202020204" pitchFamily="34" charset="0"/>
              <a:buChar char="•"/>
            </a:pPr>
            <a:r>
              <a:rPr lang="en-US" sz="1600" dirty="0"/>
              <a:t>Is much more common in men vs women (71% vs 29%) </a:t>
            </a:r>
          </a:p>
          <a:p>
            <a:pPr marL="342900" lvl="1" indent="-342900">
              <a:buFont typeface="Arial" panose="020B0604020202020204" pitchFamily="34" charset="0"/>
              <a:buChar char="•"/>
            </a:pPr>
            <a:r>
              <a:rPr lang="en-US" sz="1600" dirty="0"/>
              <a:t>Is associated with a high degree of variability (incidence rates per capita)</a:t>
            </a:r>
          </a:p>
          <a:p>
            <a:pPr marL="342900" lvl="1" indent="-342900">
              <a:buFont typeface="Arial" panose="020B0604020202020204" pitchFamily="34" charset="0"/>
              <a:buChar char="•"/>
            </a:pPr>
            <a:r>
              <a:rPr lang="en-US" sz="1600" dirty="0"/>
              <a:t>Represents ~5% of new cancer cases </a:t>
            </a:r>
          </a:p>
          <a:p>
            <a:pPr marL="342900" lvl="1" indent="-342900">
              <a:buFont typeface="Arial" panose="020B0604020202020204" pitchFamily="34" charset="0"/>
              <a:buChar char="•"/>
            </a:pPr>
            <a:r>
              <a:rPr lang="en-US" sz="1600" dirty="0"/>
              <a:t>Is the fourth-leading cause of cancer-related deaths, accounting for &gt;8% of cancer-related deaths</a:t>
            </a:r>
          </a:p>
          <a:p>
            <a:pPr>
              <a:spcBef>
                <a:spcPts val="1200"/>
              </a:spcBef>
            </a:pPr>
            <a:r>
              <a:rPr lang="en-US" sz="2400" dirty="0">
                <a:solidFill>
                  <a:schemeClr val="accent1"/>
                </a:solidFill>
              </a:rPr>
              <a:t>In the United States: </a:t>
            </a:r>
          </a:p>
          <a:p>
            <a:pPr marL="342900" indent="-342900">
              <a:buFont typeface="Arial" panose="020B0604020202020204" pitchFamily="34" charset="0"/>
              <a:buChar char="•"/>
            </a:pPr>
            <a:r>
              <a:rPr lang="en-US" sz="1600" dirty="0"/>
              <a:t>Liver cancer is the 13th most common cancer, representing about 2.4% of new cancer </a:t>
            </a:r>
            <a:r>
              <a:rPr lang="en-US" sz="1600" dirty="0" err="1"/>
              <a:t>cases</a:t>
            </a:r>
            <a:r>
              <a:rPr lang="en-US" sz="1600" baseline="30000" dirty="0" err="1"/>
              <a:t>5</a:t>
            </a:r>
            <a:endParaRPr lang="en-US" sz="1600" baseline="30000" dirty="0"/>
          </a:p>
          <a:p>
            <a:pPr marL="342900" indent="-342900">
              <a:buFont typeface="Arial" panose="020B0604020202020204" pitchFamily="34" charset="0"/>
              <a:buChar char="•"/>
            </a:pPr>
            <a:r>
              <a:rPr lang="en-US" sz="1600" dirty="0"/>
              <a:t>Liver cancer is the 5th leading cause of cancer-related deaths among men and the 7th leading cause of cancer-related deaths among </a:t>
            </a:r>
            <a:r>
              <a:rPr lang="en-US" sz="1600" dirty="0" err="1"/>
              <a:t>women</a:t>
            </a:r>
            <a:r>
              <a:rPr lang="en-US" sz="1600" baseline="30000" dirty="0" err="1"/>
              <a:t>6</a:t>
            </a:r>
            <a:endParaRPr lang="en-US" sz="1600" baseline="30000" dirty="0"/>
          </a:p>
          <a:p>
            <a:endParaRPr lang="en-US" dirty="0"/>
          </a:p>
        </p:txBody>
      </p:sp>
      <p:sp>
        <p:nvSpPr>
          <p:cNvPr id="2" name="Title 1">
            <a:extLst>
              <a:ext uri="{FF2B5EF4-FFF2-40B4-BE49-F238E27FC236}">
                <a16:creationId xmlns:a16="http://schemas.microsoft.com/office/drawing/2014/main" id="{7820A4EB-EAF6-406E-8480-8CA376D47A12}"/>
              </a:ext>
            </a:extLst>
          </p:cNvPr>
          <p:cNvSpPr>
            <a:spLocks noGrp="1"/>
          </p:cNvSpPr>
          <p:nvPr>
            <p:ph type="title"/>
          </p:nvPr>
        </p:nvSpPr>
        <p:spPr/>
        <p:txBody>
          <a:bodyPr/>
          <a:lstStyle/>
          <a:p>
            <a:r>
              <a:rPr lang="en-US" dirty="0"/>
              <a:t>How Common Is HCC?</a:t>
            </a:r>
          </a:p>
        </p:txBody>
      </p:sp>
      <p:sp>
        <p:nvSpPr>
          <p:cNvPr id="12" name="TextBox 11">
            <a:extLst>
              <a:ext uri="{FF2B5EF4-FFF2-40B4-BE49-F238E27FC236}">
                <a16:creationId xmlns:a16="http://schemas.microsoft.com/office/drawing/2014/main" id="{66E28316-2F5F-6341-958C-21F5E55EA1F2}"/>
              </a:ext>
            </a:extLst>
          </p:cNvPr>
          <p:cNvSpPr txBox="1"/>
          <p:nvPr/>
        </p:nvSpPr>
        <p:spPr>
          <a:xfrm>
            <a:off x="5599114" y="1839562"/>
            <a:ext cx="6135686" cy="307777"/>
          </a:xfrm>
          <a:prstGeom prst="rect">
            <a:avLst/>
          </a:prstGeom>
          <a:noFill/>
        </p:spPr>
        <p:txBody>
          <a:bodyPr wrap="square" lIns="0" tIns="0" rIns="0" bIns="0" rtlCol="0">
            <a:spAutoFit/>
          </a:bodyPr>
          <a:lstStyle/>
          <a:p>
            <a:pPr algn="ctr"/>
            <a:r>
              <a:rPr lang="en-US" sz="2000" dirty="0">
                <a:solidFill>
                  <a:schemeClr val="accent1"/>
                </a:solidFill>
              </a:rPr>
              <a:t>Estimated Deaths From Cancer, United States, 2020</a:t>
            </a:r>
            <a:r>
              <a:rPr lang="en-US" sz="2000" baseline="30000" dirty="0">
                <a:solidFill>
                  <a:schemeClr val="accent1"/>
                </a:solidFill>
              </a:rPr>
              <a:t>6</a:t>
            </a:r>
          </a:p>
        </p:txBody>
      </p:sp>
      <p:sp>
        <p:nvSpPr>
          <p:cNvPr id="15" name="Slide Number Placeholder 14">
            <a:extLst>
              <a:ext uri="{FF2B5EF4-FFF2-40B4-BE49-F238E27FC236}">
                <a16:creationId xmlns:a16="http://schemas.microsoft.com/office/drawing/2014/main" id="{97944D4A-D13A-2644-9777-89FB85BAE5A5}"/>
              </a:ext>
            </a:extLst>
          </p:cNvPr>
          <p:cNvSpPr>
            <a:spLocks noGrp="1"/>
          </p:cNvSpPr>
          <p:nvPr>
            <p:ph type="sldNum" sz="quarter" idx="12"/>
          </p:nvPr>
        </p:nvSpPr>
        <p:spPr/>
        <p:txBody>
          <a:bodyPr/>
          <a:lstStyle/>
          <a:p>
            <a:fld id="{857C9BCE-67C3-4E89-9B9C-38CCFE777CF5}" type="slidenum">
              <a:rPr lang="en-US" smtClean="0"/>
              <a:t>7</a:t>
            </a:fld>
            <a:endParaRPr lang="en-US" dirty="0"/>
          </a:p>
        </p:txBody>
      </p:sp>
      <p:sp>
        <p:nvSpPr>
          <p:cNvPr id="10" name="TextBox 9">
            <a:extLst>
              <a:ext uri="{FF2B5EF4-FFF2-40B4-BE49-F238E27FC236}">
                <a16:creationId xmlns:a16="http://schemas.microsoft.com/office/drawing/2014/main" id="{833FD789-043D-3D4F-8367-473066820E87}"/>
              </a:ext>
            </a:extLst>
          </p:cNvPr>
          <p:cNvSpPr txBox="1"/>
          <p:nvPr/>
        </p:nvSpPr>
        <p:spPr>
          <a:xfrm>
            <a:off x="12445921" y="6396593"/>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EXS_002</a:t>
            </a:r>
          </a:p>
        </p:txBody>
      </p:sp>
      <p:pic>
        <p:nvPicPr>
          <p:cNvPr id="9" name="Picture 8">
            <a:extLst>
              <a:ext uri="{FF2B5EF4-FFF2-40B4-BE49-F238E27FC236}">
                <a16:creationId xmlns:a16="http://schemas.microsoft.com/office/drawing/2014/main" id="{DAD33A0E-DA4F-4B58-B057-3F92088B0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520" y="2233339"/>
            <a:ext cx="6045200" cy="3941516"/>
          </a:xfrm>
          <a:prstGeom prst="rect">
            <a:avLst/>
          </a:prstGeom>
        </p:spPr>
      </p:pic>
      <p:sp>
        <p:nvSpPr>
          <p:cNvPr id="16" name="Rectangle 15">
            <a:extLst>
              <a:ext uri="{FF2B5EF4-FFF2-40B4-BE49-F238E27FC236}">
                <a16:creationId xmlns:a16="http://schemas.microsoft.com/office/drawing/2014/main" id="{7B083D5E-ABEE-4DD4-9D3D-3EB21089AE2B}"/>
              </a:ext>
            </a:extLst>
          </p:cNvPr>
          <p:cNvSpPr/>
          <p:nvPr/>
        </p:nvSpPr>
        <p:spPr>
          <a:xfrm>
            <a:off x="5730230" y="3829009"/>
            <a:ext cx="2841172" cy="314366"/>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B2B6064-B7C8-44C5-ACBE-5CDDD4285E0E}"/>
              </a:ext>
            </a:extLst>
          </p:cNvPr>
          <p:cNvSpPr/>
          <p:nvPr/>
        </p:nvSpPr>
        <p:spPr>
          <a:xfrm>
            <a:off x="8674119" y="4485209"/>
            <a:ext cx="2867021" cy="31803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84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1E23-8D42-4207-9297-A5ABD911625E}"/>
              </a:ext>
            </a:extLst>
          </p:cNvPr>
          <p:cNvSpPr>
            <a:spLocks noGrp="1"/>
          </p:cNvSpPr>
          <p:nvPr>
            <p:ph type="title"/>
          </p:nvPr>
        </p:nvSpPr>
        <p:spPr/>
        <p:txBody>
          <a:bodyPr/>
          <a:lstStyle/>
          <a:p>
            <a:r>
              <a:rPr lang="en-US" dirty="0"/>
              <a:t>Survival in Liver Cancer</a:t>
            </a:r>
          </a:p>
        </p:txBody>
      </p:sp>
      <p:pic>
        <p:nvPicPr>
          <p:cNvPr id="10" name="Picture 9" descr="A screenshot of a cell phone&#10;&#10;Description automatically generated">
            <a:extLst>
              <a:ext uri="{FF2B5EF4-FFF2-40B4-BE49-F238E27FC236}">
                <a16:creationId xmlns:a16="http://schemas.microsoft.com/office/drawing/2014/main" id="{3C7D890D-53BE-6047-AFB1-7F066FF13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57" y="2430563"/>
            <a:ext cx="5969000" cy="3784600"/>
          </a:xfrm>
          <a:prstGeom prst="rect">
            <a:avLst/>
          </a:prstGeom>
        </p:spPr>
      </p:pic>
      <p:sp>
        <p:nvSpPr>
          <p:cNvPr id="11" name="TextBox 10">
            <a:extLst>
              <a:ext uri="{FF2B5EF4-FFF2-40B4-BE49-F238E27FC236}">
                <a16:creationId xmlns:a16="http://schemas.microsoft.com/office/drawing/2014/main" id="{86E5F6E6-96A2-BD4D-B088-090C09B9D5AA}"/>
              </a:ext>
            </a:extLst>
          </p:cNvPr>
          <p:cNvSpPr txBox="1"/>
          <p:nvPr/>
        </p:nvSpPr>
        <p:spPr>
          <a:xfrm>
            <a:off x="444495" y="1568096"/>
            <a:ext cx="5978525" cy="615553"/>
          </a:xfrm>
          <a:prstGeom prst="rect">
            <a:avLst/>
          </a:prstGeom>
          <a:noFill/>
        </p:spPr>
        <p:txBody>
          <a:bodyPr wrap="square" lIns="0" tIns="0" rIns="0" bIns="0" rtlCol="0">
            <a:spAutoFit/>
          </a:bodyPr>
          <a:lstStyle/>
          <a:p>
            <a:pPr algn="ctr"/>
            <a:r>
              <a:rPr lang="en-US" sz="2000" dirty="0">
                <a:solidFill>
                  <a:schemeClr val="accent1"/>
                </a:solidFill>
              </a:rPr>
              <a:t>Liver and Intrahepatic Bile Duct Cancer: </a:t>
            </a:r>
            <a:br>
              <a:rPr lang="en-US" sz="2000" dirty="0">
                <a:solidFill>
                  <a:schemeClr val="accent1"/>
                </a:solidFill>
              </a:rPr>
            </a:br>
            <a:r>
              <a:rPr lang="en-US" sz="2000" dirty="0">
                <a:solidFill>
                  <a:schemeClr val="accent1"/>
                </a:solidFill>
              </a:rPr>
              <a:t>5-year Relative Survival, United </a:t>
            </a:r>
            <a:r>
              <a:rPr lang="en-US" sz="2000" dirty="0" err="1">
                <a:solidFill>
                  <a:schemeClr val="accent1"/>
                </a:solidFill>
              </a:rPr>
              <a:t>States</a:t>
            </a:r>
            <a:r>
              <a:rPr lang="en-US" sz="2000" baseline="30000" dirty="0" err="1">
                <a:solidFill>
                  <a:schemeClr val="accent1"/>
                </a:solidFill>
              </a:rPr>
              <a:t>5</a:t>
            </a:r>
            <a:endParaRPr lang="en-US" sz="2000" baseline="30000" dirty="0">
              <a:solidFill>
                <a:schemeClr val="accent1"/>
              </a:solidFill>
            </a:endParaRPr>
          </a:p>
        </p:txBody>
      </p:sp>
      <p:sp>
        <p:nvSpPr>
          <p:cNvPr id="12" name="Slide Number Placeholder 11">
            <a:extLst>
              <a:ext uri="{FF2B5EF4-FFF2-40B4-BE49-F238E27FC236}">
                <a16:creationId xmlns:a16="http://schemas.microsoft.com/office/drawing/2014/main" id="{3DE1E6E0-5503-0F44-AB2C-473B338AFCDE}"/>
              </a:ext>
            </a:extLst>
          </p:cNvPr>
          <p:cNvSpPr>
            <a:spLocks noGrp="1"/>
          </p:cNvSpPr>
          <p:nvPr>
            <p:ph type="sldNum" sz="quarter" idx="12"/>
          </p:nvPr>
        </p:nvSpPr>
        <p:spPr/>
        <p:txBody>
          <a:bodyPr/>
          <a:lstStyle/>
          <a:p>
            <a:fld id="{857C9BCE-67C3-4E89-9B9C-38CCFE777CF5}" type="slidenum">
              <a:rPr lang="en-US" smtClean="0"/>
              <a:t>8</a:t>
            </a:fld>
            <a:endParaRPr lang="en-US" dirty="0"/>
          </a:p>
        </p:txBody>
      </p:sp>
      <p:sp>
        <p:nvSpPr>
          <p:cNvPr id="3" name="Rectangle: Rounded Corners 2">
            <a:extLst>
              <a:ext uri="{FF2B5EF4-FFF2-40B4-BE49-F238E27FC236}">
                <a16:creationId xmlns:a16="http://schemas.microsoft.com/office/drawing/2014/main" id="{B5453C0E-B7E7-47D0-8270-A477D8EFC5F1}"/>
              </a:ext>
            </a:extLst>
          </p:cNvPr>
          <p:cNvSpPr/>
          <p:nvPr/>
        </p:nvSpPr>
        <p:spPr>
          <a:xfrm>
            <a:off x="2458721" y="2728873"/>
            <a:ext cx="3637280" cy="1532334"/>
          </a:xfrm>
          <a:prstGeom prst="round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rtlCol="0" anchor="ctr">
            <a:spAutoFit/>
          </a:bodyPr>
          <a:lstStyle/>
          <a:p>
            <a:pPr algn="ctr"/>
            <a:r>
              <a:rPr lang="en-US" b="1" dirty="0">
                <a:solidFill>
                  <a:schemeClr val="bg1"/>
                </a:solidFill>
                <a:latin typeface="Arial" panose="020B0604020202020204" pitchFamily="34" charset="0"/>
                <a:cs typeface="Arial" panose="020B0604020202020204" pitchFamily="34" charset="0"/>
              </a:rPr>
              <a:t>60%-70% 5-year survival rate in patients diagnosed early enough for potentially curative </a:t>
            </a:r>
            <a:r>
              <a:rPr lang="en-US" b="1" dirty="0" err="1">
                <a:solidFill>
                  <a:schemeClr val="bg1"/>
                </a:solidFill>
                <a:latin typeface="Arial" panose="020B0604020202020204" pitchFamily="34" charset="0"/>
                <a:cs typeface="Arial" panose="020B0604020202020204" pitchFamily="34" charset="0"/>
              </a:rPr>
              <a:t>treatment</a:t>
            </a:r>
            <a:r>
              <a:rPr lang="en-US" baseline="30000" dirty="0" err="1">
                <a:solidFill>
                  <a:schemeClr val="bg1"/>
                </a:solidFill>
                <a:latin typeface="Arial" panose="020B0604020202020204" pitchFamily="34" charset="0"/>
                <a:cs typeface="Arial" panose="020B0604020202020204" pitchFamily="34" charset="0"/>
              </a:rPr>
              <a:t>1,7</a:t>
            </a:r>
            <a:endParaRPr lang="en-US" baseline="30000" dirty="0">
              <a:solidFill>
                <a:schemeClr val="bg1"/>
              </a:solidFill>
              <a:highlight>
                <a:srgbClr val="FF00FF"/>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926311-D0CD-7144-9A27-A79CEDB256C1}"/>
              </a:ext>
            </a:extLst>
          </p:cNvPr>
          <p:cNvSpPr txBox="1"/>
          <p:nvPr/>
        </p:nvSpPr>
        <p:spPr>
          <a:xfrm>
            <a:off x="-1828799" y="5845831"/>
            <a:ext cx="1301638" cy="369332"/>
          </a:xfrm>
          <a:prstGeom prst="rect">
            <a:avLst/>
          </a:prstGeom>
          <a:noFill/>
        </p:spPr>
        <p:txBody>
          <a:bodyPr wrap="none" lIns="0" tIns="0" rIns="0" bIns="0" rtlCol="0">
            <a:spAutoFit/>
          </a:bodyPr>
          <a:lstStyle/>
          <a:p>
            <a:r>
              <a:rPr lang="en-US" sz="2400" b="1" dirty="0">
                <a:solidFill>
                  <a:srgbClr val="FF0000"/>
                </a:solidFill>
                <a:latin typeface="Arial" panose="020B0604020202020204" pitchFamily="34" charset="0"/>
                <a:cs typeface="Arial" panose="020B0604020202020204" pitchFamily="34" charset="0"/>
              </a:rPr>
              <a:t>EXS_003</a:t>
            </a:r>
          </a:p>
        </p:txBody>
      </p:sp>
    </p:spTree>
    <p:extLst>
      <p:ext uri="{BB962C8B-B14F-4D97-AF65-F5344CB8AC3E}">
        <p14:creationId xmlns:p14="http://schemas.microsoft.com/office/powerpoint/2010/main" val="27642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1E23-8D42-4207-9297-A5ABD911625E}"/>
              </a:ext>
            </a:extLst>
          </p:cNvPr>
          <p:cNvSpPr>
            <a:spLocks noGrp="1"/>
          </p:cNvSpPr>
          <p:nvPr>
            <p:ph type="title"/>
          </p:nvPr>
        </p:nvSpPr>
        <p:spPr/>
        <p:txBody>
          <a:bodyPr/>
          <a:lstStyle/>
          <a:p>
            <a:r>
              <a:rPr lang="en-US" dirty="0"/>
              <a:t>Survival in HCC</a:t>
            </a:r>
          </a:p>
        </p:txBody>
      </p:sp>
      <p:pic>
        <p:nvPicPr>
          <p:cNvPr id="9" name="Picture 8" descr="A screenshot of a cell phone&#10;&#10;Description automatically generated">
            <a:extLst>
              <a:ext uri="{FF2B5EF4-FFF2-40B4-BE49-F238E27FC236}">
                <a16:creationId xmlns:a16="http://schemas.microsoft.com/office/drawing/2014/main" id="{60C3C8C8-8789-1F4D-9006-3084224D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57" y="2430563"/>
            <a:ext cx="5969000" cy="3784600"/>
          </a:xfrm>
          <a:prstGeom prst="rect">
            <a:avLst/>
          </a:prstGeom>
        </p:spPr>
      </p:pic>
      <p:sp>
        <p:nvSpPr>
          <p:cNvPr id="10" name="TextBox 9">
            <a:extLst>
              <a:ext uri="{FF2B5EF4-FFF2-40B4-BE49-F238E27FC236}">
                <a16:creationId xmlns:a16="http://schemas.microsoft.com/office/drawing/2014/main" id="{85FA3C67-3F46-8F46-A35D-BD728D7F5C81}"/>
              </a:ext>
            </a:extLst>
          </p:cNvPr>
          <p:cNvSpPr txBox="1"/>
          <p:nvPr/>
        </p:nvSpPr>
        <p:spPr>
          <a:xfrm>
            <a:off x="444495" y="1568096"/>
            <a:ext cx="5978525" cy="615553"/>
          </a:xfrm>
          <a:prstGeom prst="rect">
            <a:avLst/>
          </a:prstGeom>
          <a:noFill/>
        </p:spPr>
        <p:txBody>
          <a:bodyPr wrap="square" lIns="0" tIns="0" rIns="0" bIns="0" rtlCol="0">
            <a:spAutoFit/>
          </a:bodyPr>
          <a:lstStyle/>
          <a:p>
            <a:pPr algn="ctr"/>
            <a:r>
              <a:rPr lang="en-US" sz="2000" dirty="0">
                <a:solidFill>
                  <a:schemeClr val="accent1"/>
                </a:solidFill>
              </a:rPr>
              <a:t>Liver and Intrahepatic Bile Duct Cancer: </a:t>
            </a:r>
            <a:br>
              <a:rPr lang="en-US" sz="2000" dirty="0">
                <a:solidFill>
                  <a:schemeClr val="accent1"/>
                </a:solidFill>
              </a:rPr>
            </a:br>
            <a:r>
              <a:rPr lang="en-US" sz="2000" dirty="0">
                <a:solidFill>
                  <a:schemeClr val="accent1"/>
                </a:solidFill>
              </a:rPr>
              <a:t>5-year Relative Survival, United </a:t>
            </a:r>
            <a:r>
              <a:rPr lang="en-US" sz="2000" dirty="0" err="1">
                <a:solidFill>
                  <a:schemeClr val="accent1"/>
                </a:solidFill>
              </a:rPr>
              <a:t>States</a:t>
            </a:r>
            <a:r>
              <a:rPr lang="en-US" sz="2000" baseline="30000" dirty="0" err="1">
                <a:solidFill>
                  <a:schemeClr val="accent1"/>
                </a:solidFill>
              </a:rPr>
              <a:t>5</a:t>
            </a:r>
            <a:endParaRPr lang="en-US" sz="2000" baseline="30000" dirty="0">
              <a:solidFill>
                <a:schemeClr val="accent1"/>
              </a:solidFill>
            </a:endParaRPr>
          </a:p>
        </p:txBody>
      </p:sp>
      <p:pic>
        <p:nvPicPr>
          <p:cNvPr id="12" name="Picture 11" descr="A picture containing device&#10;&#10;Description automatically generated">
            <a:extLst>
              <a:ext uri="{FF2B5EF4-FFF2-40B4-BE49-F238E27FC236}">
                <a16:creationId xmlns:a16="http://schemas.microsoft.com/office/drawing/2014/main" id="{CE067016-AD2B-084E-87B8-C33272E95037}"/>
              </a:ext>
            </a:extLst>
          </p:cNvPr>
          <p:cNvPicPr>
            <a:picLocks noChangeAspect="1"/>
          </p:cNvPicPr>
          <p:nvPr/>
        </p:nvPicPr>
        <p:blipFill rotWithShape="1">
          <a:blip r:embed="rId4">
            <a:extLst>
              <a:ext uri="{28A0092B-C50C-407E-A947-70E740481C1C}">
                <a14:useLocalDpi xmlns:a14="http://schemas.microsoft.com/office/drawing/2010/main" val="0"/>
              </a:ext>
            </a:extLst>
          </a:blip>
          <a:srcRect t="11095"/>
          <a:stretch/>
        </p:blipFill>
        <p:spPr>
          <a:xfrm>
            <a:off x="6537338" y="2264523"/>
            <a:ext cx="5257800" cy="4019551"/>
          </a:xfrm>
          <a:prstGeom prst="rect">
            <a:avLst/>
          </a:prstGeom>
        </p:spPr>
      </p:pic>
      <p:sp>
        <p:nvSpPr>
          <p:cNvPr id="13" name="TextBox 12">
            <a:extLst>
              <a:ext uri="{FF2B5EF4-FFF2-40B4-BE49-F238E27FC236}">
                <a16:creationId xmlns:a16="http://schemas.microsoft.com/office/drawing/2014/main" id="{1F48B7D2-1B99-BB4C-B4AA-C5CA6C278408}"/>
              </a:ext>
            </a:extLst>
          </p:cNvPr>
          <p:cNvSpPr txBox="1"/>
          <p:nvPr/>
        </p:nvSpPr>
        <p:spPr>
          <a:xfrm>
            <a:off x="6176976" y="1568096"/>
            <a:ext cx="5978525" cy="615553"/>
          </a:xfrm>
          <a:prstGeom prst="rect">
            <a:avLst/>
          </a:prstGeom>
          <a:noFill/>
        </p:spPr>
        <p:txBody>
          <a:bodyPr wrap="square" lIns="0" tIns="0" rIns="0" bIns="0" rtlCol="0">
            <a:spAutoFit/>
          </a:bodyPr>
          <a:lstStyle/>
          <a:p>
            <a:pPr algn="ctr"/>
            <a:r>
              <a:rPr lang="en-US" sz="2000" dirty="0">
                <a:solidFill>
                  <a:schemeClr val="accent1"/>
                </a:solidFill>
              </a:rPr>
              <a:t>Liver and Intrahepatic Bile Duct Cancer: </a:t>
            </a:r>
            <a:br>
              <a:rPr lang="en-US" sz="2000" dirty="0">
                <a:solidFill>
                  <a:schemeClr val="accent1"/>
                </a:solidFill>
              </a:rPr>
            </a:br>
            <a:r>
              <a:rPr lang="en-US" sz="2000" dirty="0">
                <a:solidFill>
                  <a:schemeClr val="accent1"/>
                </a:solidFill>
              </a:rPr>
              <a:t>Stage at Diagnosis, United </a:t>
            </a:r>
            <a:r>
              <a:rPr lang="en-US" sz="2000" dirty="0" err="1">
                <a:solidFill>
                  <a:schemeClr val="accent1"/>
                </a:solidFill>
              </a:rPr>
              <a:t>States</a:t>
            </a:r>
            <a:r>
              <a:rPr lang="en-US" sz="2000" baseline="30000" dirty="0" err="1">
                <a:solidFill>
                  <a:schemeClr val="accent1"/>
                </a:solidFill>
              </a:rPr>
              <a:t>5</a:t>
            </a:r>
            <a:endParaRPr lang="en-US" sz="2000" dirty="0">
              <a:solidFill>
                <a:schemeClr val="accent1"/>
              </a:solidFill>
            </a:endParaRPr>
          </a:p>
        </p:txBody>
      </p:sp>
      <p:sp>
        <p:nvSpPr>
          <p:cNvPr id="15" name="Slide Number Placeholder 14">
            <a:extLst>
              <a:ext uri="{FF2B5EF4-FFF2-40B4-BE49-F238E27FC236}">
                <a16:creationId xmlns:a16="http://schemas.microsoft.com/office/drawing/2014/main" id="{DB72B230-65B4-8046-9650-AE97348FE34B}"/>
              </a:ext>
            </a:extLst>
          </p:cNvPr>
          <p:cNvSpPr>
            <a:spLocks noGrp="1"/>
          </p:cNvSpPr>
          <p:nvPr>
            <p:ph type="sldNum" sz="quarter" idx="12"/>
          </p:nvPr>
        </p:nvSpPr>
        <p:spPr/>
        <p:txBody>
          <a:bodyPr/>
          <a:lstStyle/>
          <a:p>
            <a:fld id="{857C9BCE-67C3-4E89-9B9C-38CCFE777CF5}" type="slidenum">
              <a:rPr lang="en-US" smtClean="0"/>
              <a:t>9</a:t>
            </a:fld>
            <a:endParaRPr lang="en-US" dirty="0"/>
          </a:p>
        </p:txBody>
      </p:sp>
      <p:sp>
        <p:nvSpPr>
          <p:cNvPr id="11" name="Rectangle: Rounded Corners 10">
            <a:extLst>
              <a:ext uri="{FF2B5EF4-FFF2-40B4-BE49-F238E27FC236}">
                <a16:creationId xmlns:a16="http://schemas.microsoft.com/office/drawing/2014/main" id="{FDA22A84-E777-41DF-B4A2-E6C7B5697E65}"/>
              </a:ext>
            </a:extLst>
          </p:cNvPr>
          <p:cNvSpPr/>
          <p:nvPr/>
        </p:nvSpPr>
        <p:spPr>
          <a:xfrm>
            <a:off x="2458721" y="2728873"/>
            <a:ext cx="3637280" cy="1532334"/>
          </a:xfrm>
          <a:prstGeom prst="roundRect">
            <a:avLst/>
          </a:prstGeom>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rtlCol="0" anchor="ctr">
            <a:spAutoFit/>
          </a:bodyPr>
          <a:lstStyle/>
          <a:p>
            <a:pPr algn="ctr"/>
            <a:r>
              <a:rPr lang="en-US" b="1" dirty="0">
                <a:solidFill>
                  <a:schemeClr val="bg1"/>
                </a:solidFill>
                <a:latin typeface="Arial" panose="020B0604020202020204" pitchFamily="34" charset="0"/>
                <a:cs typeface="Arial" panose="020B0604020202020204" pitchFamily="34" charset="0"/>
              </a:rPr>
              <a:t>60%-70% 5-year survival rate in patients diagnosed early enough for potentially curative </a:t>
            </a:r>
            <a:r>
              <a:rPr lang="en-US" b="1" dirty="0" err="1">
                <a:solidFill>
                  <a:schemeClr val="bg1"/>
                </a:solidFill>
                <a:latin typeface="Arial" panose="020B0604020202020204" pitchFamily="34" charset="0"/>
                <a:cs typeface="Arial" panose="020B0604020202020204" pitchFamily="34" charset="0"/>
              </a:rPr>
              <a:t>treatment</a:t>
            </a:r>
            <a:r>
              <a:rPr lang="en-US" baseline="30000" dirty="0" err="1">
                <a:solidFill>
                  <a:schemeClr val="bg1"/>
                </a:solidFill>
                <a:latin typeface="Arial" panose="020B0604020202020204" pitchFamily="34" charset="0"/>
                <a:cs typeface="Arial" panose="020B0604020202020204" pitchFamily="34" charset="0"/>
              </a:rPr>
              <a:t>1,7</a:t>
            </a:r>
            <a:endParaRPr lang="en-US" baseline="30000" dirty="0">
              <a:solidFill>
                <a:schemeClr val="bg1"/>
              </a:solidFill>
              <a:highlight>
                <a:srgbClr val="FF00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6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EXAS Corporate Template 2019">
  <a:themeElements>
    <a:clrScheme name="EXAS Brand PPT Color Palette">
      <a:dk1>
        <a:srgbClr val="000000"/>
      </a:dk1>
      <a:lt1>
        <a:srgbClr val="FFFFFF"/>
      </a:lt1>
      <a:dk2>
        <a:srgbClr val="650BAA"/>
      </a:dk2>
      <a:lt2>
        <a:srgbClr val="006774"/>
      </a:lt2>
      <a:accent1>
        <a:srgbClr val="A475FF"/>
      </a:accent1>
      <a:accent2>
        <a:srgbClr val="68C125"/>
      </a:accent2>
      <a:accent3>
        <a:srgbClr val="008073"/>
      </a:accent3>
      <a:accent4>
        <a:srgbClr val="98E163"/>
      </a:accent4>
      <a:accent5>
        <a:srgbClr val="00CDBC"/>
      </a:accent5>
      <a:accent6>
        <a:srgbClr val="00518E"/>
      </a:accent6>
      <a:hlink>
        <a:srgbClr val="794DFF"/>
      </a:hlink>
      <a:folHlink>
        <a:srgbClr val="0051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20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XAS Corporate Template 2019" id="{547E80F1-74AD-43C5-9DAB-CC43D38AAAED}" vid="{9659D6C4-15C2-4C94-8420-F8489174DE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EXAS Corporate Template 2019</Template>
  <TotalTime>7901</TotalTime>
  <Words>9918</Words>
  <Application>Microsoft Office PowerPoint</Application>
  <PresentationFormat>Widescreen</PresentationFormat>
  <Paragraphs>919</Paragraphs>
  <Slides>47</Slides>
  <Notes>47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Graphik Regular</vt:lpstr>
      <vt:lpstr>System Font Regular</vt:lpstr>
      <vt:lpstr>EXAS Corporate Template 2019</vt:lpstr>
      <vt:lpstr>Hepatocellular Carcinoma</vt:lpstr>
      <vt:lpstr>Agenda</vt:lpstr>
      <vt:lpstr>HCC Background and Epidemiology</vt:lpstr>
      <vt:lpstr>Hepatocellular Carcinoma (HCC): The Most Common Type of Liver Cancer1,2</vt:lpstr>
      <vt:lpstr>How Common Is HCC?</vt:lpstr>
      <vt:lpstr>How Common Is HCC?</vt:lpstr>
      <vt:lpstr>How Common Is HCC?</vt:lpstr>
      <vt:lpstr>Survival in Liver Cancer</vt:lpstr>
      <vt:lpstr>Survival in HCC</vt:lpstr>
      <vt:lpstr>HCC Etiology</vt:lpstr>
      <vt:lpstr>Understanding the Main Contributors of HCC</vt:lpstr>
      <vt:lpstr>Understanding the Main Contributors of HCC</vt:lpstr>
      <vt:lpstr>Understanding the Main Contributors of HCC</vt:lpstr>
      <vt:lpstr>Understanding the Main Contributors of HCC</vt:lpstr>
      <vt:lpstr>Understanding the Main Contributors of HCC</vt:lpstr>
      <vt:lpstr>Understanding the Main Contributors of HCC</vt:lpstr>
      <vt:lpstr>Main HCC Contributors Exercise: Fill in the Blanks</vt:lpstr>
      <vt:lpstr>Poll Questions</vt:lpstr>
      <vt:lpstr>Poll Questions</vt:lpstr>
      <vt:lpstr>Disease Pathogenesis</vt:lpstr>
      <vt:lpstr>Pathogenesis of HCC19</vt:lpstr>
      <vt:lpstr>Pathogenesis of HCC19</vt:lpstr>
      <vt:lpstr>Pathogenesis of HCC19</vt:lpstr>
      <vt:lpstr>Pathogenesis of HCC19</vt:lpstr>
      <vt:lpstr>Genetic Drivers</vt:lpstr>
      <vt:lpstr>Pathogenesis of NAFLD-related HCC14</vt:lpstr>
      <vt:lpstr>Pathogenesis of NAFLD-related HCC14</vt:lpstr>
      <vt:lpstr>Diagnosis and Staging</vt:lpstr>
      <vt:lpstr>Signs and Symptoms in HCC</vt:lpstr>
      <vt:lpstr>Signs and Symptoms in HCC</vt:lpstr>
      <vt:lpstr>Surveillance in HCC</vt:lpstr>
      <vt:lpstr>Diagnostic/Prognostic Classification Systems</vt:lpstr>
      <vt:lpstr>Diagnostic/Prognostic Classification Systems</vt:lpstr>
      <vt:lpstr>Diagnostic/Prognostic Classification Systems</vt:lpstr>
      <vt:lpstr>Treatment</vt:lpstr>
      <vt:lpstr>The Barcelona Clinic Liver Cancer (BCLC) Staging System1</vt:lpstr>
      <vt:lpstr>The Barcelona Clinic Liver Cancer (BCLC) Staging System1</vt:lpstr>
      <vt:lpstr>The Barcelona Clinic Liver Cancer (BCLC) Staging System1</vt:lpstr>
      <vt:lpstr>The Barcelona Clinic Liver Cancer (BCLC) Staging System1</vt:lpstr>
      <vt:lpstr>The Barcelona Clinic Liver Cancer (BCLC) Staging System1</vt:lpstr>
      <vt:lpstr>Exercise: HCC Treatments</vt:lpstr>
      <vt:lpstr>Summary</vt:lpstr>
      <vt:lpstr>Questions?</vt:lpstr>
      <vt:lpstr>References</vt:lpstr>
      <vt:lpstr>References</vt:lpstr>
      <vt:lpstr>References</vt:lpstr>
      <vt:lpstr>ENDING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Alex Baumgartner</dc:creator>
  <cp:lastModifiedBy>Toni Voltolina</cp:lastModifiedBy>
  <cp:revision>313</cp:revision>
  <cp:lastPrinted>2020-06-09T03:07:29Z</cp:lastPrinted>
  <dcterms:created xsi:type="dcterms:W3CDTF">2019-01-22T17:20:31Z</dcterms:created>
  <dcterms:modified xsi:type="dcterms:W3CDTF">2020-08-07T21:56:40Z</dcterms:modified>
</cp:coreProperties>
</file>