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7" r:id="rId3"/>
    <p:sldId id="290" r:id="rId4"/>
    <p:sldId id="262" r:id="rId5"/>
    <p:sldId id="263" r:id="rId6"/>
    <p:sldId id="269" r:id="rId7"/>
    <p:sldId id="292" r:id="rId8"/>
    <p:sldId id="266" r:id="rId9"/>
    <p:sldId id="271" r:id="rId10"/>
    <p:sldId id="270" r:id="rId11"/>
    <p:sldId id="272" r:id="rId12"/>
    <p:sldId id="273" r:id="rId13"/>
    <p:sldId id="274" r:id="rId14"/>
    <p:sldId id="275" r:id="rId15"/>
    <p:sldId id="277" r:id="rId16"/>
    <p:sldId id="276" r:id="rId17"/>
    <p:sldId id="278" r:id="rId18"/>
    <p:sldId id="279" r:id="rId19"/>
    <p:sldId id="280" r:id="rId20"/>
    <p:sldId id="294" r:id="rId21"/>
    <p:sldId id="293" r:id="rId22"/>
    <p:sldId id="291" r:id="rId23"/>
    <p:sldId id="282" r:id="rId24"/>
    <p:sldId id="283" r:id="rId25"/>
    <p:sldId id="284" r:id="rId26"/>
    <p:sldId id="288" r:id="rId27"/>
    <p:sldId id="286" r:id="rId28"/>
    <p:sldId id="287"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0" userDrawn="1">
          <p15:clr>
            <a:srgbClr val="A4A3A4"/>
          </p15:clr>
        </p15:guide>
        <p15:guide id="4" orient="horz"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ina" initials="CM" lastIdx="58" clrIdx="0">
    <p:extLst/>
  </p:cmAuthor>
  <p:cmAuthor id="2" name="Emily Hertler" initials="EH" lastIdx="10" clrIdx="1">
    <p:extLst/>
  </p:cmAuthor>
  <p:cmAuthor id="3" name="Andrea Zelanko" initials="AZ" lastIdx="1" clrIdx="2">
    <p:extLst/>
  </p:cmAuthor>
  <p:cmAuthor id="4" name="Andrea Zelanko" initials="AZ [2]" lastIdx="1" clrIdx="3">
    <p:extLst/>
  </p:cmAuthor>
  <p:cmAuthor id="5" name="Andrea Zelanko" initials="AZ [3]" lastIdx="1" clrIdx="4">
    <p:extLst/>
  </p:cmAuthor>
  <p:cmAuthor id="6" name="Andrea Zelanko" initials="AZ [4]" lastIdx="1" clrIdx="5">
    <p:extLst/>
  </p:cmAuthor>
  <p:cmAuthor id="7" name="Andrea Zelanko" initials="AZ [5]" lastIdx="1" clrIdx="6">
    <p:extLst/>
  </p:cmAuthor>
  <p:cmAuthor id="8" name="Andrea Zelanko" initials="AZ [6]" lastIdx="1" clrIdx="7">
    <p:extLst/>
  </p:cmAuthor>
  <p:cmAuthor id="9" name="Andrea Zelanko" initials="AZ [7]" lastIdx="1" clrIdx="8">
    <p:extLst/>
  </p:cmAuthor>
  <p:cmAuthor id="10" name="Andrea Zelanko" initials="AZ [8]" lastIdx="1" clrIdx="9">
    <p:extLst/>
  </p:cmAuthor>
  <p:cmAuthor id="11" name="Andrea Zelanko" initials="AZ [9]" lastIdx="1" clrIdx="10">
    <p:extLst/>
  </p:cmAuthor>
  <p:cmAuthor id="12" name="Andrea Zelanko" initials="AZ [10]" lastIdx="1" clrIdx="11">
    <p:extLst/>
  </p:cmAuthor>
  <p:cmAuthor id="13" name="Andrea Zelanko" initials="AZ [11]" lastIdx="1" clrIdx="12">
    <p:extLst/>
  </p:cmAuthor>
  <p:cmAuthor id="14" name="Emma Nichols" initials="EN" lastIdx="1" clrIdx="13">
    <p:extLst/>
  </p:cmAuthor>
  <p:cmAuthor id="15" name="Emma Nichols" initials="EN [2]" lastIdx="1" clrIdx="1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4BE"/>
    <a:srgbClr val="FFB465"/>
    <a:srgbClr val="2F91A0"/>
    <a:srgbClr val="006480"/>
    <a:srgbClr val="FF8300"/>
    <a:srgbClr val="564138"/>
    <a:srgbClr val="FFFFFF"/>
    <a:srgbClr val="00837B"/>
    <a:srgbClr val="FF00FF"/>
    <a:srgbClr val="6B6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4631"/>
  </p:normalViewPr>
  <p:slideViewPr>
    <p:cSldViewPr snapToGrid="0">
      <p:cViewPr>
        <p:scale>
          <a:sx n="80" d="100"/>
          <a:sy n="80" d="100"/>
        </p:scale>
        <p:origin x="1528" y="552"/>
      </p:cViewPr>
      <p:guideLst>
        <p:guide pos="240"/>
        <p:guide orient="horz" pos="60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1968" y="10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commentAuthors" Target="commentAuthor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3A4BA-3314-455B-95AB-4B85F51E2950}" type="datetimeFigureOut">
              <a:rPr lang="en-US" smtClean="0"/>
              <a:t>5/18/17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5D9334-6D2B-403E-A3D1-CFB72C4F1182}" type="slidenum">
              <a:rPr lang="en-US" smtClean="0"/>
              <a:t>‹#›</a:t>
            </a:fld>
            <a:endParaRPr lang="en-US" dirty="0"/>
          </a:p>
        </p:txBody>
      </p:sp>
    </p:spTree>
    <p:extLst>
      <p:ext uri="{BB962C8B-B14F-4D97-AF65-F5344CB8AC3E}">
        <p14:creationId xmlns:p14="http://schemas.microsoft.com/office/powerpoint/2010/main" val="349397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1131888"/>
            <a:ext cx="5429250" cy="3054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B30633-9CF1-E04E-8CDB-D8D30CA350FF}" type="slidenum">
              <a:rPr lang="en-US" smtClean="0"/>
              <a:t>1</a:t>
            </a:fld>
            <a:endParaRPr lang="en-US" dirty="0"/>
          </a:p>
        </p:txBody>
      </p:sp>
    </p:spTree>
    <p:extLst>
      <p:ext uri="{BB962C8B-B14F-4D97-AF65-F5344CB8AC3E}">
        <p14:creationId xmlns:p14="http://schemas.microsoft.com/office/powerpoint/2010/main" val="89096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1131888"/>
            <a:ext cx="5429250" cy="3054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30633-9CF1-E04E-8CDB-D8D30CA350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4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3913" y="1131888"/>
            <a:ext cx="5429250" cy="3054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30633-9CF1-E04E-8CDB-D8D30CA350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50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9334-6D2B-403E-A3D1-CFB72C4F1182}" type="slidenum">
              <a:rPr lang="en-US" smtClean="0"/>
              <a:t>6</a:t>
            </a:fld>
            <a:endParaRPr lang="en-US" dirty="0"/>
          </a:p>
        </p:txBody>
      </p:sp>
    </p:spTree>
    <p:extLst>
      <p:ext uri="{BB962C8B-B14F-4D97-AF65-F5344CB8AC3E}">
        <p14:creationId xmlns:p14="http://schemas.microsoft.com/office/powerpoint/2010/main" val="392815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9334-6D2B-403E-A3D1-CFB72C4F1182}" type="slidenum">
              <a:rPr lang="en-US" smtClean="0"/>
              <a:t>20</a:t>
            </a:fld>
            <a:endParaRPr lang="en-US" dirty="0"/>
          </a:p>
        </p:txBody>
      </p:sp>
    </p:spTree>
    <p:extLst>
      <p:ext uri="{BB962C8B-B14F-4D97-AF65-F5344CB8AC3E}">
        <p14:creationId xmlns:p14="http://schemas.microsoft.com/office/powerpoint/2010/main" val="123946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9334-6D2B-403E-A3D1-CFB72C4F1182}" type="slidenum">
              <a:rPr lang="en-US" smtClean="0"/>
              <a:t>21</a:t>
            </a:fld>
            <a:endParaRPr lang="en-US" dirty="0"/>
          </a:p>
        </p:txBody>
      </p:sp>
    </p:spTree>
    <p:extLst>
      <p:ext uri="{BB962C8B-B14F-4D97-AF65-F5344CB8AC3E}">
        <p14:creationId xmlns:p14="http://schemas.microsoft.com/office/powerpoint/2010/main" val="42775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5D9334-6D2B-403E-A3D1-CFB72C4F1182}" type="slidenum">
              <a:rPr lang="en-US" smtClean="0"/>
              <a:t>27</a:t>
            </a:fld>
            <a:endParaRPr lang="en-US" dirty="0"/>
          </a:p>
        </p:txBody>
      </p:sp>
    </p:spTree>
    <p:extLst>
      <p:ext uri="{BB962C8B-B14F-4D97-AF65-F5344CB8AC3E}">
        <p14:creationId xmlns:p14="http://schemas.microsoft.com/office/powerpoint/2010/main" val="34549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1C167E-7B45-457E-AA52-6AC8325FD6EE}" type="datetimeFigureOut">
              <a:rPr lang="en-US" smtClean="0"/>
              <a:t>5/18/17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90179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C167E-7B45-457E-AA52-6AC8325FD6EE}" type="datetimeFigureOut">
              <a:rPr lang="en-US" smtClean="0"/>
              <a:t>5/18/17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37396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C167E-7B45-457E-AA52-6AC8325FD6EE}" type="datetimeFigureOut">
              <a:rPr lang="en-US" smtClean="0"/>
              <a:t>5/18/17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248126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1522"/>
            <a:ext cx="12175763" cy="6854954"/>
          </a:xfrm>
          <a:prstGeom prst="rect">
            <a:avLst/>
          </a:prstGeom>
        </p:spPr>
      </p:pic>
      <p:sp>
        <p:nvSpPr>
          <p:cNvPr id="2" name="Title 1"/>
          <p:cNvSpPr>
            <a:spLocks noGrp="1"/>
          </p:cNvSpPr>
          <p:nvPr>
            <p:ph type="ctrTitle"/>
          </p:nvPr>
        </p:nvSpPr>
        <p:spPr>
          <a:xfrm>
            <a:off x="1335898" y="2399454"/>
            <a:ext cx="6940732" cy="1809708"/>
          </a:xfrm>
        </p:spPr>
        <p:txBody>
          <a:bodyPr anchor="t" anchorCtr="0">
            <a:normAutofit/>
          </a:bodyPr>
          <a:lstStyle>
            <a:lvl1pPr algn="l">
              <a:defRPr sz="4000" b="1" i="0">
                <a:latin typeface="Calibri" charset="0"/>
                <a:ea typeface="Calibri" charset="0"/>
                <a:cs typeface="Calibri" charset="0"/>
              </a:defRPr>
            </a:lvl1pPr>
          </a:lstStyle>
          <a:p>
            <a:r>
              <a:rPr lang="en-US" dirty="0"/>
              <a:t>Click to edit Master title style</a:t>
            </a:r>
          </a:p>
        </p:txBody>
      </p:sp>
      <p:sp>
        <p:nvSpPr>
          <p:cNvPr id="5" name="Footer Placeholder 4"/>
          <p:cNvSpPr>
            <a:spLocks noGrp="1"/>
          </p:cNvSpPr>
          <p:nvPr>
            <p:ph type="ftr" sz="quarter" idx="11"/>
          </p:nvPr>
        </p:nvSpPr>
        <p:spPr>
          <a:xfrm>
            <a:off x="1262743" y="6395541"/>
            <a:ext cx="5390605" cy="365125"/>
          </a:xfrm>
        </p:spPr>
        <p:txBody>
          <a:bodyPr/>
          <a:lstStyle/>
          <a:p>
            <a:r>
              <a:rPr lang="en-US" dirty="0"/>
              <a:t>For Internal Use Only. Not be used Outside the Company.</a:t>
            </a:r>
          </a:p>
        </p:txBody>
      </p:sp>
    </p:spTree>
    <p:extLst>
      <p:ext uri="{BB962C8B-B14F-4D97-AF65-F5344CB8AC3E}">
        <p14:creationId xmlns:p14="http://schemas.microsoft.com/office/powerpoint/2010/main" val="2606742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5/18/17</a:t>
            </a:fld>
            <a:endParaRPr lang="en-US" dirty="0"/>
          </a:p>
        </p:txBody>
      </p:sp>
      <p:sp>
        <p:nvSpPr>
          <p:cNvPr id="5" name="Footer Placeholder 4"/>
          <p:cNvSpPr>
            <a:spLocks noGrp="1"/>
          </p:cNvSpPr>
          <p:nvPr>
            <p:ph type="ftr" sz="quarter" idx="11"/>
          </p:nvPr>
        </p:nvSpPr>
        <p:spPr/>
        <p:txBody>
          <a:bodyPr/>
          <a:lstStyle/>
          <a:p>
            <a:r>
              <a:rPr lang="en-US" dirty="0"/>
              <a:t>For Internal Use Only. Not be used Outside the Company.</a:t>
            </a:r>
          </a:p>
        </p:txBody>
      </p:sp>
      <p:sp>
        <p:nvSpPr>
          <p:cNvPr id="6" name="Slide Number Placeholder 5"/>
          <p:cNvSpPr>
            <a:spLocks noGrp="1"/>
          </p:cNvSpPr>
          <p:nvPr>
            <p:ph type="sldNum" sz="quarter" idx="12"/>
          </p:nvPr>
        </p:nvSpPr>
        <p:spPr/>
        <p:txBody>
          <a:bodyPr/>
          <a:lstStyle/>
          <a:p>
            <a:fld id="{5FF57E5B-4DED-4601-965B-71559726881B}" type="slidenum">
              <a:rPr lang="en-US" smtClean="0"/>
              <a:pPr/>
              <a:t>‹#›</a:t>
            </a:fld>
            <a:endParaRPr lang="en-US" dirty="0"/>
          </a:p>
        </p:txBody>
      </p:sp>
    </p:spTree>
    <p:extLst>
      <p:ext uri="{BB962C8B-B14F-4D97-AF65-F5344CB8AC3E}">
        <p14:creationId xmlns:p14="http://schemas.microsoft.com/office/powerpoint/2010/main" val="157037263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9288" y="82137"/>
            <a:ext cx="10515600" cy="511422"/>
          </a:xfrm>
        </p:spPr>
        <p:txBody>
          <a:bodyPr>
            <a:noAutofit/>
          </a:bodyPr>
          <a:lstStyle>
            <a:lvl1pPr>
              <a:defRPr sz="2400" b="1" i="0">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a:xfrm>
            <a:off x="399288" y="774205"/>
            <a:ext cx="10515600" cy="4351338"/>
          </a:xfrm>
        </p:spPr>
        <p:txBody>
          <a:bodyPr>
            <a:noAutofit/>
          </a:bodyPr>
          <a:lstStyle>
            <a:lvl1pPr>
              <a:buClr>
                <a:srgbClr val="FF8300"/>
              </a:buClr>
              <a:defRPr sz="2000"/>
            </a:lvl1pPr>
            <a:lvl2pPr>
              <a:buClr>
                <a:srgbClr val="FF8300"/>
              </a:buClr>
              <a:defRPr sz="1800"/>
            </a:lvl2pPr>
            <a:lvl3pPr>
              <a:buClr>
                <a:srgbClr val="FF8300"/>
              </a:buClr>
              <a:defRPr sz="1600"/>
            </a:lvl3pPr>
            <a:lvl4pPr>
              <a:buClr>
                <a:srgbClr val="FF8300"/>
              </a:buClr>
              <a:defRPr sz="1400"/>
            </a:lvl4pPr>
            <a:lvl5pPr>
              <a:buClr>
                <a:srgbClr val="FF8300"/>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75000" y="6404476"/>
            <a:ext cx="4114800" cy="365125"/>
          </a:xfrm>
        </p:spPr>
        <p:txBody>
          <a:bodyPr/>
          <a:lstStyle/>
          <a:p>
            <a:r>
              <a:rPr lang="en-US" dirty="0"/>
              <a:t>For Internal Use Only. Not be used Outside the Company.</a:t>
            </a:r>
          </a:p>
        </p:txBody>
      </p:sp>
      <p:sp>
        <p:nvSpPr>
          <p:cNvPr id="6" name="Slide Number Placeholder 5"/>
          <p:cNvSpPr>
            <a:spLocks noGrp="1"/>
          </p:cNvSpPr>
          <p:nvPr>
            <p:ph type="sldNum" sz="quarter" idx="12"/>
          </p:nvPr>
        </p:nvSpPr>
        <p:spPr>
          <a:xfrm>
            <a:off x="8280399" y="6404476"/>
            <a:ext cx="404929" cy="365125"/>
          </a:xfrm>
        </p:spPr>
        <p:txBody>
          <a:bodyPr/>
          <a:lstStyle/>
          <a:p>
            <a:fld id="{5FF57E5B-4DED-4601-965B-71559726881B}" type="slidenum">
              <a:rPr lang="en-US" smtClean="0"/>
              <a:pPr/>
              <a:t>‹#›</a:t>
            </a:fld>
            <a:endParaRPr lang="en-US" dirty="0"/>
          </a:p>
        </p:txBody>
      </p:sp>
    </p:spTree>
    <p:extLst>
      <p:ext uri="{BB962C8B-B14F-4D97-AF65-F5344CB8AC3E}">
        <p14:creationId xmlns:p14="http://schemas.microsoft.com/office/powerpoint/2010/main" val="370453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Internal Use Only. Not be used Outside the Company.</a:t>
            </a:r>
          </a:p>
        </p:txBody>
      </p:sp>
      <p:sp>
        <p:nvSpPr>
          <p:cNvPr id="6" name="Slide Number Placeholder 5"/>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168829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Internal Use Only. Not be used Outside the Company.</a:t>
            </a:r>
          </a:p>
        </p:txBody>
      </p:sp>
      <p:sp>
        <p:nvSpPr>
          <p:cNvPr id="7" name="Slide Number Placeholder 6"/>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280794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For Internal Use Only. Not be used Outside the Company.</a:t>
            </a:r>
          </a:p>
        </p:txBody>
      </p:sp>
      <p:sp>
        <p:nvSpPr>
          <p:cNvPr id="9" name="Slide Number Placeholder 8"/>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2577098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For Internal Use Only. Not be used Outside the Company.</a:t>
            </a:r>
          </a:p>
        </p:txBody>
      </p:sp>
      <p:sp>
        <p:nvSpPr>
          <p:cNvPr id="5" name="Slide Number Placeholder 4"/>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53195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For Internal Use Only. Not be used Outside the Company.</a:t>
            </a:r>
          </a:p>
        </p:txBody>
      </p:sp>
      <p:sp>
        <p:nvSpPr>
          <p:cNvPr id="4" name="Slide Number Placeholder 3"/>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55640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C167E-7B45-457E-AA52-6AC8325FD6EE}" type="datetimeFigureOut">
              <a:rPr lang="en-US" smtClean="0"/>
              <a:t>5/18/17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167182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Internal Use Only. Not be used Outside the Company.</a:t>
            </a:r>
          </a:p>
        </p:txBody>
      </p:sp>
      <p:sp>
        <p:nvSpPr>
          <p:cNvPr id="7" name="Slide Number Placeholder 6"/>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412538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For Internal Use Only. Not be used Outside the Company.</a:t>
            </a:r>
          </a:p>
        </p:txBody>
      </p:sp>
      <p:sp>
        <p:nvSpPr>
          <p:cNvPr id="7" name="Slide Number Placeholder 6"/>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252219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Internal Use Only. Not be used Outside the Company.</a:t>
            </a:r>
          </a:p>
        </p:txBody>
      </p:sp>
      <p:sp>
        <p:nvSpPr>
          <p:cNvPr id="6" name="Slide Number Placeholder 5"/>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2119991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For Internal Use Only. Not be used Outside the Company.</a:t>
            </a:r>
          </a:p>
        </p:txBody>
      </p:sp>
      <p:sp>
        <p:nvSpPr>
          <p:cNvPr id="6" name="Slide Number Placeholder 5"/>
          <p:cNvSpPr>
            <a:spLocks noGrp="1"/>
          </p:cNvSpPr>
          <p:nvPr>
            <p:ph type="sldNum" sz="quarter" idx="12"/>
          </p:nvPr>
        </p:nvSpPr>
        <p:spPr/>
        <p:txBody>
          <a:bodyPr/>
          <a:lstStyle/>
          <a:p>
            <a:fld id="{5FF57E5B-4DED-4601-965B-71559726881B}" type="slidenum">
              <a:rPr lang="en-US" smtClean="0"/>
              <a:t>‹#›</a:t>
            </a:fld>
            <a:endParaRPr lang="en-US" dirty="0"/>
          </a:p>
        </p:txBody>
      </p:sp>
    </p:spTree>
    <p:extLst>
      <p:ext uri="{BB962C8B-B14F-4D97-AF65-F5344CB8AC3E}">
        <p14:creationId xmlns:p14="http://schemas.microsoft.com/office/powerpoint/2010/main" val="359426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1522"/>
            <a:ext cx="12175763" cy="6854955"/>
          </a:xfrm>
          <a:prstGeom prst="rect">
            <a:avLst/>
          </a:prstGeom>
        </p:spPr>
      </p:pic>
      <p:sp>
        <p:nvSpPr>
          <p:cNvPr id="2" name="Title 1"/>
          <p:cNvSpPr>
            <a:spLocks noGrp="1"/>
          </p:cNvSpPr>
          <p:nvPr>
            <p:ph type="ctrTitle"/>
          </p:nvPr>
        </p:nvSpPr>
        <p:spPr>
          <a:xfrm>
            <a:off x="1335898" y="3546066"/>
            <a:ext cx="6940732" cy="1809708"/>
          </a:xfrm>
        </p:spPr>
        <p:txBody>
          <a:bodyPr anchor="t" anchorCtr="0">
            <a:normAutofit/>
          </a:bodyPr>
          <a:lstStyle>
            <a:lvl1pPr algn="l">
              <a:defRPr sz="4000" b="1" i="0">
                <a:latin typeface="Calibri" charset="0"/>
                <a:ea typeface="Calibri" charset="0"/>
                <a:cs typeface="Calibri" charset="0"/>
              </a:defRPr>
            </a:lvl1pPr>
          </a:lstStyle>
          <a:p>
            <a:r>
              <a:rPr lang="en-US" dirty="0"/>
              <a:t>Click to edit Master title style</a:t>
            </a:r>
          </a:p>
        </p:txBody>
      </p:sp>
      <p:sp>
        <p:nvSpPr>
          <p:cNvPr id="5" name="Footer Placeholder 4"/>
          <p:cNvSpPr>
            <a:spLocks noGrp="1"/>
          </p:cNvSpPr>
          <p:nvPr>
            <p:ph type="ftr" sz="quarter" idx="11"/>
          </p:nvPr>
        </p:nvSpPr>
        <p:spPr>
          <a:xfrm>
            <a:off x="1262743" y="6395541"/>
            <a:ext cx="5390605" cy="365125"/>
          </a:xfrm>
        </p:spPr>
        <p:txBody>
          <a:bodyPr/>
          <a:lstStyle/>
          <a:p>
            <a:r>
              <a:rPr lang="en-US" dirty="0"/>
              <a:t>For Internal Use Only. Not be used Outside the Company.</a:t>
            </a:r>
          </a:p>
        </p:txBody>
      </p:sp>
    </p:spTree>
    <p:extLst>
      <p:ext uri="{BB962C8B-B14F-4D97-AF65-F5344CB8AC3E}">
        <p14:creationId xmlns:p14="http://schemas.microsoft.com/office/powerpoint/2010/main" val="83293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C167E-7B45-457E-AA52-6AC8325FD6EE}" type="datetimeFigureOut">
              <a:rPr lang="en-US" smtClean="0"/>
              <a:t>5/18/17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297898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C167E-7B45-457E-AA52-6AC8325FD6EE}" type="datetimeFigureOut">
              <a:rPr lang="en-US" smtClean="0"/>
              <a:t>5/18/17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237660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C167E-7B45-457E-AA52-6AC8325FD6EE}" type="datetimeFigureOut">
              <a:rPr lang="en-US" smtClean="0"/>
              <a:t>5/18/17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276019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C167E-7B45-457E-AA52-6AC8325FD6EE}" type="datetimeFigureOut">
              <a:rPr lang="en-US" smtClean="0"/>
              <a:t>5/18/17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418766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C167E-7B45-457E-AA52-6AC8325FD6EE}" type="datetimeFigureOut">
              <a:rPr lang="en-US" smtClean="0"/>
              <a:t>5/18/17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327424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1C167E-7B45-457E-AA52-6AC8325FD6EE}" type="datetimeFigureOut">
              <a:rPr lang="en-US" smtClean="0"/>
              <a:t>5/18/17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346568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1C167E-7B45-457E-AA52-6AC8325FD6EE}" type="datetimeFigureOut">
              <a:rPr lang="en-US" smtClean="0"/>
              <a:t>5/18/17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C912F5-7BE0-4B9C-A723-EBC6A37A5098}" type="slidenum">
              <a:rPr lang="en-US" smtClean="0"/>
              <a:t>‹#›</a:t>
            </a:fld>
            <a:endParaRPr lang="en-US" dirty="0"/>
          </a:p>
        </p:txBody>
      </p:sp>
    </p:spTree>
    <p:extLst>
      <p:ext uri="{BB962C8B-B14F-4D97-AF65-F5344CB8AC3E}">
        <p14:creationId xmlns:p14="http://schemas.microsoft.com/office/powerpoint/2010/main" val="3848481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C167E-7B45-457E-AA52-6AC8325FD6EE}" type="datetimeFigureOut">
              <a:rPr lang="en-US" smtClean="0"/>
              <a:t>5/18/17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912F5-7BE0-4B9C-A723-EBC6A37A5098}" type="slidenum">
              <a:rPr lang="en-US" smtClean="0"/>
              <a:t>‹#›</a:t>
            </a:fld>
            <a:endParaRPr lang="en-US" dirty="0"/>
          </a:p>
        </p:txBody>
      </p:sp>
    </p:spTree>
    <p:extLst>
      <p:ext uri="{BB962C8B-B14F-4D97-AF65-F5344CB8AC3E}">
        <p14:creationId xmlns:p14="http://schemas.microsoft.com/office/powerpoint/2010/main" val="258403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5/18/17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For Internal Use Only. Not be used Outside the Company.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57E5B-4DED-4601-965B-71559726881B}"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3" y="383"/>
            <a:ext cx="12185905" cy="6857236"/>
          </a:xfrm>
          <a:prstGeom prst="rect">
            <a:avLst/>
          </a:prstGeom>
        </p:spPr>
      </p:pic>
    </p:spTree>
    <p:extLst>
      <p:ext uri="{BB962C8B-B14F-4D97-AF65-F5344CB8AC3E}">
        <p14:creationId xmlns:p14="http://schemas.microsoft.com/office/powerpoint/2010/main" val="16118777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8.png"/><Relationship Id="rId8" Type="http://schemas.openxmlformats.org/officeDocument/2006/relationships/slide" Target="slide27.xml"/><Relationship Id="rId9" Type="http://schemas.openxmlformats.org/officeDocument/2006/relationships/image" Target="../media/image4.png"/><Relationship Id="rId10"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8.png"/><Relationship Id="rId5" Type="http://schemas.openxmlformats.org/officeDocument/2006/relationships/slide" Target="slide27.xml"/><Relationship Id="rId6" Type="http://schemas.openxmlformats.org/officeDocument/2006/relationships/slide" Target="slide28.xm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slide" Target="slide2.xml"/><Relationship Id="rId10"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slide" Target="slide27.xml"/><Relationship Id="rId5" Type="http://schemas.openxmlformats.org/officeDocument/2006/relationships/slide" Target="slide28.xml"/><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slide" Target="slide2.xml"/><Relationship Id="rId9"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4.png"/><Relationship Id="rId6" Type="http://schemas.openxmlformats.org/officeDocument/2006/relationships/slide" Target="slide27.xml"/><Relationship Id="rId7" Type="http://schemas.openxmlformats.org/officeDocument/2006/relationships/image" Target="../media/image5.png"/><Relationship Id="rId8" Type="http://schemas.openxmlformats.org/officeDocument/2006/relationships/slide" Target="slide2.xml"/><Relationship Id="rId9"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27.xml"/><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27.xml"/><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1" Type="http://schemas.openxmlformats.org/officeDocument/2006/relationships/slide" Target="slide8.xml"/><Relationship Id="rId12" Type="http://schemas.openxmlformats.org/officeDocument/2006/relationships/slide" Target="slide11.xml"/><Relationship Id="rId13" Type="http://schemas.openxmlformats.org/officeDocument/2006/relationships/slide" Target="slide13.xml"/><Relationship Id="rId14" Type="http://schemas.openxmlformats.org/officeDocument/2006/relationships/slide" Target="slide21.xml"/><Relationship Id="rId15" Type="http://schemas.openxmlformats.org/officeDocument/2006/relationships/slide" Target="slide22.xml"/><Relationship Id="rId16" Type="http://schemas.openxmlformats.org/officeDocument/2006/relationships/slide" Target="slide25.xml"/><Relationship Id="rId17" Type="http://schemas.openxmlformats.org/officeDocument/2006/relationships/slide" Target="slide26.xml"/><Relationship Id="rId1" Type="http://schemas.openxmlformats.org/officeDocument/2006/relationships/slideLayout" Target="../slideLayouts/slideLayout14.xml"/><Relationship Id="rId2" Type="http://schemas.openxmlformats.org/officeDocument/2006/relationships/image" Target="../media/image4.png"/><Relationship Id="rId3" Type="http://schemas.openxmlformats.org/officeDocument/2006/relationships/slide" Target="slide27.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 Target="slide3.xml"/><Relationship Id="rId7" Type="http://schemas.openxmlformats.org/officeDocument/2006/relationships/slide" Target="slide4.xml"/><Relationship Id="rId8" Type="http://schemas.openxmlformats.org/officeDocument/2006/relationships/slide" Target="slide5.xml"/><Relationship Id="rId9" Type="http://schemas.openxmlformats.org/officeDocument/2006/relationships/slide" Target="slide6.xml"/><Relationship Id="rId10"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png"/><Relationship Id="rId7" Type="http://schemas.openxmlformats.org/officeDocument/2006/relationships/slide" Target="slide27.xml"/><Relationship Id="rId8" Type="http://schemas.openxmlformats.org/officeDocument/2006/relationships/image" Target="../media/image5.png"/><Relationship Id="rId9" Type="http://schemas.openxmlformats.org/officeDocument/2006/relationships/slide" Target="slide2.xml"/><Relationship Id="rId10"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slide" Target="slide27.xml"/><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slide" Target="slide2.xml"/><Relationship Id="rId11"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4.png"/><Relationship Id="rId6" Type="http://schemas.openxmlformats.org/officeDocument/2006/relationships/slide" Target="slide27.xml"/><Relationship Id="rId7" Type="http://schemas.openxmlformats.org/officeDocument/2006/relationships/image" Target="../media/image5.png"/><Relationship Id="rId8" Type="http://schemas.openxmlformats.org/officeDocument/2006/relationships/slide" Target="slide2.xml"/><Relationship Id="rId9"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4.png"/><Relationship Id="rId6" Type="http://schemas.openxmlformats.org/officeDocument/2006/relationships/slide" Target="slide27.xml"/><Relationship Id="rId7" Type="http://schemas.openxmlformats.org/officeDocument/2006/relationships/image" Target="../media/image5.png"/><Relationship Id="rId8" Type="http://schemas.openxmlformats.org/officeDocument/2006/relationships/slide" Target="slide2.xml"/><Relationship Id="rId9"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8.png"/><Relationship Id="rId5" Type="http://schemas.openxmlformats.org/officeDocument/2006/relationships/image" Target="../media/image4.png"/><Relationship Id="rId6" Type="http://schemas.openxmlformats.org/officeDocument/2006/relationships/slide" Target="slide27.xml"/><Relationship Id="rId7" Type="http://schemas.openxmlformats.org/officeDocument/2006/relationships/image" Target="../media/image5.png"/><Relationship Id="rId8" Type="http://schemas.openxmlformats.org/officeDocument/2006/relationships/slide" Target="slide2.xml"/><Relationship Id="rId9"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27.xml"/><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slide" Target="slide28.xml"/></Relationships>
</file>

<file path=ppt/slides/_rels/slide27.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slide" Target="slide27.xml"/><Relationship Id="rId13" Type="http://schemas.openxmlformats.org/officeDocument/2006/relationships/image" Target="../media/image5.png"/><Relationship Id="rId14" Type="http://schemas.openxmlformats.org/officeDocument/2006/relationships/slide" Target="slide2.xml"/><Relationship Id="rId15"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slide" Target="slide12.xml"/><Relationship Id="rId4" Type="http://schemas.openxmlformats.org/officeDocument/2006/relationships/slide" Target="slide10.xml"/><Relationship Id="rId5" Type="http://schemas.openxmlformats.org/officeDocument/2006/relationships/slide" Target="slide11.xml"/><Relationship Id="rId6" Type="http://schemas.openxmlformats.org/officeDocument/2006/relationships/slide" Target="slide8.xml"/><Relationship Id="rId7" Type="http://schemas.openxmlformats.org/officeDocument/2006/relationships/slide" Target="slide6.xml"/><Relationship Id="rId8" Type="http://schemas.openxmlformats.org/officeDocument/2006/relationships/slide" Target="slide9.xml"/><Relationship Id="rId9" Type="http://schemas.openxmlformats.org/officeDocument/2006/relationships/slide" Target="slide4.xml"/><Relationship Id="rId10" Type="http://schemas.openxmlformats.org/officeDocument/2006/relationships/image" Target="../media/image8.png"/></Relationships>
</file>

<file path=ppt/slides/_rels/slide28.xml.rels><?xml version="1.0" encoding="UTF-8" standalone="yes"?>
<Relationships xmlns="http://schemas.openxmlformats.org/package/2006/relationships"><Relationship Id="rId9" Type="http://schemas.openxmlformats.org/officeDocument/2006/relationships/slide" Target="slide13.xml"/><Relationship Id="rId20" Type="http://schemas.openxmlformats.org/officeDocument/2006/relationships/image" Target="../media/image6.png"/><Relationship Id="rId10" Type="http://schemas.openxmlformats.org/officeDocument/2006/relationships/slide" Target="slide14.xml"/><Relationship Id="rId11" Type="http://schemas.openxmlformats.org/officeDocument/2006/relationships/slide" Target="slide15.xml"/><Relationship Id="rId12" Type="http://schemas.openxmlformats.org/officeDocument/2006/relationships/slide" Target="slide16.xml"/><Relationship Id="rId13" Type="http://schemas.openxmlformats.org/officeDocument/2006/relationships/slide" Target="slide11.xml"/><Relationship Id="rId14" Type="http://schemas.openxmlformats.org/officeDocument/2006/relationships/slide" Target="slide4.xml"/><Relationship Id="rId15" Type="http://schemas.openxmlformats.org/officeDocument/2006/relationships/image" Target="../media/image8.png"/><Relationship Id="rId16" Type="http://schemas.openxmlformats.org/officeDocument/2006/relationships/image" Target="../media/image4.png"/><Relationship Id="rId17" Type="http://schemas.openxmlformats.org/officeDocument/2006/relationships/slide" Target="slide27.xml"/><Relationship Id="rId18" Type="http://schemas.openxmlformats.org/officeDocument/2006/relationships/image" Target="../media/image5.png"/><Relationship Id="rId19" Type="http://schemas.openxmlformats.org/officeDocument/2006/relationships/slide" Target="slide2.xml"/><Relationship Id="rId1" Type="http://schemas.openxmlformats.org/officeDocument/2006/relationships/slideLayout" Target="../slideLayouts/slideLayout14.xml"/><Relationship Id="rId2" Type="http://schemas.openxmlformats.org/officeDocument/2006/relationships/slide" Target="slide6.xml"/><Relationship Id="rId3" Type="http://schemas.openxmlformats.org/officeDocument/2006/relationships/slide" Target="slide7.xml"/><Relationship Id="rId4" Type="http://schemas.openxmlformats.org/officeDocument/2006/relationships/slide" Target="slide5.xml"/><Relationship Id="rId5" Type="http://schemas.openxmlformats.org/officeDocument/2006/relationships/slide" Target="slide8.xml"/><Relationship Id="rId6" Type="http://schemas.openxmlformats.org/officeDocument/2006/relationships/slide" Target="slide9.xml"/><Relationship Id="rId7" Type="http://schemas.openxmlformats.org/officeDocument/2006/relationships/slide" Target="slide10.xml"/><Relationship Id="rId8"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slide" Target="slide27.xml"/><Relationship Id="rId5" Type="http://schemas.openxmlformats.org/officeDocument/2006/relationships/image" Target="../media/image5.png"/><Relationship Id="rId6" Type="http://schemas.openxmlformats.org/officeDocument/2006/relationships/slide" Target="slide2.xml"/><Relationship Id="rId7"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slide" Target="slide27.xml"/><Relationship Id="rId7" Type="http://schemas.openxmlformats.org/officeDocument/2006/relationships/slide" Target="slide28.xml"/><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slide" Target="slide2.xml"/><Relationship Id="rId11"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slide" Target="slide27.xml"/><Relationship Id="rId6" Type="http://schemas.openxmlformats.org/officeDocument/2006/relationships/image" Target="../media/image5.png"/><Relationship Id="rId7" Type="http://schemas.openxmlformats.org/officeDocument/2006/relationships/slide" Target="slide2.xml"/><Relationship Id="rId8"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slide" Target="slide2.xml"/><Relationship Id="rId14"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slide" Target="slide27.xml"/><Relationship Id="rId5" Type="http://schemas.openxmlformats.org/officeDocument/2006/relationships/slide" Target="slide28.xm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slide" Target="slide2.xml"/><Relationship Id="rId12"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11.png"/><Relationship Id="rId8" Type="http://schemas.openxmlformats.org/officeDocument/2006/relationships/image" Target="../media/image4.png"/><Relationship Id="rId9" Type="http://schemas.openxmlformats.org/officeDocument/2006/relationships/slide" Target="slide27.xml"/><Relationship Id="rId10"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8.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slide" Target="slide27.xm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slide" Target="slide2.xml"/><Relationship Id="rId10"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8.png"/><Relationship Id="rId5" Type="http://schemas.openxmlformats.org/officeDocument/2006/relationships/slide" Target="slide27.xml"/><Relationship Id="rId6" Type="http://schemas.openxmlformats.org/officeDocument/2006/relationships/slide" Target="slide28.xml"/><Relationship Id="rId7" Type="http://schemas.openxmlformats.org/officeDocument/2006/relationships/image" Target="../media/image1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slide" Target="slide2.xml"/><Relationship Id="rId11"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9319" y="2032058"/>
            <a:ext cx="5939519" cy="2106590"/>
          </a:xfrm>
        </p:spPr>
        <p:txBody>
          <a:bodyPr>
            <a:normAutofit fontScale="90000"/>
          </a:bodyPr>
          <a:lstStyle/>
          <a:p>
            <a:r>
              <a:rPr lang="en-US" dirty="0"/>
              <a:t>Intra-Abdominal Pressure/Surgical Conditions and Neuromuscular Blockade in Laparoscopic Procedures</a:t>
            </a:r>
          </a:p>
        </p:txBody>
      </p:sp>
      <p:sp>
        <p:nvSpPr>
          <p:cNvPr id="4" name="Footer Placeholder 3"/>
          <p:cNvSpPr>
            <a:spLocks noGrp="1"/>
          </p:cNvSpPr>
          <p:nvPr>
            <p:ph type="ftr" sz="quarter" idx="11"/>
          </p:nvPr>
        </p:nvSpPr>
        <p:spPr>
          <a:xfrm>
            <a:off x="1299319" y="6395541"/>
            <a:ext cx="5390605" cy="365125"/>
          </a:xfrm>
        </p:spPr>
        <p:txBody>
          <a:bodyPr/>
          <a:lstStyle/>
          <a:p>
            <a:pPr algn="l"/>
            <a:r>
              <a:rPr lang="en-US" dirty="0"/>
              <a:t>For Internal Use Only. Not be used Outside the Company.</a:t>
            </a:r>
          </a:p>
        </p:txBody>
      </p:sp>
    </p:spTree>
    <p:extLst>
      <p:ext uri="{BB962C8B-B14F-4D97-AF65-F5344CB8AC3E}">
        <p14:creationId xmlns:p14="http://schemas.microsoft.com/office/powerpoint/2010/main" val="177112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912" y="2162342"/>
            <a:ext cx="1953158" cy="3258922"/>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4178" y="2176589"/>
            <a:ext cx="1953158" cy="3258922"/>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443" y="2162343"/>
            <a:ext cx="1953158" cy="3258922"/>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221" y="2162343"/>
            <a:ext cx="1958645" cy="3258922"/>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513" y="2162343"/>
            <a:ext cx="1964131" cy="325892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99288" y="82137"/>
            <a:ext cx="10515600" cy="511422"/>
          </a:xfrm>
        </p:spPr>
        <p:txBody>
          <a:bodyPr/>
          <a:lstStyle/>
          <a:p>
            <a:r>
              <a:rPr lang="en-US" sz="2800" dirty="0"/>
              <a:t>Effects of Pneumoperitoneum on Abdominal Circulation</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3" name="Content Placeholder 9"/>
          <p:cNvSpPr txBox="1">
            <a:spLocks/>
          </p:cNvSpPr>
          <p:nvPr/>
        </p:nvSpPr>
        <p:spPr>
          <a:xfrm>
            <a:off x="4670503" y="4234763"/>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5</a:t>
            </a:r>
          </a:p>
        </p:txBody>
      </p:sp>
      <p:sp>
        <p:nvSpPr>
          <p:cNvPr id="11" name="Content Placeholder 10"/>
          <p:cNvSpPr>
            <a:spLocks noGrp="1"/>
          </p:cNvSpPr>
          <p:nvPr>
            <p:ph idx="1"/>
          </p:nvPr>
        </p:nvSpPr>
        <p:spPr>
          <a:xfrm>
            <a:off x="491814" y="713332"/>
            <a:ext cx="9799239" cy="595406"/>
          </a:xfrm>
        </p:spPr>
        <p:txBody>
          <a:bodyPr/>
          <a:lstStyle/>
          <a:p>
            <a:pPr marL="0" indent="0">
              <a:buNone/>
            </a:pPr>
            <a:r>
              <a:rPr lang="en-US" sz="1800" b="1" i="1" dirty="0">
                <a:solidFill>
                  <a:srgbClr val="564138"/>
                </a:solidFill>
                <a:latin typeface="Calibri" charset="0"/>
                <a:ea typeface="Calibri" charset="0"/>
                <a:cs typeface="Calibri" charset="0"/>
              </a:rPr>
              <a:t>Increasing the pressure of the pneumoperitoneum from 10 mmHg to 15 mmHg decreases blood flow to abdominal organs. </a:t>
            </a:r>
            <a:r>
              <a:rPr lang="en-US" sz="1800" b="1" dirty="0">
                <a:solidFill>
                  <a:srgbClr val="FF00FF"/>
                </a:solidFill>
              </a:rPr>
              <a:t>[Ott: p5A]</a:t>
            </a:r>
          </a:p>
        </p:txBody>
      </p:sp>
      <p:sp>
        <p:nvSpPr>
          <p:cNvPr id="3" name="TextBox 2"/>
          <p:cNvSpPr txBox="1"/>
          <p:nvPr/>
        </p:nvSpPr>
        <p:spPr>
          <a:xfrm>
            <a:off x="779328" y="1321955"/>
            <a:ext cx="1384500" cy="461665"/>
          </a:xfrm>
          <a:prstGeom prst="rect">
            <a:avLst/>
          </a:prstGeom>
          <a:noFill/>
        </p:spPr>
        <p:txBody>
          <a:bodyPr wrap="square" rtlCol="0">
            <a:spAutoFit/>
          </a:bodyPr>
          <a:lstStyle/>
          <a:p>
            <a:pPr algn="ctr"/>
            <a:r>
              <a:rPr lang="en-US" sz="1200" i="1" dirty="0">
                <a:solidFill>
                  <a:srgbClr val="FF8300"/>
                </a:solidFill>
                <a:latin typeface="Calibri" charset="0"/>
                <a:ea typeface="Calibri" charset="0"/>
                <a:cs typeface="Calibri" charset="0"/>
              </a:rPr>
              <a:t>Blood flow to the stomach decreases</a:t>
            </a:r>
          </a:p>
        </p:txBody>
      </p:sp>
      <p:sp>
        <p:nvSpPr>
          <p:cNvPr id="5" name="TextBox 4"/>
          <p:cNvSpPr txBox="1"/>
          <p:nvPr/>
        </p:nvSpPr>
        <p:spPr>
          <a:xfrm>
            <a:off x="2988534" y="1321955"/>
            <a:ext cx="1636263" cy="461665"/>
          </a:xfrm>
          <a:prstGeom prst="rect">
            <a:avLst/>
          </a:prstGeom>
          <a:noFill/>
        </p:spPr>
        <p:txBody>
          <a:bodyPr wrap="square" rtlCol="0">
            <a:spAutoFit/>
          </a:bodyPr>
          <a:lstStyle/>
          <a:p>
            <a:pPr algn="ctr"/>
            <a:r>
              <a:rPr lang="en-US" sz="1200" i="1" dirty="0">
                <a:solidFill>
                  <a:srgbClr val="FF8300"/>
                </a:solidFill>
                <a:latin typeface="Calibri" charset="0"/>
                <a:ea typeface="Calibri" charset="0"/>
                <a:cs typeface="Calibri" charset="0"/>
              </a:rPr>
              <a:t>Blood flow to the jejunum decreases</a:t>
            </a:r>
          </a:p>
        </p:txBody>
      </p:sp>
      <p:sp>
        <p:nvSpPr>
          <p:cNvPr id="6" name="TextBox 5"/>
          <p:cNvSpPr txBox="1"/>
          <p:nvPr/>
        </p:nvSpPr>
        <p:spPr>
          <a:xfrm>
            <a:off x="5347977" y="1321955"/>
            <a:ext cx="1633685" cy="461665"/>
          </a:xfrm>
          <a:prstGeom prst="rect">
            <a:avLst/>
          </a:prstGeom>
          <a:noFill/>
        </p:spPr>
        <p:txBody>
          <a:bodyPr wrap="square" rtlCol="0">
            <a:spAutoFit/>
          </a:bodyPr>
          <a:lstStyle/>
          <a:p>
            <a:pPr algn="ctr"/>
            <a:r>
              <a:rPr lang="en-US" sz="1200" i="1" dirty="0">
                <a:solidFill>
                  <a:srgbClr val="FF8300"/>
                </a:solidFill>
                <a:latin typeface="Calibri" charset="0"/>
                <a:ea typeface="Calibri" charset="0"/>
                <a:cs typeface="Calibri" charset="0"/>
              </a:rPr>
              <a:t>Blood flow to the </a:t>
            </a:r>
            <a:br>
              <a:rPr lang="en-US" sz="1200" i="1" dirty="0">
                <a:solidFill>
                  <a:srgbClr val="FF8300"/>
                </a:solidFill>
                <a:latin typeface="Calibri" charset="0"/>
                <a:ea typeface="Calibri" charset="0"/>
                <a:cs typeface="Calibri" charset="0"/>
              </a:rPr>
            </a:br>
            <a:r>
              <a:rPr lang="en-US" sz="1200" i="1" dirty="0">
                <a:solidFill>
                  <a:srgbClr val="FF8300"/>
                </a:solidFill>
                <a:latin typeface="Calibri" charset="0"/>
                <a:ea typeface="Calibri" charset="0"/>
                <a:cs typeface="Calibri" charset="0"/>
              </a:rPr>
              <a:t>colon decreases</a:t>
            </a:r>
          </a:p>
        </p:txBody>
      </p:sp>
      <p:sp>
        <p:nvSpPr>
          <p:cNvPr id="8" name="TextBox 7"/>
          <p:cNvSpPr txBox="1"/>
          <p:nvPr/>
        </p:nvSpPr>
        <p:spPr>
          <a:xfrm>
            <a:off x="7674325" y="1321955"/>
            <a:ext cx="1516284" cy="461665"/>
          </a:xfrm>
          <a:prstGeom prst="rect">
            <a:avLst/>
          </a:prstGeom>
          <a:noFill/>
        </p:spPr>
        <p:txBody>
          <a:bodyPr wrap="square" rtlCol="0">
            <a:spAutoFit/>
          </a:bodyPr>
          <a:lstStyle/>
          <a:p>
            <a:pPr algn="ctr"/>
            <a:r>
              <a:rPr lang="en-US" sz="1200" i="1" dirty="0">
                <a:solidFill>
                  <a:srgbClr val="FF8300"/>
                </a:solidFill>
                <a:latin typeface="Calibri" charset="0"/>
                <a:ea typeface="Calibri" charset="0"/>
                <a:cs typeface="Calibri" charset="0"/>
              </a:rPr>
              <a:t>Blood flow to the liver decreases</a:t>
            </a:r>
          </a:p>
        </p:txBody>
      </p:sp>
      <p:sp>
        <p:nvSpPr>
          <p:cNvPr id="9" name="TextBox 8"/>
          <p:cNvSpPr txBox="1"/>
          <p:nvPr/>
        </p:nvSpPr>
        <p:spPr>
          <a:xfrm>
            <a:off x="9695232" y="1321955"/>
            <a:ext cx="1916519" cy="461665"/>
          </a:xfrm>
          <a:prstGeom prst="rect">
            <a:avLst/>
          </a:prstGeom>
          <a:noFill/>
        </p:spPr>
        <p:txBody>
          <a:bodyPr wrap="square" rtlCol="0">
            <a:spAutoFit/>
          </a:bodyPr>
          <a:lstStyle/>
          <a:p>
            <a:pPr algn="ctr"/>
            <a:r>
              <a:rPr lang="en-US" sz="1200" i="1" dirty="0">
                <a:solidFill>
                  <a:srgbClr val="FF8300"/>
                </a:solidFill>
                <a:latin typeface="Calibri" charset="0"/>
                <a:ea typeface="Calibri" charset="0"/>
                <a:cs typeface="Calibri" charset="0"/>
              </a:rPr>
              <a:t>Blood flow to the peritoneum decreases</a:t>
            </a:r>
          </a:p>
        </p:txBody>
      </p:sp>
      <p:sp>
        <p:nvSpPr>
          <p:cNvPr id="15" name="TextBox 14"/>
          <p:cNvSpPr txBox="1"/>
          <p:nvPr/>
        </p:nvSpPr>
        <p:spPr>
          <a:xfrm>
            <a:off x="399288" y="4644825"/>
            <a:ext cx="5665661" cy="1538883"/>
          </a:xfrm>
          <a:prstGeom prst="rect">
            <a:avLst/>
          </a:prstGeom>
          <a:noFill/>
        </p:spPr>
        <p:txBody>
          <a:bodyPr wrap="square" rtlCol="0">
            <a:spAutoFit/>
          </a:bodyPr>
          <a:lstStyle/>
          <a:p>
            <a:pPr>
              <a:spcAft>
                <a:spcPts val="600"/>
              </a:spcAft>
            </a:pPr>
            <a:r>
              <a:rPr lang="en-US" sz="1200" dirty="0">
                <a:solidFill>
                  <a:srgbClr val="564138"/>
                </a:solidFill>
              </a:rPr>
              <a:t>The effects on blood flow can be reduced if IAP is maintained &lt;12 mmHg. </a:t>
            </a:r>
            <a:r>
              <a:rPr lang="en-US" sz="1200" dirty="0">
                <a:solidFill>
                  <a:srgbClr val="FF00FF"/>
                </a:solidFill>
              </a:rPr>
              <a:t>[Ott: p5A]</a:t>
            </a:r>
          </a:p>
          <a:p>
            <a:pPr>
              <a:spcAft>
                <a:spcPts val="600"/>
              </a:spcAft>
            </a:pPr>
            <a:r>
              <a:rPr lang="en-US" sz="1200" dirty="0">
                <a:solidFill>
                  <a:srgbClr val="564138"/>
                </a:solidFill>
              </a:rPr>
              <a:t>Increases in IAP and the associated decreases in perfusion of the abdominal organs leads to progressive acidosis in the mucosa. </a:t>
            </a:r>
            <a:r>
              <a:rPr lang="en-US" sz="1200" dirty="0">
                <a:solidFill>
                  <a:srgbClr val="FF00FF"/>
                </a:solidFill>
              </a:rPr>
              <a:t>[Ott: p5B]</a:t>
            </a:r>
          </a:p>
          <a:p>
            <a:pPr>
              <a:spcAft>
                <a:spcPts val="600"/>
              </a:spcAft>
            </a:pPr>
            <a:r>
              <a:rPr lang="en-US" sz="1200" dirty="0">
                <a:solidFill>
                  <a:srgbClr val="564138"/>
                </a:solidFill>
              </a:rPr>
              <a:t>Decreased perfusion of the abdominal organs can lead to oxidative stress. In addition, elevated IAP can increase the spread of tumor cells, increase the risk of septicemia, and increase the incidence of postoperative adhesions. These effects can be minimized by maintaining IAP in the range of 8–12 mmHg. </a:t>
            </a:r>
            <a:r>
              <a:rPr lang="en-US" sz="1200" dirty="0">
                <a:solidFill>
                  <a:srgbClr val="FF00FF"/>
                </a:solidFill>
              </a:rPr>
              <a:t>[Ott: p5C]</a:t>
            </a:r>
          </a:p>
        </p:txBody>
      </p:sp>
      <p:sp>
        <p:nvSpPr>
          <p:cNvPr id="39" name="Rectangle 38"/>
          <p:cNvSpPr/>
          <p:nvPr/>
        </p:nvSpPr>
        <p:spPr>
          <a:xfrm>
            <a:off x="1016614" y="4116898"/>
            <a:ext cx="909929" cy="307777"/>
          </a:xfrm>
          <a:prstGeom prst="rect">
            <a:avLst/>
          </a:prstGeom>
        </p:spPr>
        <p:txBody>
          <a:bodyPr wrap="none">
            <a:spAutoFit/>
          </a:bodyPr>
          <a:lstStyle/>
          <a:p>
            <a:pPr lvl="0" algn="ctr"/>
            <a:r>
              <a:rPr lang="en-US" sz="1400" dirty="0">
                <a:solidFill>
                  <a:srgbClr val="FF00FF"/>
                </a:solidFill>
              </a:rPr>
              <a:t>[Ott: p5A]</a:t>
            </a:r>
            <a:endParaRPr lang="en-US" sz="1400" dirty="0">
              <a:solidFill>
                <a:prstClr val="black"/>
              </a:solidFill>
            </a:endParaRPr>
          </a:p>
        </p:txBody>
      </p:sp>
      <p:sp>
        <p:nvSpPr>
          <p:cNvPr id="40" name="Rectangle 39"/>
          <p:cNvSpPr/>
          <p:nvPr/>
        </p:nvSpPr>
        <p:spPr>
          <a:xfrm>
            <a:off x="3333837" y="4116898"/>
            <a:ext cx="909929" cy="307777"/>
          </a:xfrm>
          <a:prstGeom prst="rect">
            <a:avLst/>
          </a:prstGeom>
        </p:spPr>
        <p:txBody>
          <a:bodyPr wrap="none">
            <a:spAutoFit/>
          </a:bodyPr>
          <a:lstStyle/>
          <a:p>
            <a:pPr lvl="0" algn="ctr"/>
            <a:r>
              <a:rPr lang="en-US" sz="1400" dirty="0">
                <a:solidFill>
                  <a:srgbClr val="FF00FF"/>
                </a:solidFill>
              </a:rPr>
              <a:t>[Ott: p5A]</a:t>
            </a:r>
            <a:endParaRPr lang="en-US" sz="1400" dirty="0">
              <a:solidFill>
                <a:prstClr val="black"/>
              </a:solidFill>
            </a:endParaRPr>
          </a:p>
        </p:txBody>
      </p:sp>
      <p:sp>
        <p:nvSpPr>
          <p:cNvPr id="41" name="Rectangle 40"/>
          <p:cNvSpPr/>
          <p:nvPr/>
        </p:nvSpPr>
        <p:spPr>
          <a:xfrm>
            <a:off x="5694100" y="4116898"/>
            <a:ext cx="909929" cy="307777"/>
          </a:xfrm>
          <a:prstGeom prst="rect">
            <a:avLst/>
          </a:prstGeom>
        </p:spPr>
        <p:txBody>
          <a:bodyPr wrap="none">
            <a:spAutoFit/>
          </a:bodyPr>
          <a:lstStyle/>
          <a:p>
            <a:pPr lvl="0" algn="ctr"/>
            <a:r>
              <a:rPr lang="en-US" sz="1400" dirty="0">
                <a:solidFill>
                  <a:srgbClr val="FF00FF"/>
                </a:solidFill>
              </a:rPr>
              <a:t>[Ott: p5A]</a:t>
            </a:r>
            <a:endParaRPr lang="en-US" sz="1400" dirty="0">
              <a:solidFill>
                <a:prstClr val="black"/>
              </a:solidFill>
            </a:endParaRPr>
          </a:p>
        </p:txBody>
      </p:sp>
      <p:sp>
        <p:nvSpPr>
          <p:cNvPr id="42" name="Rectangle 41"/>
          <p:cNvSpPr/>
          <p:nvPr/>
        </p:nvSpPr>
        <p:spPr>
          <a:xfrm>
            <a:off x="7977502" y="4116898"/>
            <a:ext cx="909929" cy="307777"/>
          </a:xfrm>
          <a:prstGeom prst="rect">
            <a:avLst/>
          </a:prstGeom>
        </p:spPr>
        <p:txBody>
          <a:bodyPr wrap="none">
            <a:spAutoFit/>
          </a:bodyPr>
          <a:lstStyle/>
          <a:p>
            <a:pPr lvl="0" algn="ctr"/>
            <a:r>
              <a:rPr lang="en-US" sz="1400" dirty="0">
                <a:solidFill>
                  <a:srgbClr val="FF00FF"/>
                </a:solidFill>
              </a:rPr>
              <a:t>[Ott: p5A]</a:t>
            </a:r>
            <a:endParaRPr lang="en-US" sz="1400" dirty="0">
              <a:solidFill>
                <a:prstClr val="black"/>
              </a:solidFill>
            </a:endParaRPr>
          </a:p>
        </p:txBody>
      </p:sp>
      <p:sp>
        <p:nvSpPr>
          <p:cNvPr id="43" name="Rectangle 42"/>
          <p:cNvSpPr/>
          <p:nvPr/>
        </p:nvSpPr>
        <p:spPr>
          <a:xfrm>
            <a:off x="10198527" y="4116898"/>
            <a:ext cx="909929" cy="307777"/>
          </a:xfrm>
          <a:prstGeom prst="rect">
            <a:avLst/>
          </a:prstGeom>
        </p:spPr>
        <p:txBody>
          <a:bodyPr wrap="none">
            <a:spAutoFit/>
          </a:bodyPr>
          <a:lstStyle/>
          <a:p>
            <a:pPr lvl="0" algn="ctr"/>
            <a:r>
              <a:rPr lang="en-US" sz="1400" dirty="0">
                <a:solidFill>
                  <a:srgbClr val="FF00FF"/>
                </a:solidFill>
              </a:rPr>
              <a:t>[Ott: p5A]</a:t>
            </a:r>
            <a:endParaRPr lang="en-US" sz="1400" dirty="0">
              <a:solidFill>
                <a:prstClr val="black"/>
              </a:solidFill>
            </a:endParaRPr>
          </a:p>
        </p:txBody>
      </p:sp>
      <p:sp>
        <p:nvSpPr>
          <p:cNvPr id="44" name="Rectangle 43"/>
          <p:cNvSpPr/>
          <p:nvPr/>
        </p:nvSpPr>
        <p:spPr>
          <a:xfrm>
            <a:off x="836629" y="1749032"/>
            <a:ext cx="1269899" cy="523220"/>
          </a:xfrm>
          <a:prstGeom prst="rect">
            <a:avLst/>
          </a:prstGeom>
        </p:spPr>
        <p:txBody>
          <a:bodyPr wrap="none">
            <a:spAutoFit/>
          </a:bodyPr>
          <a:lstStyle/>
          <a:p>
            <a:pPr algn="ctr"/>
            <a:r>
              <a:rPr lang="en-US" sz="2800" b="1" dirty="0">
                <a:solidFill>
                  <a:srgbClr val="FF8300"/>
                </a:solidFill>
                <a:latin typeface="Calibri" charset="0"/>
                <a:ea typeface="Calibri" charset="0"/>
                <a:cs typeface="Calibri" charset="0"/>
              </a:rPr>
              <a:t>40–54</a:t>
            </a:r>
            <a:r>
              <a:rPr lang="en-US" sz="2800" b="1" baseline="30000" dirty="0">
                <a:solidFill>
                  <a:srgbClr val="FF8300"/>
                </a:solidFill>
                <a:latin typeface="Calibri" charset="0"/>
                <a:ea typeface="Calibri" charset="0"/>
                <a:cs typeface="Calibri" charset="0"/>
              </a:rPr>
              <a:t>%</a:t>
            </a:r>
          </a:p>
        </p:txBody>
      </p:sp>
      <p:sp>
        <p:nvSpPr>
          <p:cNvPr id="45" name="Rectangle 44"/>
          <p:cNvSpPr/>
          <p:nvPr/>
        </p:nvSpPr>
        <p:spPr>
          <a:xfrm>
            <a:off x="3444227" y="1749032"/>
            <a:ext cx="724877" cy="523220"/>
          </a:xfrm>
          <a:prstGeom prst="rect">
            <a:avLst/>
          </a:prstGeom>
        </p:spPr>
        <p:txBody>
          <a:bodyPr wrap="none">
            <a:spAutoFit/>
          </a:bodyPr>
          <a:lstStyle/>
          <a:p>
            <a:pPr algn="ctr"/>
            <a:r>
              <a:rPr lang="en-US" sz="2800" b="1" dirty="0">
                <a:solidFill>
                  <a:srgbClr val="FF8300"/>
                </a:solidFill>
                <a:latin typeface="Calibri" charset="0"/>
                <a:ea typeface="Calibri" charset="0"/>
                <a:cs typeface="Calibri" charset="0"/>
              </a:rPr>
              <a:t>32</a:t>
            </a:r>
            <a:r>
              <a:rPr lang="en-US" sz="2800" b="1" baseline="30000" dirty="0">
                <a:solidFill>
                  <a:srgbClr val="FF8300"/>
                </a:solidFill>
                <a:latin typeface="Calibri" charset="0"/>
                <a:ea typeface="Calibri" charset="0"/>
                <a:cs typeface="Calibri" charset="0"/>
              </a:rPr>
              <a:t>%</a:t>
            </a:r>
          </a:p>
        </p:txBody>
      </p:sp>
      <p:sp>
        <p:nvSpPr>
          <p:cNvPr id="46" name="Rectangle 45"/>
          <p:cNvSpPr/>
          <p:nvPr/>
        </p:nvSpPr>
        <p:spPr>
          <a:xfrm>
            <a:off x="5802381" y="1749032"/>
            <a:ext cx="724877" cy="523220"/>
          </a:xfrm>
          <a:prstGeom prst="rect">
            <a:avLst/>
          </a:prstGeom>
        </p:spPr>
        <p:txBody>
          <a:bodyPr wrap="none">
            <a:spAutoFit/>
          </a:bodyPr>
          <a:lstStyle/>
          <a:p>
            <a:pPr algn="ctr"/>
            <a:r>
              <a:rPr lang="en-US" sz="2800" b="1" dirty="0">
                <a:solidFill>
                  <a:srgbClr val="FF8300"/>
                </a:solidFill>
                <a:latin typeface="Calibri" charset="0"/>
                <a:ea typeface="Calibri" charset="0"/>
                <a:cs typeface="Calibri" charset="0"/>
              </a:rPr>
              <a:t>44</a:t>
            </a:r>
            <a:r>
              <a:rPr lang="en-US" sz="2800" b="1" baseline="30000" dirty="0">
                <a:solidFill>
                  <a:srgbClr val="FF8300"/>
                </a:solidFill>
                <a:latin typeface="Calibri" charset="0"/>
                <a:ea typeface="Calibri" charset="0"/>
                <a:cs typeface="Calibri" charset="0"/>
              </a:rPr>
              <a:t>%</a:t>
            </a:r>
          </a:p>
        </p:txBody>
      </p:sp>
      <p:sp>
        <p:nvSpPr>
          <p:cNvPr id="47" name="Rectangle 46"/>
          <p:cNvSpPr/>
          <p:nvPr/>
        </p:nvSpPr>
        <p:spPr>
          <a:xfrm>
            <a:off x="8070029" y="1749032"/>
            <a:ext cx="724877" cy="523220"/>
          </a:xfrm>
          <a:prstGeom prst="rect">
            <a:avLst/>
          </a:prstGeom>
        </p:spPr>
        <p:txBody>
          <a:bodyPr wrap="none">
            <a:spAutoFit/>
          </a:bodyPr>
          <a:lstStyle/>
          <a:p>
            <a:pPr algn="ctr"/>
            <a:r>
              <a:rPr lang="en-US" sz="2800" b="1" dirty="0">
                <a:solidFill>
                  <a:srgbClr val="FF8300"/>
                </a:solidFill>
                <a:latin typeface="Calibri" charset="0"/>
                <a:ea typeface="Calibri" charset="0"/>
                <a:cs typeface="Calibri" charset="0"/>
              </a:rPr>
              <a:t>39</a:t>
            </a:r>
            <a:r>
              <a:rPr lang="en-US" sz="2800" b="1" baseline="30000" dirty="0">
                <a:solidFill>
                  <a:srgbClr val="FF8300"/>
                </a:solidFill>
                <a:latin typeface="Calibri" charset="0"/>
                <a:ea typeface="Calibri" charset="0"/>
                <a:cs typeface="Calibri" charset="0"/>
              </a:rPr>
              <a:t>%</a:t>
            </a:r>
          </a:p>
        </p:txBody>
      </p:sp>
      <p:sp>
        <p:nvSpPr>
          <p:cNvPr id="48" name="Rectangle 47"/>
          <p:cNvSpPr/>
          <p:nvPr/>
        </p:nvSpPr>
        <p:spPr>
          <a:xfrm>
            <a:off x="10291053" y="1749032"/>
            <a:ext cx="724877" cy="523220"/>
          </a:xfrm>
          <a:prstGeom prst="rect">
            <a:avLst/>
          </a:prstGeom>
        </p:spPr>
        <p:txBody>
          <a:bodyPr wrap="none">
            <a:spAutoFit/>
          </a:bodyPr>
          <a:lstStyle/>
          <a:p>
            <a:pPr algn="ctr"/>
            <a:r>
              <a:rPr lang="en-US" sz="2800" b="1" dirty="0">
                <a:solidFill>
                  <a:srgbClr val="FF8300"/>
                </a:solidFill>
                <a:latin typeface="Calibri" charset="0"/>
                <a:ea typeface="Calibri" charset="0"/>
                <a:cs typeface="Calibri" charset="0"/>
              </a:rPr>
              <a:t>60</a:t>
            </a:r>
            <a:r>
              <a:rPr lang="en-US" sz="2800" b="1" baseline="30000" dirty="0">
                <a:solidFill>
                  <a:srgbClr val="FF8300"/>
                </a:solidFill>
                <a:latin typeface="Calibri" charset="0"/>
                <a:ea typeface="Calibri" charset="0"/>
                <a:cs typeface="Calibri" charset="0"/>
              </a:rPr>
              <a:t>%</a:t>
            </a:r>
          </a:p>
        </p:txBody>
      </p:sp>
      <p:sp>
        <p:nvSpPr>
          <p:cNvPr id="49" name="Rectangle 48"/>
          <p:cNvSpPr/>
          <p:nvPr/>
        </p:nvSpPr>
        <p:spPr>
          <a:xfrm>
            <a:off x="6452206" y="4745558"/>
            <a:ext cx="5987887" cy="1423076"/>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452207" y="4745557"/>
            <a:ext cx="5881560" cy="323764"/>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51" name="Rectangle 50"/>
          <p:cNvSpPr/>
          <p:nvPr/>
        </p:nvSpPr>
        <p:spPr>
          <a:xfrm>
            <a:off x="6746354" y="4732655"/>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9246" y="4646655"/>
            <a:ext cx="500786" cy="494325"/>
          </a:xfrm>
          <a:prstGeom prst="rect">
            <a:avLst/>
          </a:prstGeom>
        </p:spPr>
      </p:pic>
      <p:sp>
        <p:nvSpPr>
          <p:cNvPr id="17" name="TextBox 16"/>
          <p:cNvSpPr txBox="1"/>
          <p:nvPr/>
        </p:nvSpPr>
        <p:spPr>
          <a:xfrm>
            <a:off x="9446149" y="5168224"/>
            <a:ext cx="2371760" cy="461665"/>
          </a:xfrm>
          <a:prstGeom prst="rect">
            <a:avLst/>
          </a:prstGeom>
          <a:noFill/>
        </p:spPr>
        <p:txBody>
          <a:bodyPr wrap="square" rtlCol="0">
            <a:spAutoFit/>
          </a:bodyPr>
          <a:lstStyle/>
          <a:p>
            <a:r>
              <a:rPr lang="en-US" sz="1200" b="1" dirty="0">
                <a:solidFill>
                  <a:srgbClr val="564138"/>
                </a:solidFill>
                <a:hlinkClick r:id="rId8" action="ppaction://hlinksldjump"/>
              </a:rPr>
              <a:t>Jejunum:</a:t>
            </a:r>
            <a:r>
              <a:rPr lang="en-US" sz="1200" dirty="0">
                <a:solidFill>
                  <a:srgbClr val="564138"/>
                </a:solidFill>
              </a:rPr>
              <a:t> The second section of the small intestine. </a:t>
            </a:r>
            <a:r>
              <a:rPr lang="en-US" sz="1200" dirty="0">
                <a:solidFill>
                  <a:srgbClr val="FF00FF"/>
                </a:solidFill>
              </a:rPr>
              <a:t>[Tabers: p17A]</a:t>
            </a:r>
          </a:p>
        </p:txBody>
      </p:sp>
      <p:sp>
        <p:nvSpPr>
          <p:cNvPr id="16" name="Rectangle 15"/>
          <p:cNvSpPr/>
          <p:nvPr/>
        </p:nvSpPr>
        <p:spPr>
          <a:xfrm>
            <a:off x="6730032" y="5168224"/>
            <a:ext cx="2692538" cy="830997"/>
          </a:xfrm>
          <a:prstGeom prst="rect">
            <a:avLst/>
          </a:prstGeom>
        </p:spPr>
        <p:txBody>
          <a:bodyPr wrap="square">
            <a:spAutoFit/>
          </a:bodyPr>
          <a:lstStyle/>
          <a:p>
            <a:pPr lvl="0"/>
            <a:r>
              <a:rPr lang="en-US" sz="1200" b="1" dirty="0">
                <a:solidFill>
                  <a:srgbClr val="564138"/>
                </a:solidFill>
                <a:hlinkClick r:id="rId8" action="ppaction://hlinksldjump"/>
              </a:rPr>
              <a:t>Acidosis:</a:t>
            </a:r>
            <a:r>
              <a:rPr lang="en-US" sz="1200" b="1" dirty="0">
                <a:solidFill>
                  <a:srgbClr val="564138"/>
                </a:solidFill>
              </a:rPr>
              <a:t> </a:t>
            </a:r>
            <a:r>
              <a:rPr lang="en-US" sz="1200" dirty="0">
                <a:solidFill>
                  <a:srgbClr val="564138"/>
                </a:solidFill>
              </a:rPr>
              <a:t>The accumulation of acid or depletion of bicarbonate in blood and body tissues leading to a reduction in pH. </a:t>
            </a:r>
            <a:r>
              <a:rPr lang="en-US" sz="1200" dirty="0">
                <a:solidFill>
                  <a:srgbClr val="FF00FF"/>
                </a:solidFill>
              </a:rPr>
              <a:t>[Medical Dictionary: p15A]</a:t>
            </a:r>
            <a:endParaRPr lang="en-US" sz="1200" b="1" dirty="0">
              <a:solidFill>
                <a:srgbClr val="FF00FF"/>
              </a:solidFill>
            </a:endParaRPr>
          </a:p>
        </p:txBody>
      </p:sp>
      <p:pic>
        <p:nvPicPr>
          <p:cNvPr id="53" name="Picture 52">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54" name="Picture 53">
            <a:hlinkClick r:id="rId8"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59" name="Picture 58">
            <a:hlinkClick r:id="" action="ppaction://hlinkshowjump?jump=previousslide"/>
          </p:cNvPr>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60" name="Picture 5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33242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439531" y="759917"/>
            <a:ext cx="6497691" cy="4030874"/>
          </a:xfrm>
        </p:spPr>
        <p:txBody>
          <a:bodyPr/>
          <a:lstStyle/>
          <a:p>
            <a:pPr marL="0" lvl="0" indent="0">
              <a:lnSpc>
                <a:spcPct val="100000"/>
              </a:lnSpc>
              <a:spcBef>
                <a:spcPts val="0"/>
              </a:spcBef>
              <a:spcAft>
                <a:spcPts val="600"/>
              </a:spcAft>
              <a:buClrTx/>
              <a:buNone/>
            </a:pPr>
            <a:r>
              <a:rPr lang="en-US" sz="1200" dirty="0">
                <a:solidFill>
                  <a:srgbClr val="564138"/>
                </a:solidFill>
              </a:rPr>
              <a:t>Nerve stimulation </a:t>
            </a:r>
            <a:r>
              <a:rPr lang="en-US" sz="1200" dirty="0">
                <a:solidFill>
                  <a:srgbClr val="564138"/>
                </a:solidFill>
                <a:highlight>
                  <a:srgbClr val="FFFF00"/>
                </a:highlight>
              </a:rPr>
              <a:t>is a commonly used qualitative method for assessing neuromuscular function. </a:t>
            </a:r>
            <a:r>
              <a:rPr lang="en-US" sz="1200" dirty="0">
                <a:solidFill>
                  <a:srgbClr val="FF00FF"/>
                </a:solidFill>
                <a:highlight>
                  <a:srgbClr val="FFFF00"/>
                </a:highlight>
              </a:rPr>
              <a:t>[Sikka: p14F] </a:t>
            </a:r>
            <a:r>
              <a:rPr lang="en-US" sz="1200" dirty="0">
                <a:solidFill>
                  <a:srgbClr val="564138"/>
                </a:solidFill>
                <a:highlight>
                  <a:srgbClr val="FFFF00"/>
                </a:highlight>
              </a:rPr>
              <a:t>It </a:t>
            </a:r>
            <a:r>
              <a:rPr lang="en-US" sz="1200" dirty="0">
                <a:solidFill>
                  <a:srgbClr val="564138"/>
                </a:solidFill>
              </a:rPr>
              <a:t>involves the application of electrical stimulation to a nerve and assessment of the resulting muscle contraction. The ulnar nerve, which stimulates the adductor pollicis muscle, most accurately correlates with return of neuromuscular function. </a:t>
            </a:r>
            <a:r>
              <a:rPr lang="en-US" sz="1200" dirty="0">
                <a:solidFill>
                  <a:srgbClr val="FF00FF"/>
                </a:solidFill>
              </a:rPr>
              <a:t>[Sikka(Ch6): p14B]</a:t>
            </a:r>
          </a:p>
          <a:p>
            <a:pPr marL="0" lvl="0" indent="0">
              <a:lnSpc>
                <a:spcPct val="100000"/>
              </a:lnSpc>
              <a:spcBef>
                <a:spcPts val="0"/>
              </a:spcBef>
              <a:spcAft>
                <a:spcPts val="600"/>
              </a:spcAft>
              <a:buClrTx/>
              <a:buNone/>
            </a:pPr>
            <a:r>
              <a:rPr lang="en-US" sz="1200" dirty="0">
                <a:solidFill>
                  <a:srgbClr val="564138"/>
                </a:solidFill>
              </a:rPr>
              <a:t>The most commonly used nerve stimulation method for monitoring neuromuscular block is train-of-four. This method applies 4 equally timed stimuli. </a:t>
            </a:r>
            <a:r>
              <a:rPr lang="en-US" sz="1200" dirty="0">
                <a:solidFill>
                  <a:srgbClr val="FF00FF"/>
                </a:solidFill>
              </a:rPr>
              <a:t>[Sikka(Ch6): p14C] </a:t>
            </a:r>
            <a:r>
              <a:rPr lang="en-US" sz="1200" dirty="0">
                <a:solidFill>
                  <a:srgbClr val="564138"/>
                </a:solidFill>
              </a:rPr>
              <a:t>The presence of 3 twitches indicates a 75% blockade of neuromuscular receptors. Two twitches indicates 80% blockade, and 1 twitch indicates 90% blockade. </a:t>
            </a:r>
            <a:r>
              <a:rPr lang="en-US" sz="1200" dirty="0">
                <a:solidFill>
                  <a:srgbClr val="FF00FF"/>
                </a:solidFill>
              </a:rPr>
              <a:t>[Sikka(Ch6): p14D]</a:t>
            </a:r>
          </a:p>
          <a:p>
            <a:pPr marL="0" lvl="0" indent="0">
              <a:lnSpc>
                <a:spcPct val="100000"/>
              </a:lnSpc>
              <a:spcBef>
                <a:spcPts val="0"/>
              </a:spcBef>
              <a:spcAft>
                <a:spcPts val="600"/>
              </a:spcAft>
              <a:buClrTx/>
              <a:buNone/>
            </a:pPr>
            <a:r>
              <a:rPr lang="en-US" sz="1200" dirty="0">
                <a:solidFill>
                  <a:srgbClr val="564138"/>
                </a:solidFill>
              </a:rPr>
              <a:t>Tetanic stimulation involves the application of a continuous electrical stimulus for 5 seconds. Sustained tetanic contraction of the muscle without any fading is consistent with clinically adequate recovery of muscle function. </a:t>
            </a:r>
            <a:r>
              <a:rPr lang="en-US" sz="1200" dirty="0">
                <a:solidFill>
                  <a:srgbClr val="FF00FF"/>
                </a:solidFill>
              </a:rPr>
              <a:t>[Sikka(Ch6): p14E]</a:t>
            </a:r>
          </a:p>
          <a:p>
            <a:pPr marL="0" lvl="0" indent="0">
              <a:lnSpc>
                <a:spcPct val="100000"/>
              </a:lnSpc>
              <a:spcBef>
                <a:spcPts val="0"/>
              </a:spcBef>
              <a:spcAft>
                <a:spcPts val="600"/>
              </a:spcAft>
              <a:buClrTx/>
              <a:buNone/>
            </a:pPr>
            <a:r>
              <a:rPr lang="en-US" sz="1200" dirty="0">
                <a:solidFill>
                  <a:srgbClr val="564138"/>
                </a:solidFill>
              </a:rPr>
              <a:t>Application of a tetanic stimulus &gt;50 Hz causes </a:t>
            </a:r>
            <a:br>
              <a:rPr lang="en-US" sz="1200" dirty="0">
                <a:solidFill>
                  <a:srgbClr val="564138"/>
                </a:solidFill>
              </a:rPr>
            </a:br>
            <a:r>
              <a:rPr lang="en-US" sz="1200" dirty="0">
                <a:solidFill>
                  <a:srgbClr val="564138"/>
                </a:solidFill>
              </a:rPr>
              <a:t>muscles to fatigue and acetylcholine to be </a:t>
            </a:r>
            <a:br>
              <a:rPr lang="en-US" sz="1200" dirty="0">
                <a:solidFill>
                  <a:srgbClr val="564138"/>
                </a:solidFill>
              </a:rPr>
            </a:br>
            <a:r>
              <a:rPr lang="en-US" sz="1200" dirty="0">
                <a:solidFill>
                  <a:srgbClr val="564138"/>
                </a:solidFill>
              </a:rPr>
              <a:t>released. This can lead to the phenomenon of </a:t>
            </a:r>
            <a:br>
              <a:rPr lang="en-US" sz="1200" dirty="0">
                <a:solidFill>
                  <a:srgbClr val="564138"/>
                </a:solidFill>
              </a:rPr>
            </a:br>
            <a:r>
              <a:rPr lang="en-US" sz="1200" dirty="0">
                <a:solidFill>
                  <a:srgbClr val="564138"/>
                </a:solidFill>
              </a:rPr>
              <a:t>post-tetanic potentiation. If no twitches are </a:t>
            </a:r>
            <a:br>
              <a:rPr lang="en-US" sz="1200" dirty="0">
                <a:solidFill>
                  <a:srgbClr val="564138"/>
                </a:solidFill>
              </a:rPr>
            </a:br>
            <a:r>
              <a:rPr lang="en-US" sz="1200" dirty="0">
                <a:solidFill>
                  <a:srgbClr val="564138"/>
                </a:solidFill>
              </a:rPr>
              <a:t>observed with train-of-four stimulation, the </a:t>
            </a:r>
            <a:br>
              <a:rPr lang="en-US" sz="1200" dirty="0">
                <a:solidFill>
                  <a:srgbClr val="564138"/>
                </a:solidFill>
              </a:rPr>
            </a:br>
            <a:r>
              <a:rPr lang="en-US" sz="1200" dirty="0">
                <a:solidFill>
                  <a:srgbClr val="564138"/>
                </a:solidFill>
              </a:rPr>
              <a:t>application of tetanic stimulation can result in </a:t>
            </a:r>
            <a:br>
              <a:rPr lang="en-US" sz="1200" dirty="0">
                <a:solidFill>
                  <a:srgbClr val="564138"/>
                </a:solidFill>
              </a:rPr>
            </a:br>
            <a:r>
              <a:rPr lang="en-US" sz="1200" dirty="0">
                <a:solidFill>
                  <a:srgbClr val="564138"/>
                </a:solidFill>
              </a:rPr>
              <a:t>the return of twitches. </a:t>
            </a:r>
            <a:r>
              <a:rPr lang="en-US" sz="1200" dirty="0">
                <a:solidFill>
                  <a:srgbClr val="FF00FF"/>
                </a:solidFill>
              </a:rPr>
              <a:t>[Sikka(Ch6): p14E]</a:t>
            </a:r>
          </a:p>
          <a:p>
            <a:pPr marL="0" indent="0">
              <a:lnSpc>
                <a:spcPct val="100000"/>
              </a:lnSpc>
              <a:spcBef>
                <a:spcPts val="0"/>
              </a:spcBef>
              <a:buClrTx/>
              <a:buNone/>
            </a:pPr>
            <a:r>
              <a:rPr lang="en-US" sz="1200" dirty="0"/>
              <a:t>The post-tetanic count refers to the number of </a:t>
            </a:r>
          </a:p>
          <a:p>
            <a:pPr marL="0" indent="0">
              <a:lnSpc>
                <a:spcPct val="100000"/>
              </a:lnSpc>
              <a:spcBef>
                <a:spcPts val="0"/>
              </a:spcBef>
              <a:buClrTx/>
              <a:buNone/>
            </a:pPr>
            <a:r>
              <a:rPr lang="en-US" sz="1200" dirty="0"/>
              <a:t>twitches present after the application of a </a:t>
            </a:r>
          </a:p>
          <a:p>
            <a:pPr marL="0" indent="0">
              <a:lnSpc>
                <a:spcPct val="100000"/>
              </a:lnSpc>
              <a:spcBef>
                <a:spcPts val="0"/>
              </a:spcBef>
              <a:buClrTx/>
              <a:buNone/>
            </a:pPr>
            <a:r>
              <a:rPr lang="en-US" sz="1200" dirty="0"/>
              <a:t>tetanic stimulus. </a:t>
            </a:r>
            <a:r>
              <a:rPr lang="en-US" sz="1200" dirty="0">
                <a:solidFill>
                  <a:srgbClr val="FF00FF"/>
                </a:solidFill>
              </a:rPr>
              <a:t>[Sikka: p9F]</a:t>
            </a:r>
          </a:p>
          <a:p>
            <a:pPr marL="0" lvl="0" indent="0">
              <a:lnSpc>
                <a:spcPct val="100000"/>
              </a:lnSpc>
              <a:spcBef>
                <a:spcPts val="0"/>
              </a:spcBef>
              <a:spcAft>
                <a:spcPts val="600"/>
              </a:spcAft>
              <a:buClrTx/>
              <a:buNone/>
            </a:pPr>
            <a:endParaRPr lang="en-US" sz="1200" dirty="0">
              <a:solidFill>
                <a:srgbClr val="FF00FF"/>
              </a:solidFill>
            </a:endParaRPr>
          </a:p>
          <a:p>
            <a:pPr marL="0" indent="0">
              <a:spcAft>
                <a:spcPts val="600"/>
              </a:spcAft>
              <a:buNone/>
            </a:pPr>
            <a:endParaRPr lang="en-US" sz="1200" dirty="0">
              <a:solidFill>
                <a:srgbClr val="FF00FF"/>
              </a:solidFil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6600" t="18605" r="4193"/>
          <a:stretch/>
        </p:blipFill>
        <p:spPr>
          <a:xfrm>
            <a:off x="8927174" y="2751725"/>
            <a:ext cx="2871536" cy="1965030"/>
          </a:xfrm>
          <a:prstGeom prst="rect">
            <a:avLst/>
          </a:prstGeom>
          <a:solidFill>
            <a:srgbClr val="FFFFFF"/>
          </a:solidFill>
          <a:ln>
            <a:solidFill>
              <a:srgbClr val="998C87"/>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2800" dirty="0"/>
              <a:t>Monitoring Depth of Neuromuscular Blockade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9" name="Content Placeholder 9"/>
          <p:cNvSpPr txBox="1">
            <a:spLocks/>
          </p:cNvSpPr>
          <p:nvPr/>
        </p:nvSpPr>
        <p:spPr>
          <a:xfrm>
            <a:off x="1384516" y="2983700"/>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3</a:t>
            </a:r>
          </a:p>
        </p:txBody>
      </p:sp>
      <p:sp>
        <p:nvSpPr>
          <p:cNvPr id="30" name="Content Placeholder 9"/>
          <p:cNvSpPr txBox="1">
            <a:spLocks/>
          </p:cNvSpPr>
          <p:nvPr/>
        </p:nvSpPr>
        <p:spPr>
          <a:xfrm>
            <a:off x="2449217" y="3404237"/>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1</a:t>
            </a:r>
          </a:p>
        </p:txBody>
      </p:sp>
      <p:sp>
        <p:nvSpPr>
          <p:cNvPr id="31" name="Content Placeholder 9"/>
          <p:cNvSpPr txBox="1">
            <a:spLocks/>
          </p:cNvSpPr>
          <p:nvPr/>
        </p:nvSpPr>
        <p:spPr>
          <a:xfrm>
            <a:off x="3087290" y="3088940"/>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2</a:t>
            </a:r>
          </a:p>
        </p:txBody>
      </p:sp>
      <p:sp>
        <p:nvSpPr>
          <p:cNvPr id="32" name="Content Placeholder 9"/>
          <p:cNvSpPr txBox="1">
            <a:spLocks/>
          </p:cNvSpPr>
          <p:nvPr/>
        </p:nvSpPr>
        <p:spPr>
          <a:xfrm>
            <a:off x="4385794" y="3420537"/>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4</a:t>
            </a:r>
          </a:p>
        </p:txBody>
      </p:sp>
      <p:sp>
        <p:nvSpPr>
          <p:cNvPr id="33" name="Content Placeholder 9"/>
          <p:cNvSpPr txBox="1">
            <a:spLocks/>
          </p:cNvSpPr>
          <p:nvPr/>
        </p:nvSpPr>
        <p:spPr>
          <a:xfrm>
            <a:off x="4670503" y="4234763"/>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5</a:t>
            </a:r>
          </a:p>
        </p:txBody>
      </p:sp>
      <p:sp>
        <p:nvSpPr>
          <p:cNvPr id="15" name="TextBox 14"/>
          <p:cNvSpPr txBox="1"/>
          <p:nvPr/>
        </p:nvSpPr>
        <p:spPr>
          <a:xfrm>
            <a:off x="399289" y="5043926"/>
            <a:ext cx="4629107" cy="1200329"/>
          </a:xfrm>
          <a:prstGeom prst="rect">
            <a:avLst/>
          </a:prstGeom>
          <a:noFill/>
        </p:spPr>
        <p:txBody>
          <a:bodyPr wrap="square" rtlCol="0">
            <a:spAutoFit/>
          </a:bodyPr>
          <a:lstStyle/>
          <a:p>
            <a:pPr>
              <a:spcAft>
                <a:spcPts val="600"/>
              </a:spcAft>
            </a:pPr>
            <a:r>
              <a:rPr lang="en-US" sz="1200" dirty="0">
                <a:solidFill>
                  <a:srgbClr val="564138"/>
                </a:solidFill>
              </a:rPr>
              <a:t>It is important to remember that different muscles in the body have different sensitivities to neuromuscular blockers. The diaphragm is relatively resistant to neuromuscular blockers, so it requires more time to reach maximum effect than the adductor pollicis muscle. As neuromuscular blockers wear off, the diaphragm recovers full strength before the adductor pollicis. </a:t>
            </a:r>
            <a:r>
              <a:rPr lang="en-US" sz="1200" dirty="0">
                <a:solidFill>
                  <a:srgbClr val="FF00FF"/>
                </a:solidFill>
              </a:rPr>
              <a:t>[Sikka(Ch13): p8A]</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3462" r="5643" b="3802"/>
          <a:stretch/>
        </p:blipFill>
        <p:spPr>
          <a:xfrm>
            <a:off x="502647" y="1993390"/>
            <a:ext cx="4488453" cy="2951729"/>
          </a:xfrm>
          <a:prstGeom prst="rect">
            <a:avLst/>
          </a:prstGeom>
          <a:solidFill>
            <a:srgbClr val="FFFFFF"/>
          </a:solidFill>
          <a:ln>
            <a:solidFill>
              <a:srgbClr val="998C87"/>
            </a:solidFill>
          </a:ln>
          <a:effectLst>
            <a:outerShdw blurRad="50800" dist="38100" dir="2700000" algn="tl" rotWithShape="0">
              <a:prstClr val="black">
                <a:alpha val="40000"/>
              </a:prstClr>
            </a:outerShdw>
          </a:effectLst>
        </p:spPr>
      </p:pic>
      <p:sp>
        <p:nvSpPr>
          <p:cNvPr id="39" name="Rectangle 38"/>
          <p:cNvSpPr/>
          <p:nvPr/>
        </p:nvSpPr>
        <p:spPr>
          <a:xfrm>
            <a:off x="5367766" y="4945119"/>
            <a:ext cx="7058421" cy="1242419"/>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424343" y="4945119"/>
            <a:ext cx="7058420" cy="323764"/>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41" name="Rectangle 40"/>
          <p:cNvSpPr/>
          <p:nvPr/>
        </p:nvSpPr>
        <p:spPr>
          <a:xfrm>
            <a:off x="5651824" y="4922729"/>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038" y="4868092"/>
            <a:ext cx="500786" cy="494325"/>
          </a:xfrm>
          <a:prstGeom prst="rect">
            <a:avLst/>
          </a:prstGeom>
        </p:spPr>
      </p:pic>
      <p:sp>
        <p:nvSpPr>
          <p:cNvPr id="6" name="TextBox 5"/>
          <p:cNvSpPr txBox="1"/>
          <p:nvPr/>
        </p:nvSpPr>
        <p:spPr>
          <a:xfrm>
            <a:off x="5439531" y="5306044"/>
            <a:ext cx="1845109" cy="830997"/>
          </a:xfrm>
          <a:prstGeom prst="rect">
            <a:avLst/>
          </a:prstGeom>
          <a:noFill/>
        </p:spPr>
        <p:txBody>
          <a:bodyPr wrap="square" rtlCol="0">
            <a:spAutoFit/>
          </a:bodyPr>
          <a:lstStyle/>
          <a:p>
            <a:r>
              <a:rPr lang="en-US" sz="1200" b="1" dirty="0">
                <a:solidFill>
                  <a:srgbClr val="564138"/>
                </a:solidFill>
                <a:hlinkClick r:id="rId5" action="ppaction://hlinksldjump"/>
              </a:rPr>
              <a:t>Adductor pollicis muscle:</a:t>
            </a:r>
            <a:r>
              <a:rPr lang="en-US" sz="1200" dirty="0">
                <a:solidFill>
                  <a:srgbClr val="564138"/>
                </a:solidFill>
                <a:hlinkClick r:id="rId5" action="ppaction://hlinksldjump"/>
              </a:rPr>
              <a:t> </a:t>
            </a:r>
            <a:r>
              <a:rPr lang="en-US" sz="1200" dirty="0">
                <a:solidFill>
                  <a:srgbClr val="564138"/>
                </a:solidFill>
              </a:rPr>
              <a:t/>
            </a:r>
            <a:br>
              <a:rPr lang="en-US" sz="1200" dirty="0">
                <a:solidFill>
                  <a:srgbClr val="564138"/>
                </a:solidFill>
              </a:rPr>
            </a:br>
            <a:r>
              <a:rPr lang="en-US" sz="1200" dirty="0">
                <a:solidFill>
                  <a:srgbClr val="564138"/>
                </a:solidFill>
              </a:rPr>
              <a:t>A muscle in the hand that adducts the thumb. </a:t>
            </a:r>
            <a:r>
              <a:rPr lang="en-US" sz="1200" dirty="0">
                <a:solidFill>
                  <a:srgbClr val="FF00FF"/>
                </a:solidFill>
              </a:rPr>
              <a:t>[Tabers: p21A]</a:t>
            </a:r>
            <a:endParaRPr lang="en-US" sz="1200" b="1" dirty="0">
              <a:solidFill>
                <a:srgbClr val="FF00FF"/>
              </a:solidFill>
            </a:endParaRPr>
          </a:p>
        </p:txBody>
      </p:sp>
      <p:sp>
        <p:nvSpPr>
          <p:cNvPr id="8" name="TextBox 7"/>
          <p:cNvSpPr txBox="1"/>
          <p:nvPr/>
        </p:nvSpPr>
        <p:spPr>
          <a:xfrm>
            <a:off x="7290330" y="5306044"/>
            <a:ext cx="1583560" cy="830997"/>
          </a:xfrm>
          <a:prstGeom prst="rect">
            <a:avLst/>
          </a:prstGeom>
          <a:noFill/>
        </p:spPr>
        <p:txBody>
          <a:bodyPr wrap="square" rtlCol="0">
            <a:spAutoFit/>
          </a:bodyPr>
          <a:lstStyle/>
          <a:p>
            <a:r>
              <a:rPr lang="en-US" sz="1200" b="1" dirty="0">
                <a:solidFill>
                  <a:srgbClr val="564138"/>
                </a:solidFill>
                <a:hlinkClick r:id="rId5" action="ppaction://hlinksldjump"/>
              </a:rPr>
              <a:t>Adduct:</a:t>
            </a:r>
            <a:r>
              <a:rPr lang="en-US" sz="1200" dirty="0">
                <a:solidFill>
                  <a:srgbClr val="564138"/>
                </a:solidFill>
              </a:rPr>
              <a:t> To draw toward the long axis of a limb. </a:t>
            </a:r>
            <a:r>
              <a:rPr lang="en-US" sz="1200" dirty="0">
                <a:solidFill>
                  <a:srgbClr val="FF00FF"/>
                </a:solidFill>
              </a:rPr>
              <a:t>[Tabers: p38A]</a:t>
            </a:r>
            <a:endParaRPr lang="en-US" sz="1200" b="1" dirty="0">
              <a:solidFill>
                <a:srgbClr val="FF00FF"/>
              </a:solidFill>
            </a:endParaRPr>
          </a:p>
        </p:txBody>
      </p:sp>
      <p:sp>
        <p:nvSpPr>
          <p:cNvPr id="10" name="TextBox 9"/>
          <p:cNvSpPr txBox="1"/>
          <p:nvPr/>
        </p:nvSpPr>
        <p:spPr>
          <a:xfrm>
            <a:off x="8751876" y="5306044"/>
            <a:ext cx="1505891" cy="830997"/>
          </a:xfrm>
          <a:prstGeom prst="rect">
            <a:avLst/>
          </a:prstGeom>
          <a:noFill/>
        </p:spPr>
        <p:txBody>
          <a:bodyPr wrap="square" rtlCol="0">
            <a:spAutoFit/>
          </a:bodyPr>
          <a:lstStyle/>
          <a:p>
            <a:r>
              <a:rPr lang="en-US" sz="1200" b="1" dirty="0">
                <a:solidFill>
                  <a:srgbClr val="564138"/>
                </a:solidFill>
                <a:hlinkClick r:id="rId6" action="ppaction://hlinksldjump"/>
              </a:rPr>
              <a:t>Tetanic contraction: </a:t>
            </a:r>
            <a:r>
              <a:rPr lang="en-US" sz="1200" b="1" dirty="0">
                <a:solidFill>
                  <a:srgbClr val="564138"/>
                </a:solidFill>
              </a:rPr>
              <a:t/>
            </a:r>
            <a:br>
              <a:rPr lang="en-US" sz="1200" b="1" dirty="0">
                <a:solidFill>
                  <a:srgbClr val="564138"/>
                </a:solidFill>
              </a:rPr>
            </a:br>
            <a:r>
              <a:rPr lang="en-US" sz="1200" dirty="0">
                <a:solidFill>
                  <a:srgbClr val="564138"/>
                </a:solidFill>
              </a:rPr>
              <a:t>A continuous muscle contraction. </a:t>
            </a:r>
            <a:r>
              <a:rPr lang="en-US" sz="1200" dirty="0">
                <a:solidFill>
                  <a:srgbClr val="FF00FF"/>
                </a:solidFill>
              </a:rPr>
              <a:t>[Tabers: p40A]</a:t>
            </a:r>
            <a:endParaRPr lang="en-US" sz="1200" b="1" dirty="0">
              <a:solidFill>
                <a:srgbClr val="FF00FF"/>
              </a:solidFill>
            </a:endParaRPr>
          </a:p>
        </p:txBody>
      </p:sp>
      <p:sp>
        <p:nvSpPr>
          <p:cNvPr id="5" name="Rectangle 4"/>
          <p:cNvSpPr/>
          <p:nvPr/>
        </p:nvSpPr>
        <p:spPr>
          <a:xfrm>
            <a:off x="399288" y="759917"/>
            <a:ext cx="5022944" cy="1200329"/>
          </a:xfrm>
          <a:prstGeom prst="rect">
            <a:avLst/>
          </a:prstGeom>
        </p:spPr>
        <p:txBody>
          <a:bodyPr wrap="square">
            <a:spAutoFit/>
          </a:bodyPr>
          <a:lstStyle/>
          <a:p>
            <a:pPr lvl="0">
              <a:spcAft>
                <a:spcPts val="600"/>
              </a:spcAft>
              <a:buClr>
                <a:srgbClr val="FF8300"/>
              </a:buClr>
            </a:pPr>
            <a:r>
              <a:rPr lang="en-US" sz="1200" dirty="0">
                <a:solidFill>
                  <a:srgbClr val="564138"/>
                </a:solidFill>
              </a:rPr>
              <a:t>The depth of neuromuscular blockade can be monitored through the use of either qualitative or quantitative methods. Quantitative methods provide more reliable and consistent results, but the equipment required is bulky, and the monitoring procedures are elaborate. For these reasons, quantitative methods are impractical for use in the operating room, and qualitative methods are used instead. </a:t>
            </a:r>
            <a:r>
              <a:rPr lang="en-US" sz="1200" dirty="0">
                <a:solidFill>
                  <a:srgbClr val="FF00FF"/>
                </a:solidFill>
              </a:rPr>
              <a:t>[Sikka(Ch6): p14A]</a:t>
            </a:r>
          </a:p>
        </p:txBody>
      </p:sp>
      <p:sp>
        <p:nvSpPr>
          <p:cNvPr id="44" name="Rectangle 43"/>
          <p:cNvSpPr/>
          <p:nvPr/>
        </p:nvSpPr>
        <p:spPr>
          <a:xfrm>
            <a:off x="502647" y="1987467"/>
            <a:ext cx="4488453" cy="411079"/>
          </a:xfrm>
          <a:prstGeom prst="rect">
            <a:avLst/>
          </a:prstGeom>
          <a:solidFill>
            <a:schemeClr val="bg1">
              <a:alpha val="75000"/>
            </a:scheme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4" name="TextBox 13"/>
          <p:cNvSpPr txBox="1"/>
          <p:nvPr/>
        </p:nvSpPr>
        <p:spPr>
          <a:xfrm>
            <a:off x="552323" y="2040081"/>
            <a:ext cx="4118180" cy="307777"/>
          </a:xfrm>
          <a:prstGeom prst="rect">
            <a:avLst/>
          </a:prstGeom>
          <a:noFill/>
        </p:spPr>
        <p:txBody>
          <a:bodyPr wrap="square" rtlCol="0">
            <a:spAutoFit/>
          </a:bodyPr>
          <a:lstStyle/>
          <a:p>
            <a:r>
              <a:rPr lang="en-US" sz="1400" dirty="0">
                <a:solidFill>
                  <a:srgbClr val="564138"/>
                </a:solidFill>
              </a:rPr>
              <a:t>Peripheral nerve stimulation of the ulnar nerve.</a:t>
            </a:r>
          </a:p>
        </p:txBody>
      </p:sp>
      <p:sp>
        <p:nvSpPr>
          <p:cNvPr id="46" name="Rectangle 45"/>
          <p:cNvSpPr/>
          <p:nvPr/>
        </p:nvSpPr>
        <p:spPr>
          <a:xfrm>
            <a:off x="8922753" y="2755900"/>
            <a:ext cx="2863257" cy="411079"/>
          </a:xfrm>
          <a:prstGeom prst="rect">
            <a:avLst/>
          </a:prstGeom>
          <a:solidFill>
            <a:schemeClr val="bg1">
              <a:alpha val="75000"/>
            </a:scheme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7" name="TextBox 16"/>
          <p:cNvSpPr txBox="1"/>
          <p:nvPr/>
        </p:nvSpPr>
        <p:spPr>
          <a:xfrm>
            <a:off x="8953553" y="2781163"/>
            <a:ext cx="1413528" cy="307777"/>
          </a:xfrm>
          <a:prstGeom prst="rect">
            <a:avLst/>
          </a:prstGeom>
          <a:noFill/>
        </p:spPr>
        <p:txBody>
          <a:bodyPr wrap="none" rtlCol="0">
            <a:spAutoFit/>
          </a:bodyPr>
          <a:lstStyle/>
          <a:p>
            <a:r>
              <a:rPr lang="en-US" sz="1400" dirty="0">
                <a:solidFill>
                  <a:srgbClr val="564138"/>
                </a:solidFill>
              </a:rPr>
              <a:t>Twitch response.</a:t>
            </a:r>
          </a:p>
        </p:txBody>
      </p:sp>
      <p:sp>
        <p:nvSpPr>
          <p:cNvPr id="36" name="TextBox 35"/>
          <p:cNvSpPr txBox="1"/>
          <p:nvPr/>
        </p:nvSpPr>
        <p:spPr>
          <a:xfrm>
            <a:off x="10337387" y="5306044"/>
            <a:ext cx="1711973" cy="830997"/>
          </a:xfrm>
          <a:prstGeom prst="rect">
            <a:avLst/>
          </a:prstGeom>
          <a:noFill/>
        </p:spPr>
        <p:txBody>
          <a:bodyPr wrap="square" rtlCol="0">
            <a:spAutoFit/>
          </a:bodyPr>
          <a:lstStyle/>
          <a:p>
            <a:r>
              <a:rPr lang="en-US" sz="1200" b="1" dirty="0">
                <a:solidFill>
                  <a:srgbClr val="564138"/>
                </a:solidFill>
                <a:hlinkClick r:id="rId5" action="ppaction://hlinksldjump"/>
              </a:rPr>
              <a:t>Post-tetanic count: </a:t>
            </a:r>
            <a:r>
              <a:rPr lang="en-US" sz="1200" b="1" dirty="0">
                <a:solidFill>
                  <a:srgbClr val="564138"/>
                </a:solidFill>
              </a:rPr>
              <a:t/>
            </a:r>
            <a:br>
              <a:rPr lang="en-US" sz="1200" b="1" dirty="0">
                <a:solidFill>
                  <a:srgbClr val="564138"/>
                </a:solidFill>
              </a:rPr>
            </a:br>
            <a:r>
              <a:rPr lang="en-US" sz="1200" dirty="0">
                <a:solidFill>
                  <a:srgbClr val="564138"/>
                </a:solidFill>
              </a:rPr>
              <a:t>The number of twitches present after tetanic stimulation. </a:t>
            </a:r>
            <a:r>
              <a:rPr lang="en-US" sz="1200" dirty="0">
                <a:solidFill>
                  <a:srgbClr val="FF00FF"/>
                </a:solidFill>
              </a:rPr>
              <a:t>[Sikka: p9F]</a:t>
            </a:r>
            <a:endParaRPr lang="en-US" sz="1200" b="1" dirty="0">
              <a:solidFill>
                <a:srgbClr val="FF00FF"/>
              </a:solidFill>
            </a:endParaRPr>
          </a:p>
        </p:txBody>
      </p:sp>
      <p:pic>
        <p:nvPicPr>
          <p:cNvPr id="34" name="Picture 33">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35" name="Picture 34">
            <a:hlinkClick r:id="rId5"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38" name="Picture 37">
            <a:hlinkClick r:id="" action="ppaction://hlinkshowjump?jump=previousslide"/>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43" name="Picture 4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80463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150" y="1523159"/>
            <a:ext cx="3197026" cy="3484477"/>
          </a:xfrm>
          <a:prstGeom prst="rect">
            <a:avLst/>
          </a:prstGeom>
          <a:gradFill flip="none" rotWithShape="1">
            <a:gsLst>
              <a:gs pos="0">
                <a:srgbClr val="E6E2E0">
                  <a:shade val="30000"/>
                  <a:satMod val="115000"/>
                  <a:alpha val="32000"/>
                </a:srgbClr>
              </a:gs>
              <a:gs pos="100000">
                <a:srgbClr val="E6E2E0">
                  <a:shade val="100000"/>
                  <a:satMod val="115000"/>
                  <a:alpha val="16000"/>
                </a:srgbClr>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Reversal of Neuromuscular Blockade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3956123" y="759660"/>
            <a:ext cx="7904459" cy="1677382"/>
          </a:xfrm>
          <a:prstGeom prst="rect">
            <a:avLst/>
          </a:prstGeom>
          <a:noFill/>
        </p:spPr>
        <p:txBody>
          <a:bodyPr wrap="square" rtlCol="0">
            <a:spAutoFit/>
          </a:bodyPr>
          <a:lstStyle/>
          <a:p>
            <a:pPr>
              <a:spcAft>
                <a:spcPts val="600"/>
              </a:spcAft>
            </a:pPr>
            <a:r>
              <a:rPr lang="en-US" sz="1200" dirty="0">
                <a:solidFill>
                  <a:srgbClr val="564138"/>
                </a:solidFill>
              </a:rPr>
              <a:t>Normally, propagation of an impulse along a motor nerve causes the release of acetylcholine. </a:t>
            </a:r>
            <a:r>
              <a:rPr lang="en-US" sz="1200" dirty="0">
                <a:solidFill>
                  <a:srgbClr val="FF00FF"/>
                </a:solidFill>
              </a:rPr>
              <a:t>[Sikka(Ch13): p4B]</a:t>
            </a:r>
            <a:r>
              <a:rPr lang="en-US" sz="1200" dirty="0">
                <a:solidFill>
                  <a:srgbClr val="564138"/>
                </a:solidFill>
              </a:rPr>
              <a:t> Acetylcholine interacts with a receptor on the muscle cell and causes the muscle to contract. </a:t>
            </a:r>
            <a:r>
              <a:rPr lang="en-US" sz="1200" dirty="0">
                <a:solidFill>
                  <a:srgbClr val="FF00FF"/>
                </a:solidFill>
              </a:rPr>
              <a:t>[Sikka(Ch13): p4C]</a:t>
            </a:r>
          </a:p>
          <a:p>
            <a:pPr>
              <a:spcAft>
                <a:spcPts val="600"/>
              </a:spcAft>
            </a:pPr>
            <a:r>
              <a:rPr lang="en-US" sz="1200" dirty="0">
                <a:solidFill>
                  <a:srgbClr val="564138"/>
                </a:solidFill>
              </a:rPr>
              <a:t>By interfering with the interaction of acetylcholine and its receptor, neuromuscular blockers inhibit muscle contraction. </a:t>
            </a:r>
            <a:r>
              <a:rPr lang="en-US" sz="1200" dirty="0">
                <a:solidFill>
                  <a:srgbClr val="FF00FF"/>
                </a:solidFill>
              </a:rPr>
              <a:t>[Sikka(Ch13): p4D] </a:t>
            </a:r>
          </a:p>
          <a:p>
            <a:pPr>
              <a:spcAft>
                <a:spcPts val="600"/>
              </a:spcAft>
            </a:pPr>
            <a:r>
              <a:rPr lang="en-US" sz="1400" b="1" i="1" dirty="0">
                <a:solidFill>
                  <a:srgbClr val="564138"/>
                </a:solidFill>
                <a:latin typeface="Calibri" charset="0"/>
                <a:ea typeface="Calibri" charset="0"/>
                <a:cs typeface="Calibri" charset="0"/>
              </a:rPr>
              <a:t>It is important to reverse neuromuscular blockade at the end of a procedure in order to prevent residual muscle weakness. </a:t>
            </a:r>
            <a:r>
              <a:rPr lang="en-US" sz="1200" dirty="0">
                <a:solidFill>
                  <a:srgbClr val="FF00FF"/>
                </a:solidFill>
              </a:rPr>
              <a:t>[Sikka(Ch13): p9B] </a:t>
            </a:r>
          </a:p>
          <a:p>
            <a:pPr>
              <a:spcAft>
                <a:spcPts val="600"/>
              </a:spcAft>
            </a:pPr>
            <a:r>
              <a:rPr lang="en-US" sz="1200" dirty="0">
                <a:solidFill>
                  <a:srgbClr val="564138"/>
                </a:solidFill>
              </a:rPr>
              <a:t>Several reversal agents are available: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566"/>
          <a:stretch/>
        </p:blipFill>
        <p:spPr>
          <a:xfrm>
            <a:off x="474861" y="1113104"/>
            <a:ext cx="3221736" cy="3908820"/>
          </a:xfrm>
          <a:prstGeom prst="rect">
            <a:avLst/>
          </a:prstGeom>
        </p:spPr>
      </p:pic>
      <p:sp>
        <p:nvSpPr>
          <p:cNvPr id="32" name="Rectangle 31"/>
          <p:cNvSpPr/>
          <p:nvPr/>
        </p:nvSpPr>
        <p:spPr>
          <a:xfrm>
            <a:off x="589404" y="3071555"/>
            <a:ext cx="943923" cy="606121"/>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Acetylcholine</a:t>
            </a:r>
          </a:p>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 binding to</a:t>
            </a:r>
          </a:p>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 receptors</a:t>
            </a:r>
          </a:p>
        </p:txBody>
      </p:sp>
      <p:sp>
        <p:nvSpPr>
          <p:cNvPr id="33" name="Rectangle 32"/>
          <p:cNvSpPr/>
          <p:nvPr/>
        </p:nvSpPr>
        <p:spPr>
          <a:xfrm>
            <a:off x="2547867" y="1677281"/>
            <a:ext cx="1081035" cy="102441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Neuromuscular </a:t>
            </a:r>
            <a:br>
              <a:rPr lang="en-US" sz="1200" dirty="0">
                <a:solidFill>
                  <a:srgbClr val="564138"/>
                </a:solidFill>
              </a:rPr>
            </a:br>
            <a:r>
              <a:rPr lang="en-US" sz="1200" dirty="0">
                <a:solidFill>
                  <a:srgbClr val="564138"/>
                </a:solidFill>
              </a:rPr>
              <a:t>blockers bind </a:t>
            </a:r>
            <a:br>
              <a:rPr lang="en-US" sz="1200" dirty="0">
                <a:solidFill>
                  <a:srgbClr val="564138"/>
                </a:solidFill>
              </a:rPr>
            </a:br>
            <a:r>
              <a:rPr lang="en-US" sz="1200" dirty="0">
                <a:solidFill>
                  <a:srgbClr val="564138"/>
                </a:solidFill>
              </a:rPr>
              <a:t>to receptors</a:t>
            </a:r>
          </a:p>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interfering with </a:t>
            </a:r>
          </a:p>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neurotransmitters</a:t>
            </a:r>
          </a:p>
        </p:txBody>
      </p:sp>
      <p:sp>
        <p:nvSpPr>
          <p:cNvPr id="34" name="Rectangle 33"/>
          <p:cNvSpPr/>
          <p:nvPr/>
        </p:nvSpPr>
        <p:spPr>
          <a:xfrm>
            <a:off x="632268" y="1989995"/>
            <a:ext cx="943923" cy="606121"/>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Acetylcholine </a:t>
            </a:r>
            <a:br>
              <a:rPr lang="en-US" sz="1200" dirty="0">
                <a:solidFill>
                  <a:srgbClr val="564138"/>
                </a:solidFill>
              </a:rPr>
            </a:br>
            <a:r>
              <a:rPr lang="en-US" sz="1200" dirty="0">
                <a:solidFill>
                  <a:srgbClr val="564138"/>
                </a:solidFill>
              </a:rPr>
              <a:t>is transported </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to the axon </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terminal</a:t>
            </a:r>
          </a:p>
        </p:txBody>
      </p:sp>
      <p:sp>
        <p:nvSpPr>
          <p:cNvPr id="11" name="Content Placeholder 10"/>
          <p:cNvSpPr>
            <a:spLocks noGrp="1"/>
          </p:cNvSpPr>
          <p:nvPr>
            <p:ph idx="1"/>
          </p:nvPr>
        </p:nvSpPr>
        <p:spPr>
          <a:xfrm>
            <a:off x="368151" y="742194"/>
            <a:ext cx="3652013" cy="846488"/>
          </a:xfrm>
        </p:spPr>
        <p:txBody>
          <a:bodyPr/>
          <a:lstStyle/>
          <a:p>
            <a:pPr marL="0" indent="0">
              <a:lnSpc>
                <a:spcPct val="100000"/>
              </a:lnSpc>
              <a:spcBef>
                <a:spcPts val="0"/>
              </a:spcBef>
              <a:spcAft>
                <a:spcPts val="600"/>
              </a:spcAft>
              <a:buNone/>
            </a:pPr>
            <a:r>
              <a:rPr lang="en-US" sz="1400" b="1" i="1" dirty="0">
                <a:solidFill>
                  <a:srgbClr val="564138"/>
                </a:solidFill>
                <a:latin typeface="Calibri" charset="0"/>
                <a:ea typeface="Calibri" charset="0"/>
                <a:cs typeface="Calibri" charset="0"/>
              </a:rPr>
              <a:t>Neuromuscular blockers work by interfering with the interaction of neurotransmitters and receptors at the neuromuscular junction. </a:t>
            </a:r>
            <a:r>
              <a:rPr lang="en-US" sz="1200" dirty="0">
                <a:solidFill>
                  <a:srgbClr val="FF00FF"/>
                </a:solidFill>
              </a:rPr>
              <a:t>[Sikka(Ch13): p4A]</a:t>
            </a:r>
          </a:p>
        </p:txBody>
      </p:sp>
      <p:sp>
        <p:nvSpPr>
          <p:cNvPr id="27" name="Rectangle 26"/>
          <p:cNvSpPr/>
          <p:nvPr/>
        </p:nvSpPr>
        <p:spPr>
          <a:xfrm>
            <a:off x="485017" y="5240842"/>
            <a:ext cx="11173800" cy="1041085"/>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84838" y="5113027"/>
            <a:ext cx="11186462" cy="331703"/>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29" name="Rectangle 28"/>
          <p:cNvSpPr/>
          <p:nvPr/>
        </p:nvSpPr>
        <p:spPr>
          <a:xfrm>
            <a:off x="751626" y="5114100"/>
            <a:ext cx="1790617" cy="338554"/>
          </a:xfrm>
          <a:prstGeom prst="rect">
            <a:avLst/>
          </a:prstGeom>
        </p:spPr>
        <p:txBody>
          <a:bodyPr wrap="square">
            <a:spAutoFit/>
          </a:bodyPr>
          <a:lstStyle/>
          <a:p>
            <a:pPr lvl="0" defTabSz="914400">
              <a:spcBef>
                <a:spcPts val="1000"/>
              </a:spcBef>
              <a:buClr>
                <a:srgbClr val="FF8300"/>
              </a:buClr>
            </a:pPr>
            <a:r>
              <a:rPr lang="en-US" sz="1600" b="1" dirty="0">
                <a:solidFill>
                  <a:srgbClr val="FFFFFF"/>
                </a:solidFill>
              </a:rPr>
              <a:t>Glossary Terms</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30" y="5024628"/>
            <a:ext cx="500786" cy="494325"/>
          </a:xfrm>
          <a:prstGeom prst="rect">
            <a:avLst/>
          </a:prstGeom>
        </p:spPr>
      </p:pic>
      <p:sp>
        <p:nvSpPr>
          <p:cNvPr id="12" name="TextBox 11"/>
          <p:cNvSpPr txBox="1"/>
          <p:nvPr/>
        </p:nvSpPr>
        <p:spPr>
          <a:xfrm>
            <a:off x="7503154" y="5443504"/>
            <a:ext cx="2287169" cy="830997"/>
          </a:xfrm>
          <a:prstGeom prst="rect">
            <a:avLst/>
          </a:prstGeom>
          <a:noFill/>
        </p:spPr>
        <p:txBody>
          <a:bodyPr wrap="square" rtlCol="0">
            <a:spAutoFit/>
          </a:bodyPr>
          <a:lstStyle/>
          <a:p>
            <a:pPr>
              <a:spcAft>
                <a:spcPts val="600"/>
              </a:spcAft>
            </a:pPr>
            <a:r>
              <a:rPr lang="en-US" sz="1200" b="1" dirty="0">
                <a:solidFill>
                  <a:srgbClr val="564138"/>
                </a:solidFill>
                <a:hlinkClick r:id="rId4" action="ppaction://hlinksldjump"/>
              </a:rPr>
              <a:t>Neurotransmitter:</a:t>
            </a:r>
            <a:r>
              <a:rPr lang="en-US" sz="1200" b="1" dirty="0">
                <a:solidFill>
                  <a:srgbClr val="564138"/>
                </a:solidFill>
              </a:rPr>
              <a:t> </a:t>
            </a:r>
            <a:r>
              <a:rPr lang="en-US" sz="1200" dirty="0">
                <a:solidFill>
                  <a:srgbClr val="564138"/>
                </a:solidFill>
              </a:rPr>
              <a:t>A molecule released by a nerve cell that interacts with a target cell.  </a:t>
            </a:r>
            <a:r>
              <a:rPr lang="en-US" sz="1200" dirty="0">
                <a:solidFill>
                  <a:srgbClr val="FF00FF"/>
                </a:solidFill>
              </a:rPr>
              <a:t>[Tabers: p41A]</a:t>
            </a:r>
          </a:p>
        </p:txBody>
      </p:sp>
      <p:sp>
        <p:nvSpPr>
          <p:cNvPr id="5" name="TextBox 4"/>
          <p:cNvSpPr txBox="1"/>
          <p:nvPr/>
        </p:nvSpPr>
        <p:spPr>
          <a:xfrm>
            <a:off x="9656399" y="5443504"/>
            <a:ext cx="2052833" cy="830997"/>
          </a:xfrm>
          <a:prstGeom prst="rect">
            <a:avLst/>
          </a:prstGeom>
          <a:noFill/>
        </p:spPr>
        <p:txBody>
          <a:bodyPr wrap="square" rtlCol="0">
            <a:spAutoFit/>
          </a:bodyPr>
          <a:lstStyle/>
          <a:p>
            <a:r>
              <a:rPr lang="en-US" sz="1200" b="1" dirty="0">
                <a:solidFill>
                  <a:srgbClr val="564138"/>
                </a:solidFill>
                <a:hlinkClick r:id="rId5" action="ppaction://hlinksldjump"/>
              </a:rPr>
              <a:t>Synaptic cleft: </a:t>
            </a:r>
            <a:r>
              <a:rPr lang="en-US" sz="1200" dirty="0">
                <a:solidFill>
                  <a:srgbClr val="564138"/>
                </a:solidFill>
              </a:rPr>
              <a:t>The space between the end of a motor nerve and the muscle cell. </a:t>
            </a:r>
            <a:r>
              <a:rPr lang="en-US" sz="1200" dirty="0">
                <a:solidFill>
                  <a:srgbClr val="FF00FF"/>
                </a:solidFill>
              </a:rPr>
              <a:t>[</a:t>
            </a:r>
            <a:r>
              <a:rPr lang="en-US" sz="1200" dirty="0" err="1">
                <a:solidFill>
                  <a:srgbClr val="FF00FF"/>
                </a:solidFill>
              </a:rPr>
              <a:t>Tabers</a:t>
            </a:r>
            <a:r>
              <a:rPr lang="en-US" sz="1200" dirty="0">
                <a:solidFill>
                  <a:srgbClr val="FF00FF"/>
                </a:solidFill>
              </a:rPr>
              <a:t>: p45A]</a:t>
            </a:r>
          </a:p>
        </p:txBody>
      </p:sp>
      <p:sp>
        <p:nvSpPr>
          <p:cNvPr id="6" name="TextBox 5"/>
          <p:cNvSpPr txBox="1"/>
          <p:nvPr/>
        </p:nvSpPr>
        <p:spPr>
          <a:xfrm>
            <a:off x="637032" y="5443504"/>
            <a:ext cx="2350830" cy="830997"/>
          </a:xfrm>
          <a:prstGeom prst="rect">
            <a:avLst/>
          </a:prstGeom>
          <a:noFill/>
        </p:spPr>
        <p:txBody>
          <a:bodyPr wrap="square" rtlCol="0">
            <a:spAutoFit/>
          </a:bodyPr>
          <a:lstStyle/>
          <a:p>
            <a:r>
              <a:rPr lang="en-US" sz="1200" b="1" dirty="0">
                <a:solidFill>
                  <a:srgbClr val="564138"/>
                </a:solidFill>
                <a:hlinkClick r:id="rId4" action="ppaction://hlinksldjump"/>
              </a:rPr>
              <a:t>Acetylcholine:</a:t>
            </a:r>
            <a:r>
              <a:rPr lang="en-US" sz="1200" b="1" dirty="0">
                <a:solidFill>
                  <a:srgbClr val="564138"/>
                </a:solidFill>
              </a:rPr>
              <a:t> </a:t>
            </a:r>
            <a:r>
              <a:rPr lang="en-US" sz="1200" dirty="0">
                <a:solidFill>
                  <a:srgbClr val="564138"/>
                </a:solidFill>
              </a:rPr>
              <a:t>The neurotransmitter that affects muscle cells at the neuromuscular junction. </a:t>
            </a:r>
            <a:r>
              <a:rPr lang="en-US" sz="1200" dirty="0">
                <a:solidFill>
                  <a:srgbClr val="FF00FF"/>
                </a:solidFill>
              </a:rPr>
              <a:t>[Tabers: p47A]</a:t>
            </a:r>
          </a:p>
        </p:txBody>
      </p:sp>
      <p:sp>
        <p:nvSpPr>
          <p:cNvPr id="9" name="TextBox 8"/>
          <p:cNvSpPr txBox="1"/>
          <p:nvPr/>
        </p:nvSpPr>
        <p:spPr>
          <a:xfrm>
            <a:off x="2984574" y="5443504"/>
            <a:ext cx="1783043" cy="830997"/>
          </a:xfrm>
          <a:prstGeom prst="rect">
            <a:avLst/>
          </a:prstGeom>
          <a:noFill/>
        </p:spPr>
        <p:txBody>
          <a:bodyPr wrap="square" rtlCol="0">
            <a:spAutoFit/>
          </a:bodyPr>
          <a:lstStyle/>
          <a:p>
            <a:r>
              <a:rPr lang="en-US" sz="1200" b="1" dirty="0">
                <a:solidFill>
                  <a:srgbClr val="564138"/>
                </a:solidFill>
                <a:hlinkClick r:id="rId4" action="ppaction://hlinksldjump"/>
              </a:rPr>
              <a:t>Acetylcholinesterase:</a:t>
            </a:r>
            <a:r>
              <a:rPr lang="en-US" sz="1200" b="1" dirty="0">
                <a:solidFill>
                  <a:srgbClr val="564138"/>
                </a:solidFill>
              </a:rPr>
              <a:t> </a:t>
            </a:r>
            <a:r>
              <a:rPr lang="en-US" sz="1200" dirty="0">
                <a:solidFill>
                  <a:srgbClr val="564138"/>
                </a:solidFill>
              </a:rPr>
              <a:t>The enzyme that breaks down acetylcholine. </a:t>
            </a:r>
            <a:r>
              <a:rPr lang="en-US" sz="1200" dirty="0">
                <a:solidFill>
                  <a:srgbClr val="FF00FF"/>
                </a:solidFill>
              </a:rPr>
              <a:t>[Sikka(Ch13): p9A] </a:t>
            </a:r>
          </a:p>
        </p:txBody>
      </p:sp>
      <p:sp>
        <p:nvSpPr>
          <p:cNvPr id="10" name="TextBox 9"/>
          <p:cNvSpPr txBox="1"/>
          <p:nvPr/>
        </p:nvSpPr>
        <p:spPr>
          <a:xfrm>
            <a:off x="4807510" y="5443504"/>
            <a:ext cx="2671752" cy="830997"/>
          </a:xfrm>
          <a:prstGeom prst="rect">
            <a:avLst/>
          </a:prstGeom>
          <a:noFill/>
        </p:spPr>
        <p:txBody>
          <a:bodyPr wrap="square" rtlCol="0">
            <a:spAutoFit/>
          </a:bodyPr>
          <a:lstStyle/>
          <a:p>
            <a:r>
              <a:rPr lang="en-US" sz="1200" b="1" dirty="0">
                <a:solidFill>
                  <a:srgbClr val="564138"/>
                </a:solidFill>
                <a:hlinkClick r:id="rId4" action="ppaction://hlinksldjump"/>
              </a:rPr>
              <a:t>Neuromuscular junction: </a:t>
            </a:r>
            <a:r>
              <a:rPr lang="en-US" sz="1200" dirty="0">
                <a:solidFill>
                  <a:srgbClr val="564138"/>
                </a:solidFill>
              </a:rPr>
              <a:t>A structure that includes the end of a motor nerve, the synaptic cleft, and a muscle cell. </a:t>
            </a:r>
            <a:r>
              <a:rPr lang="en-US" sz="1200" dirty="0">
                <a:solidFill>
                  <a:srgbClr val="FF00FF"/>
                </a:solidFill>
              </a:rPr>
              <a:t>[Tabers: p43A]</a:t>
            </a:r>
          </a:p>
        </p:txBody>
      </p:sp>
      <p:graphicFrame>
        <p:nvGraphicFramePr>
          <p:cNvPr id="14" name="Table 13"/>
          <p:cNvGraphicFramePr>
            <a:graphicFrameLocks noGrp="1"/>
          </p:cNvGraphicFramePr>
          <p:nvPr>
            <p:extLst>
              <p:ext uri="{D42A27DB-BD31-4B8C-83A1-F6EECF244321}">
                <p14:modId xmlns:p14="http://schemas.microsoft.com/office/powerpoint/2010/main" val="2248877147"/>
              </p:ext>
            </p:extLst>
          </p:nvPr>
        </p:nvGraphicFramePr>
        <p:xfrm>
          <a:off x="4041851" y="2428173"/>
          <a:ext cx="7644181" cy="2566416"/>
        </p:xfrm>
        <a:graphic>
          <a:graphicData uri="http://schemas.openxmlformats.org/drawingml/2006/table">
            <a:tbl>
              <a:tblPr firstRow="1" bandRow="1">
                <a:tableStyleId>{5C22544A-7EE6-4342-B048-85BDC9FD1C3A}</a:tableStyleId>
              </a:tblPr>
              <a:tblGrid>
                <a:gridCol w="996692">
                  <a:extLst>
                    <a:ext uri="{9D8B030D-6E8A-4147-A177-3AD203B41FA5}">
                      <a16:colId xmlns="" xmlns:a16="http://schemas.microsoft.com/office/drawing/2014/main" val="20000"/>
                    </a:ext>
                  </a:extLst>
                </a:gridCol>
                <a:gridCol w="1965226">
                  <a:extLst>
                    <a:ext uri="{9D8B030D-6E8A-4147-A177-3AD203B41FA5}">
                      <a16:colId xmlns="" xmlns:a16="http://schemas.microsoft.com/office/drawing/2014/main" val="20001"/>
                    </a:ext>
                  </a:extLst>
                </a:gridCol>
                <a:gridCol w="1437541">
                  <a:extLst>
                    <a:ext uri="{9D8B030D-6E8A-4147-A177-3AD203B41FA5}">
                      <a16:colId xmlns="" xmlns:a16="http://schemas.microsoft.com/office/drawing/2014/main" val="20002"/>
                    </a:ext>
                  </a:extLst>
                </a:gridCol>
                <a:gridCol w="1545501">
                  <a:extLst>
                    <a:ext uri="{9D8B030D-6E8A-4147-A177-3AD203B41FA5}">
                      <a16:colId xmlns="" xmlns:a16="http://schemas.microsoft.com/office/drawing/2014/main" val="20003"/>
                    </a:ext>
                  </a:extLst>
                </a:gridCol>
                <a:gridCol w="1699221">
                  <a:extLst>
                    <a:ext uri="{9D8B030D-6E8A-4147-A177-3AD203B41FA5}">
                      <a16:colId xmlns="" xmlns:a16="http://schemas.microsoft.com/office/drawing/2014/main" val="20004"/>
                    </a:ext>
                  </a:extLst>
                </a:gridCol>
              </a:tblGrid>
              <a:tr h="314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837B"/>
                          </a:solidFill>
                        </a:rPr>
                        <a:t>Agent</a:t>
                      </a:r>
                    </a:p>
                  </a:txBody>
                  <a:tcPr marL="27432" marR="27432" marT="27432" marB="27432"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7B">
                        <a:alpha val="2549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837B"/>
                          </a:solidFill>
                          <a:highlight>
                            <a:srgbClr val="FFFF00"/>
                          </a:highlight>
                        </a:rPr>
                        <a:t>Mechanism of Action</a:t>
                      </a:r>
                    </a:p>
                  </a:txBody>
                  <a:tcPr marL="27432" marR="27432" marT="27432" marB="2743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7B">
                        <a:alpha val="2549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837B"/>
                          </a:solidFill>
                          <a:highlight>
                            <a:srgbClr val="FFFF00"/>
                          </a:highlight>
                        </a:rPr>
                        <a:t>Time to Effect</a:t>
                      </a:r>
                    </a:p>
                  </a:txBody>
                  <a:tcPr marL="27432" marR="27432" marT="27432" marB="2743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7B">
                        <a:alpha val="2549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837B"/>
                          </a:solidFill>
                          <a:highlight>
                            <a:srgbClr val="FFFF00"/>
                          </a:highlight>
                        </a:rPr>
                        <a:t>Potential Side Effects</a:t>
                      </a:r>
                    </a:p>
                  </a:txBody>
                  <a:tcPr marL="27432" marR="27432" marT="27432" marB="27432"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7B">
                        <a:alpha val="2549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837B"/>
                          </a:solidFill>
                          <a:highlight>
                            <a:srgbClr val="FFFF00"/>
                          </a:highlight>
                        </a:rPr>
                        <a:t>Requires </a:t>
                      </a:r>
                      <a:r>
                        <a:rPr lang="en-US" sz="1100" dirty="0" err="1">
                          <a:solidFill>
                            <a:srgbClr val="00837B"/>
                          </a:solidFill>
                          <a:highlight>
                            <a:srgbClr val="FFFF00"/>
                          </a:highlight>
                        </a:rPr>
                        <a:t>Coadministration</a:t>
                      </a:r>
                      <a:r>
                        <a:rPr lang="en-US" sz="1100" dirty="0">
                          <a:solidFill>
                            <a:srgbClr val="00837B"/>
                          </a:solidFill>
                          <a:highlight>
                            <a:srgbClr val="FFFF00"/>
                          </a:highlight>
                        </a:rPr>
                        <a:t> of Anticholinergic Agent</a:t>
                      </a:r>
                    </a:p>
                  </a:txBody>
                  <a:tcPr marL="27432" marR="27432"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37B">
                        <a:alpha val="25490"/>
                      </a:srgbClr>
                    </a:solidFill>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Neostigmine</a:t>
                      </a:r>
                    </a:p>
                  </a:txBody>
                  <a:tcPr marL="27432" marR="27432" marT="27432" marB="27432" anchor="ctr">
                    <a:lnL w="12700" cap="flat" cmpd="sng" algn="ctr">
                      <a:no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Binds acetylcholinesterase</a:t>
                      </a:r>
                    </a:p>
                    <a:p>
                      <a:pPr algn="ctr"/>
                      <a:r>
                        <a:rPr lang="en-US" sz="1100" dirty="0">
                          <a:solidFill>
                            <a:srgbClr val="564138"/>
                          </a:solidFill>
                          <a:highlight>
                            <a:srgbClr val="FFFF00"/>
                          </a:highlight>
                        </a:rPr>
                        <a:t>Stimulates release of acetylcholine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p9C] </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Initial effects 3–5 min</a:t>
                      </a:r>
                    </a:p>
                    <a:p>
                      <a:pPr algn="ctr"/>
                      <a:r>
                        <a:rPr lang="en-US" sz="1100" dirty="0">
                          <a:solidFill>
                            <a:srgbClr val="564138"/>
                          </a:solidFill>
                          <a:highlight>
                            <a:srgbClr val="FFFF00"/>
                          </a:highlight>
                        </a:rPr>
                        <a:t>Peak effect 10 min</a:t>
                      </a:r>
                    </a:p>
                    <a:p>
                      <a:pPr algn="ctr"/>
                      <a:r>
                        <a:rPr lang="en-US" sz="1100" dirty="0">
                          <a:solidFill>
                            <a:srgbClr val="564138"/>
                          </a:solidFill>
                          <a:highlight>
                            <a:srgbClr val="FFFF00"/>
                          </a:highlight>
                        </a:rPr>
                        <a:t>Duration 30–45 min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p9C] </a:t>
                      </a:r>
                    </a:p>
                    <a:p>
                      <a:pPr algn="ctr"/>
                      <a:endParaRPr lang="en-US" sz="1100" dirty="0">
                        <a:solidFill>
                          <a:srgbClr val="564138"/>
                        </a:solidFill>
                      </a:endParaRP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Cholinergic side effects:</a:t>
                      </a:r>
                    </a:p>
                    <a:p>
                      <a:pPr algn="ctr"/>
                      <a:r>
                        <a:rPr lang="en-US" sz="1100" dirty="0">
                          <a:solidFill>
                            <a:srgbClr val="564138"/>
                          </a:solidFill>
                          <a:highlight>
                            <a:srgbClr val="FFFF00"/>
                          </a:highlight>
                        </a:rPr>
                        <a:t>Bradycardia, bronchoconstriction, salivation, emesis, GI upset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p9D]</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Yes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p9D]</a:t>
                      </a:r>
                    </a:p>
                    <a:p>
                      <a:pPr algn="ctr"/>
                      <a:endParaRPr lang="en-US" sz="1100" dirty="0">
                        <a:solidFill>
                          <a:srgbClr val="564138"/>
                        </a:solidFill>
                      </a:endParaRPr>
                    </a:p>
                  </a:txBody>
                  <a:tcPr marL="27432" marR="27432" marT="27432" marB="27432" anchor="ctr">
                    <a:lnL w="12700" cap="flat" cmpd="sng" algn="ctr">
                      <a:solidFill>
                        <a:srgbClr val="56413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algn="ctr"/>
                      <a:r>
                        <a:rPr lang="en-US" sz="1100" dirty="0">
                          <a:solidFill>
                            <a:srgbClr val="564138"/>
                          </a:solidFill>
                          <a:highlight>
                            <a:srgbClr val="FFFF00"/>
                          </a:highlight>
                        </a:rPr>
                        <a:t>Edrophonium</a:t>
                      </a:r>
                      <a:endParaRPr lang="en-US" sz="1100" dirty="0">
                        <a:solidFill>
                          <a:srgbClr val="564138"/>
                        </a:solidFill>
                      </a:endParaRPr>
                    </a:p>
                  </a:txBody>
                  <a:tcPr marL="27432" marR="27432" marT="27432" marB="27432" anchor="ctr">
                    <a:lnL w="12700" cap="flat" cmpd="sng" algn="ctr">
                      <a:no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Binds acetylcholinesterase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p9E] </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Onset 30–60 sec</a:t>
                      </a:r>
                    </a:p>
                    <a:p>
                      <a:pPr algn="ctr"/>
                      <a:r>
                        <a:rPr lang="en-US" sz="1100" dirty="0">
                          <a:solidFill>
                            <a:srgbClr val="564138"/>
                          </a:solidFill>
                          <a:highlight>
                            <a:srgbClr val="FFFF00"/>
                          </a:highlight>
                        </a:rPr>
                        <a:t>Duration 10 min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p10A]</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Similar to neostigmine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p10B]</a:t>
                      </a:r>
                    </a:p>
                    <a:p>
                      <a:pPr algn="ctr"/>
                      <a:endParaRPr lang="en-US" sz="1100" dirty="0">
                        <a:solidFill>
                          <a:srgbClr val="564138"/>
                        </a:solidFill>
                        <a:highlight>
                          <a:srgbClr val="FFFF00"/>
                        </a:highlight>
                      </a:endParaRP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Yes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p10B]</a:t>
                      </a:r>
                    </a:p>
                    <a:p>
                      <a:pPr algn="ctr"/>
                      <a:endParaRPr lang="en-US" sz="1100" dirty="0">
                        <a:solidFill>
                          <a:srgbClr val="564138"/>
                        </a:solidFill>
                      </a:endParaRPr>
                    </a:p>
                  </a:txBody>
                  <a:tcPr marL="27432" marR="27432" marT="27432" marB="27432" anchor="ctr">
                    <a:lnL w="12700" cap="flat" cmpd="sng" algn="ctr">
                      <a:solidFill>
                        <a:srgbClr val="56413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solidFill>
                        <a:srgbClr val="564138"/>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algn="ctr"/>
                      <a:r>
                        <a:rPr lang="en-US" sz="1100" dirty="0">
                          <a:solidFill>
                            <a:srgbClr val="564138"/>
                          </a:solidFill>
                          <a:highlight>
                            <a:srgbClr val="FFFF00"/>
                          </a:highlight>
                        </a:rPr>
                        <a:t>Sugammadex</a:t>
                      </a:r>
                      <a:endParaRPr lang="en-US" sz="1100" dirty="0">
                        <a:solidFill>
                          <a:srgbClr val="564138"/>
                        </a:solidFill>
                      </a:endParaRPr>
                    </a:p>
                  </a:txBody>
                  <a:tcPr marL="27432" marR="27432" marT="27432" marB="27432" anchor="ctr">
                    <a:lnL w="12700" cap="flat" cmpd="sng" algn="ctr">
                      <a:no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Binds directly to steroidal neuromuscular blockers</a:t>
                      </a:r>
                    </a:p>
                    <a:p>
                      <a:pPr algn="ctr"/>
                      <a:r>
                        <a:rPr lang="en-US" sz="1100" dirty="0">
                          <a:solidFill>
                            <a:srgbClr val="564138"/>
                          </a:solidFill>
                          <a:highlight>
                            <a:srgbClr val="FFFF00"/>
                          </a:highlight>
                        </a:rPr>
                        <a:t>Highest affinity for rocuronium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p10C]</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Mean time to recovery of train-of-four 1.4 min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p10D] </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100" dirty="0">
                          <a:solidFill>
                            <a:srgbClr val="564138"/>
                          </a:solidFill>
                          <a:highlight>
                            <a:srgbClr val="FFFF00"/>
                          </a:highlight>
                        </a:rPr>
                        <a:t>Anaphylaxis</a:t>
                      </a:r>
                    </a:p>
                    <a:p>
                      <a:pPr algn="ctr"/>
                      <a:r>
                        <a:rPr lang="en-US" sz="1100" dirty="0">
                          <a:solidFill>
                            <a:srgbClr val="564138"/>
                          </a:solidFill>
                          <a:highlight>
                            <a:srgbClr val="FFFF00"/>
                          </a:highlight>
                        </a:rPr>
                        <a:t>Marked bradycardia </a:t>
                      </a:r>
                      <a:r>
                        <a:rPr lang="en-US" sz="1100" dirty="0">
                          <a:solidFill>
                            <a:srgbClr val="FF00FF"/>
                          </a:solidFill>
                          <a:highlight>
                            <a:srgbClr val="FFFF00"/>
                          </a:highlight>
                        </a:rPr>
                        <a:t>[</a:t>
                      </a:r>
                      <a:r>
                        <a:rPr lang="en-US" sz="1100" dirty="0" err="1">
                          <a:solidFill>
                            <a:srgbClr val="FF00FF"/>
                          </a:solidFill>
                          <a:highlight>
                            <a:srgbClr val="FFFF00"/>
                          </a:highlight>
                        </a:rPr>
                        <a:t>Bridion</a:t>
                      </a:r>
                      <a:r>
                        <a:rPr lang="en-US" sz="1100" dirty="0">
                          <a:solidFill>
                            <a:srgbClr val="FF00FF"/>
                          </a:solidFill>
                          <a:highlight>
                            <a:srgbClr val="FFFF00"/>
                          </a:highlight>
                        </a:rPr>
                        <a:t>: p6A]</a:t>
                      </a:r>
                    </a:p>
                  </a:txBody>
                  <a:tcPr marL="27432" marR="27432" marT="27432" marB="27432" anchor="ctr">
                    <a:lnL w="12700" cap="flat" cmpd="sng" algn="ctr">
                      <a:solidFill>
                        <a:srgbClr val="564138"/>
                      </a:solidFill>
                      <a:prstDash val="solid"/>
                      <a:round/>
                      <a:headEnd type="none" w="med" len="med"/>
                      <a:tailEnd type="none" w="med" len="med"/>
                    </a:lnL>
                    <a:lnR w="12700" cap="flat" cmpd="sng" algn="ctr">
                      <a:solidFill>
                        <a:srgbClr val="564138"/>
                      </a:solid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564138"/>
                          </a:solidFill>
                          <a:highlight>
                            <a:srgbClr val="FFFF00"/>
                          </a:highlight>
                        </a:rPr>
                        <a:t>No </a:t>
                      </a:r>
                      <a:r>
                        <a:rPr lang="en-US" sz="1100" dirty="0">
                          <a:solidFill>
                            <a:srgbClr val="FF00FF"/>
                          </a:solidFill>
                          <a:highlight>
                            <a:srgbClr val="FFFF00"/>
                          </a:highlight>
                        </a:rPr>
                        <a:t>[</a:t>
                      </a:r>
                      <a:r>
                        <a:rPr lang="en-US" sz="1100" dirty="0" err="1">
                          <a:solidFill>
                            <a:srgbClr val="FF00FF"/>
                          </a:solidFill>
                          <a:highlight>
                            <a:srgbClr val="FFFF00"/>
                          </a:highlight>
                        </a:rPr>
                        <a:t>Sikka</a:t>
                      </a:r>
                      <a:r>
                        <a:rPr lang="en-US" sz="1100" dirty="0">
                          <a:solidFill>
                            <a:srgbClr val="FF00FF"/>
                          </a:solidFill>
                          <a:highlight>
                            <a:srgbClr val="FFFF00"/>
                          </a:highlight>
                        </a:rPr>
                        <a:t>(Ch13): p10E]</a:t>
                      </a:r>
                    </a:p>
                  </a:txBody>
                  <a:tcPr marL="27432" marR="27432" marT="27432" marB="27432" anchor="ctr">
                    <a:lnL w="12700" cap="flat" cmpd="sng" algn="ctr">
                      <a:solidFill>
                        <a:srgbClr val="56413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64138"/>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pic>
        <p:nvPicPr>
          <p:cNvPr id="26" name="Picture 2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35" name="Picture 34">
            <a:hlinkClick r:id="rId4"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36" name="Picture 35">
            <a:hlinkClick r:id="" action="ppaction://hlinkshowjump?jump=previousslide"/>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37" name="Picture 3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50484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7794162" y="882501"/>
            <a:ext cx="3965021" cy="5378501"/>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Deep NMB Effect on Surgical Conditions: Increased Space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ontent Placeholder 10"/>
          <p:cNvSpPr>
            <a:spLocks noGrp="1"/>
          </p:cNvSpPr>
          <p:nvPr>
            <p:ph idx="1"/>
          </p:nvPr>
        </p:nvSpPr>
        <p:spPr>
          <a:xfrm>
            <a:off x="7927593" y="975034"/>
            <a:ext cx="3803546" cy="5044954"/>
          </a:xfrm>
        </p:spPr>
        <p:txBody>
          <a:bodyPr/>
          <a:lstStyle/>
          <a:p>
            <a:pPr marL="0" indent="0">
              <a:buNone/>
            </a:pPr>
            <a:r>
              <a:rPr lang="en-US" sz="1600" b="1" i="1" dirty="0">
                <a:solidFill>
                  <a:srgbClr val="564138"/>
                </a:solidFill>
                <a:latin typeface="Calibri" charset="0"/>
                <a:ea typeface="Calibri" charset="0"/>
                <a:cs typeface="Calibri" charset="0"/>
              </a:rPr>
              <a:t>Deep neuromuscular blockade can have a significant effect on intra-abdominal space during laparoscopy. </a:t>
            </a:r>
            <a:r>
              <a:rPr lang="en-US" sz="1600" b="1" dirty="0">
                <a:solidFill>
                  <a:srgbClr val="FF00FF"/>
                </a:solidFill>
              </a:rPr>
              <a:t>[Lindekaer: p2B] </a:t>
            </a:r>
          </a:p>
          <a:p>
            <a:pPr marL="0" indent="0">
              <a:buNone/>
            </a:pPr>
            <a:r>
              <a:rPr lang="en-US" sz="1400" dirty="0">
                <a:solidFill>
                  <a:srgbClr val="564138"/>
                </a:solidFill>
              </a:rPr>
              <a:t>In a study by Lindekaer et al, the distance from the sacral promontory to the surface of the skin at the umbilicus was measured at insufflation pressures of 8 mmHg and 12 mmHg. For both pressures, measurements were taken without neuromuscular blockade and with deep neuromuscular blockade , defined as a post-tetanic count &lt;2 twitches. </a:t>
            </a:r>
            <a:r>
              <a:rPr lang="en-US" sz="1400" dirty="0">
                <a:solidFill>
                  <a:srgbClr val="FF00FF"/>
                </a:solidFill>
              </a:rPr>
              <a:t>[Lindekaer: p2A, 2C, 2D, 2E, 2F] </a:t>
            </a:r>
          </a:p>
          <a:p>
            <a:pPr marL="0" indent="0">
              <a:buNone/>
            </a:pPr>
            <a:r>
              <a:rPr lang="en-US" sz="1600" b="1" i="1" dirty="0">
                <a:solidFill>
                  <a:srgbClr val="564138"/>
                </a:solidFill>
                <a:latin typeface="Calibri" charset="0"/>
                <a:ea typeface="Calibri" charset="0"/>
                <a:cs typeface="Calibri" charset="0"/>
              </a:rPr>
              <a:t>The average intra-abdominal space increased by approximately 9% at 8 mmHg and approximately 7.5% at 12 mmHg with deep blockade compared with no blockade.</a:t>
            </a:r>
            <a:r>
              <a:rPr lang="en-US" sz="1800" b="1" i="1" dirty="0">
                <a:solidFill>
                  <a:srgbClr val="564138"/>
                </a:solidFill>
                <a:latin typeface="Calibri" charset="0"/>
                <a:ea typeface="Calibri" charset="0"/>
                <a:cs typeface="Calibri" charset="0"/>
              </a:rPr>
              <a:t> </a:t>
            </a:r>
            <a:r>
              <a:rPr lang="en-US" sz="1400" b="1" dirty="0">
                <a:solidFill>
                  <a:srgbClr val="FF00FF"/>
                </a:solidFill>
              </a:rPr>
              <a:t>[Lindekaer: p3A] </a:t>
            </a:r>
          </a:p>
          <a:p>
            <a:pPr marL="0" indent="0">
              <a:buNone/>
            </a:pPr>
            <a:r>
              <a:rPr lang="en-US" sz="1400" dirty="0">
                <a:solidFill>
                  <a:srgbClr val="564138"/>
                </a:solidFill>
              </a:rPr>
              <a:t>The relationship between neuromuscular blockade and intra-abdominal space was not affected by patient age, body mass index, height, or weight. </a:t>
            </a:r>
            <a:r>
              <a:rPr lang="en-US" sz="1400" dirty="0">
                <a:solidFill>
                  <a:srgbClr val="FF00FF"/>
                </a:solidFill>
              </a:rPr>
              <a:t>[Lindekaer: p3B, 4A] </a:t>
            </a:r>
            <a:endParaRPr lang="en-US" sz="1400" dirty="0"/>
          </a:p>
        </p:txBody>
      </p:sp>
      <p:sp>
        <p:nvSpPr>
          <p:cNvPr id="12" name="TextBox 11"/>
          <p:cNvSpPr txBox="1"/>
          <p:nvPr/>
        </p:nvSpPr>
        <p:spPr>
          <a:xfrm>
            <a:off x="6208618" y="3168528"/>
            <a:ext cx="1211165" cy="276999"/>
          </a:xfrm>
          <a:prstGeom prst="rect">
            <a:avLst/>
          </a:prstGeom>
          <a:noFill/>
        </p:spPr>
        <p:txBody>
          <a:bodyPr wrap="none" rtlCol="0">
            <a:spAutoFit/>
          </a:bodyPr>
          <a:lstStyle/>
          <a:p>
            <a:r>
              <a:rPr lang="en-US" sz="1200" dirty="0">
                <a:solidFill>
                  <a:srgbClr val="FF00FF"/>
                </a:solidFill>
              </a:rPr>
              <a:t>[Lindekaer: p3A]</a:t>
            </a:r>
            <a:endParaRPr lang="en-US" sz="1200" dirty="0"/>
          </a:p>
        </p:txBody>
      </p:sp>
      <p:sp>
        <p:nvSpPr>
          <p:cNvPr id="15" name="TextBox 14"/>
          <p:cNvSpPr txBox="1"/>
          <p:nvPr/>
        </p:nvSpPr>
        <p:spPr>
          <a:xfrm>
            <a:off x="6185322" y="5999479"/>
            <a:ext cx="1211165" cy="276999"/>
          </a:xfrm>
          <a:prstGeom prst="rect">
            <a:avLst/>
          </a:prstGeom>
          <a:noFill/>
        </p:spPr>
        <p:txBody>
          <a:bodyPr wrap="none" rtlCol="0">
            <a:spAutoFit/>
          </a:bodyPr>
          <a:lstStyle/>
          <a:p>
            <a:r>
              <a:rPr lang="en-US" sz="1200" dirty="0">
                <a:solidFill>
                  <a:srgbClr val="FF00FF"/>
                </a:solidFill>
              </a:rPr>
              <a:t>[Lindekaer: p3A]</a:t>
            </a:r>
            <a:endParaRPr lang="en-US" sz="1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525" y="1172019"/>
            <a:ext cx="5599176" cy="17312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525" y="4018785"/>
            <a:ext cx="5599176" cy="1731264"/>
          </a:xfrm>
          <a:prstGeom prst="rect">
            <a:avLst/>
          </a:prstGeom>
        </p:spPr>
      </p:pic>
      <p:sp>
        <p:nvSpPr>
          <p:cNvPr id="22" name="Rectangle 21"/>
          <p:cNvSpPr/>
          <p:nvPr/>
        </p:nvSpPr>
        <p:spPr>
          <a:xfrm>
            <a:off x="2616257" y="740220"/>
            <a:ext cx="3305713" cy="378886"/>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latin typeface="Calibri" charset="0"/>
                <a:ea typeface="Calibri" charset="0"/>
                <a:cs typeface="Calibri" charset="0"/>
              </a:rPr>
              <a:t>Average Intra-Abdominal Space</a:t>
            </a:r>
          </a:p>
        </p:txBody>
      </p:sp>
      <p:sp>
        <p:nvSpPr>
          <p:cNvPr id="23" name="Rectangle 22"/>
          <p:cNvSpPr/>
          <p:nvPr/>
        </p:nvSpPr>
        <p:spPr>
          <a:xfrm>
            <a:off x="2785790" y="5953226"/>
            <a:ext cx="2966646" cy="307777"/>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solidFill>
                  <a:prstClr val="black">
                    <a:lumMod val="65000"/>
                    <a:lumOff val="35000"/>
                  </a:prstClr>
                </a:solidFill>
                <a:latin typeface="Calibri" charset="0"/>
                <a:ea typeface="Calibri" charset="0"/>
                <a:cs typeface="Calibri" charset="0"/>
              </a:rPr>
              <a:t>Average Intra-Abdominal Space in cm</a:t>
            </a:r>
          </a:p>
        </p:txBody>
      </p:sp>
      <p:sp>
        <p:nvSpPr>
          <p:cNvPr id="24" name="TextBox 23"/>
          <p:cNvSpPr txBox="1"/>
          <p:nvPr/>
        </p:nvSpPr>
        <p:spPr>
          <a:xfrm>
            <a:off x="6897821"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20</a:t>
            </a:r>
          </a:p>
        </p:txBody>
      </p:sp>
      <p:sp>
        <p:nvSpPr>
          <p:cNvPr id="25" name="TextBox 24"/>
          <p:cNvSpPr txBox="1"/>
          <p:nvPr/>
        </p:nvSpPr>
        <p:spPr>
          <a:xfrm>
            <a:off x="720503" y="1385846"/>
            <a:ext cx="860557" cy="523220"/>
          </a:xfrm>
          <a:prstGeom prst="rect">
            <a:avLst/>
          </a:prstGeom>
          <a:noFill/>
        </p:spPr>
        <p:txBody>
          <a:bodyPr wrap="none" rtlCol="0">
            <a:spAutoFit/>
          </a:bodyPr>
          <a:lstStyle/>
          <a:p>
            <a:pPr algn="r"/>
            <a:r>
              <a:rPr lang="en-US" sz="1400" b="1" dirty="0">
                <a:solidFill>
                  <a:srgbClr val="564138"/>
                </a:solidFill>
                <a:latin typeface="Calibri" charset="0"/>
                <a:ea typeface="Calibri" charset="0"/>
                <a:cs typeface="Calibri" charset="0"/>
              </a:rPr>
              <a:t>Without </a:t>
            </a:r>
          </a:p>
          <a:p>
            <a:pPr algn="r"/>
            <a:r>
              <a:rPr lang="en-US" sz="1400" b="1" dirty="0">
                <a:solidFill>
                  <a:srgbClr val="564138"/>
                </a:solidFill>
                <a:latin typeface="Calibri" charset="0"/>
                <a:ea typeface="Calibri" charset="0"/>
                <a:cs typeface="Calibri" charset="0"/>
              </a:rPr>
              <a:t>Blockade</a:t>
            </a:r>
          </a:p>
        </p:txBody>
      </p:sp>
      <p:sp>
        <p:nvSpPr>
          <p:cNvPr id="26" name="TextBox 25"/>
          <p:cNvSpPr txBox="1"/>
          <p:nvPr/>
        </p:nvSpPr>
        <p:spPr>
          <a:xfrm>
            <a:off x="599701" y="2121165"/>
            <a:ext cx="981359" cy="523220"/>
          </a:xfrm>
          <a:prstGeom prst="rect">
            <a:avLst/>
          </a:prstGeom>
          <a:noFill/>
        </p:spPr>
        <p:txBody>
          <a:bodyPr wrap="none" rtlCol="0">
            <a:spAutoFit/>
          </a:bodyPr>
          <a:lstStyle/>
          <a:p>
            <a:pPr algn="r"/>
            <a:r>
              <a:rPr lang="en-US" sz="1400" b="1" dirty="0">
                <a:solidFill>
                  <a:srgbClr val="564138"/>
                </a:solidFill>
                <a:latin typeface="Calibri" charset="0"/>
                <a:ea typeface="Calibri" charset="0"/>
                <a:cs typeface="Calibri" charset="0"/>
              </a:rPr>
              <a:t>With Deep</a:t>
            </a:r>
          </a:p>
          <a:p>
            <a:pPr algn="r"/>
            <a:r>
              <a:rPr lang="en-US" sz="1400" b="1" dirty="0">
                <a:solidFill>
                  <a:srgbClr val="564138"/>
                </a:solidFill>
                <a:latin typeface="Calibri" charset="0"/>
                <a:ea typeface="Calibri" charset="0"/>
                <a:cs typeface="Calibri" charset="0"/>
              </a:rPr>
              <a:t> Blockade</a:t>
            </a:r>
          </a:p>
        </p:txBody>
      </p:sp>
      <p:sp>
        <p:nvSpPr>
          <p:cNvPr id="27" name="TextBox 26"/>
          <p:cNvSpPr txBox="1"/>
          <p:nvPr/>
        </p:nvSpPr>
        <p:spPr>
          <a:xfrm>
            <a:off x="5774240"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18</a:t>
            </a:r>
          </a:p>
        </p:txBody>
      </p:sp>
      <p:sp>
        <p:nvSpPr>
          <p:cNvPr id="28" name="TextBox 27"/>
          <p:cNvSpPr txBox="1"/>
          <p:nvPr/>
        </p:nvSpPr>
        <p:spPr>
          <a:xfrm>
            <a:off x="4683614"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16</a:t>
            </a:r>
          </a:p>
        </p:txBody>
      </p:sp>
      <p:sp>
        <p:nvSpPr>
          <p:cNvPr id="29" name="TextBox 28"/>
          <p:cNvSpPr txBox="1"/>
          <p:nvPr/>
        </p:nvSpPr>
        <p:spPr>
          <a:xfrm>
            <a:off x="3545596"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14</a:t>
            </a:r>
          </a:p>
        </p:txBody>
      </p:sp>
      <p:sp>
        <p:nvSpPr>
          <p:cNvPr id="30" name="TextBox 29"/>
          <p:cNvSpPr txBox="1"/>
          <p:nvPr/>
        </p:nvSpPr>
        <p:spPr>
          <a:xfrm>
            <a:off x="2476705"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12</a:t>
            </a:r>
          </a:p>
        </p:txBody>
      </p:sp>
      <p:sp>
        <p:nvSpPr>
          <p:cNvPr id="31" name="TextBox 30"/>
          <p:cNvSpPr txBox="1"/>
          <p:nvPr/>
        </p:nvSpPr>
        <p:spPr>
          <a:xfrm>
            <a:off x="1378556" y="2911572"/>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10</a:t>
            </a:r>
          </a:p>
        </p:txBody>
      </p:sp>
      <p:sp>
        <p:nvSpPr>
          <p:cNvPr id="33" name="TextBox 32"/>
          <p:cNvSpPr txBox="1"/>
          <p:nvPr/>
        </p:nvSpPr>
        <p:spPr>
          <a:xfrm rot="16200000">
            <a:off x="40897" y="1811569"/>
            <a:ext cx="713657"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8 mmHg</a:t>
            </a:r>
          </a:p>
        </p:txBody>
      </p:sp>
      <p:sp>
        <p:nvSpPr>
          <p:cNvPr id="35" name="Left Bracket 34"/>
          <p:cNvSpPr/>
          <p:nvPr/>
        </p:nvSpPr>
        <p:spPr>
          <a:xfrm>
            <a:off x="589397" y="1468898"/>
            <a:ext cx="64168" cy="983900"/>
          </a:xfrm>
          <a:prstGeom prst="leftBracket">
            <a:avLst/>
          </a:prstGeom>
          <a:ln>
            <a:solidFill>
              <a:srgbClr val="5641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p:cNvSpPr txBox="1"/>
          <p:nvPr/>
        </p:nvSpPr>
        <p:spPr>
          <a:xfrm>
            <a:off x="720503" y="4240447"/>
            <a:ext cx="860557" cy="523220"/>
          </a:xfrm>
          <a:prstGeom prst="rect">
            <a:avLst/>
          </a:prstGeom>
          <a:noFill/>
        </p:spPr>
        <p:txBody>
          <a:bodyPr wrap="none" rtlCol="0">
            <a:spAutoFit/>
          </a:bodyPr>
          <a:lstStyle/>
          <a:p>
            <a:pPr algn="r"/>
            <a:r>
              <a:rPr lang="en-US" sz="1400" b="1" dirty="0">
                <a:solidFill>
                  <a:srgbClr val="564138"/>
                </a:solidFill>
                <a:latin typeface="Calibri" charset="0"/>
                <a:ea typeface="Calibri" charset="0"/>
                <a:cs typeface="Calibri" charset="0"/>
              </a:rPr>
              <a:t>Without </a:t>
            </a:r>
          </a:p>
          <a:p>
            <a:pPr algn="r"/>
            <a:r>
              <a:rPr lang="en-US" sz="1400" b="1" dirty="0">
                <a:solidFill>
                  <a:srgbClr val="564138"/>
                </a:solidFill>
                <a:latin typeface="Calibri" charset="0"/>
                <a:ea typeface="Calibri" charset="0"/>
                <a:cs typeface="Calibri" charset="0"/>
              </a:rPr>
              <a:t>Blockade</a:t>
            </a:r>
          </a:p>
        </p:txBody>
      </p:sp>
      <p:sp>
        <p:nvSpPr>
          <p:cNvPr id="37" name="TextBox 36"/>
          <p:cNvSpPr txBox="1"/>
          <p:nvPr/>
        </p:nvSpPr>
        <p:spPr>
          <a:xfrm>
            <a:off x="599701" y="4975766"/>
            <a:ext cx="981359" cy="523220"/>
          </a:xfrm>
          <a:prstGeom prst="rect">
            <a:avLst/>
          </a:prstGeom>
          <a:noFill/>
        </p:spPr>
        <p:txBody>
          <a:bodyPr wrap="none" rtlCol="0">
            <a:spAutoFit/>
          </a:bodyPr>
          <a:lstStyle/>
          <a:p>
            <a:pPr algn="r"/>
            <a:r>
              <a:rPr lang="en-US" sz="1400" b="1" dirty="0">
                <a:solidFill>
                  <a:srgbClr val="564138"/>
                </a:solidFill>
                <a:latin typeface="Calibri" charset="0"/>
                <a:ea typeface="Calibri" charset="0"/>
                <a:cs typeface="Calibri" charset="0"/>
              </a:rPr>
              <a:t>With Deep</a:t>
            </a:r>
          </a:p>
          <a:p>
            <a:pPr algn="r"/>
            <a:r>
              <a:rPr lang="en-US" sz="1400" b="1" dirty="0">
                <a:solidFill>
                  <a:srgbClr val="564138"/>
                </a:solidFill>
                <a:latin typeface="Calibri" charset="0"/>
                <a:ea typeface="Calibri" charset="0"/>
                <a:cs typeface="Calibri" charset="0"/>
              </a:rPr>
              <a:t> Blockade</a:t>
            </a:r>
          </a:p>
        </p:txBody>
      </p:sp>
      <p:sp>
        <p:nvSpPr>
          <p:cNvPr id="38" name="TextBox 37"/>
          <p:cNvSpPr txBox="1"/>
          <p:nvPr/>
        </p:nvSpPr>
        <p:spPr>
          <a:xfrm rot="16200000">
            <a:off x="1623" y="4676949"/>
            <a:ext cx="792205"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12 mmHg</a:t>
            </a:r>
          </a:p>
        </p:txBody>
      </p:sp>
      <p:sp>
        <p:nvSpPr>
          <p:cNvPr id="39" name="Left Bracket 38"/>
          <p:cNvSpPr/>
          <p:nvPr/>
        </p:nvSpPr>
        <p:spPr>
          <a:xfrm>
            <a:off x="589397" y="4323499"/>
            <a:ext cx="64168" cy="983900"/>
          </a:xfrm>
          <a:prstGeom prst="leftBracket">
            <a:avLst/>
          </a:prstGeom>
          <a:ln>
            <a:solidFill>
              <a:srgbClr val="5641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Box 39"/>
          <p:cNvSpPr txBox="1"/>
          <p:nvPr/>
        </p:nvSpPr>
        <p:spPr>
          <a:xfrm>
            <a:off x="6897821"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20</a:t>
            </a:r>
          </a:p>
        </p:txBody>
      </p:sp>
      <p:sp>
        <p:nvSpPr>
          <p:cNvPr id="41" name="TextBox 40"/>
          <p:cNvSpPr txBox="1"/>
          <p:nvPr/>
        </p:nvSpPr>
        <p:spPr>
          <a:xfrm>
            <a:off x="5774240"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18</a:t>
            </a:r>
          </a:p>
        </p:txBody>
      </p:sp>
      <p:sp>
        <p:nvSpPr>
          <p:cNvPr id="42" name="TextBox 41"/>
          <p:cNvSpPr txBox="1"/>
          <p:nvPr/>
        </p:nvSpPr>
        <p:spPr>
          <a:xfrm>
            <a:off x="4683614"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16</a:t>
            </a:r>
          </a:p>
        </p:txBody>
      </p:sp>
      <p:sp>
        <p:nvSpPr>
          <p:cNvPr id="43" name="TextBox 42"/>
          <p:cNvSpPr txBox="1"/>
          <p:nvPr/>
        </p:nvSpPr>
        <p:spPr>
          <a:xfrm>
            <a:off x="3545596"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14</a:t>
            </a:r>
          </a:p>
        </p:txBody>
      </p:sp>
      <p:sp>
        <p:nvSpPr>
          <p:cNvPr id="44" name="TextBox 43"/>
          <p:cNvSpPr txBox="1"/>
          <p:nvPr/>
        </p:nvSpPr>
        <p:spPr>
          <a:xfrm>
            <a:off x="2476705"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12</a:t>
            </a:r>
          </a:p>
        </p:txBody>
      </p:sp>
      <p:sp>
        <p:nvSpPr>
          <p:cNvPr id="45" name="TextBox 44"/>
          <p:cNvSpPr txBox="1"/>
          <p:nvPr/>
        </p:nvSpPr>
        <p:spPr>
          <a:xfrm>
            <a:off x="1378556" y="5742989"/>
            <a:ext cx="341760" cy="276999"/>
          </a:xfrm>
          <a:prstGeom prst="rect">
            <a:avLst/>
          </a:prstGeom>
          <a:noFill/>
        </p:spPr>
        <p:txBody>
          <a:bodyPr wrap="none" rtlCol="0">
            <a:spAutoFit/>
          </a:bodyPr>
          <a:lstStyle/>
          <a:p>
            <a:pPr algn="ctr"/>
            <a:r>
              <a:rPr lang="en-US" sz="1200" dirty="0">
                <a:solidFill>
                  <a:srgbClr val="564138"/>
                </a:solidFill>
                <a:latin typeface="Calibri" charset="0"/>
                <a:ea typeface="Calibri" charset="0"/>
                <a:cs typeface="Calibri" charset="0"/>
              </a:rPr>
              <a:t>10</a:t>
            </a:r>
          </a:p>
        </p:txBody>
      </p:sp>
      <p:sp>
        <p:nvSpPr>
          <p:cNvPr id="46" name="TextBox 45"/>
          <p:cNvSpPr txBox="1"/>
          <p:nvPr/>
        </p:nvSpPr>
        <p:spPr>
          <a:xfrm>
            <a:off x="5132607" y="1436259"/>
            <a:ext cx="596638" cy="369332"/>
          </a:xfrm>
          <a:prstGeom prst="rect">
            <a:avLst/>
          </a:prstGeom>
          <a:noFill/>
        </p:spPr>
        <p:txBody>
          <a:bodyPr wrap="none" rtlCol="0">
            <a:spAutoFit/>
          </a:bodyPr>
          <a:lstStyle/>
          <a:p>
            <a:pPr algn="ctr"/>
            <a:r>
              <a:rPr lang="en-US" b="1" dirty="0">
                <a:solidFill>
                  <a:srgbClr val="FF8300"/>
                </a:solidFill>
                <a:latin typeface="Calibri" charset="0"/>
                <a:ea typeface="Calibri" charset="0"/>
                <a:cs typeface="Calibri" charset="0"/>
              </a:rPr>
              <a:t>17.3</a:t>
            </a:r>
          </a:p>
        </p:txBody>
      </p:sp>
      <p:sp>
        <p:nvSpPr>
          <p:cNvPr id="47" name="TextBox 46"/>
          <p:cNvSpPr txBox="1"/>
          <p:nvPr/>
        </p:nvSpPr>
        <p:spPr>
          <a:xfrm>
            <a:off x="5701616" y="2268597"/>
            <a:ext cx="596638" cy="369332"/>
          </a:xfrm>
          <a:prstGeom prst="rect">
            <a:avLst/>
          </a:prstGeom>
          <a:noFill/>
        </p:spPr>
        <p:txBody>
          <a:bodyPr wrap="none" rtlCol="0">
            <a:spAutoFit/>
          </a:bodyPr>
          <a:lstStyle/>
          <a:p>
            <a:pPr algn="ctr"/>
            <a:r>
              <a:rPr lang="en-US" b="1" dirty="0">
                <a:solidFill>
                  <a:srgbClr val="00788A"/>
                </a:solidFill>
                <a:latin typeface="Calibri" charset="0"/>
                <a:ea typeface="Calibri" charset="0"/>
                <a:cs typeface="Calibri" charset="0"/>
              </a:rPr>
              <a:t>18.9</a:t>
            </a:r>
          </a:p>
        </p:txBody>
      </p:sp>
      <p:sp>
        <p:nvSpPr>
          <p:cNvPr id="48" name="TextBox 47"/>
          <p:cNvSpPr txBox="1"/>
          <p:nvPr/>
        </p:nvSpPr>
        <p:spPr>
          <a:xfrm>
            <a:off x="5621618" y="4298188"/>
            <a:ext cx="596638" cy="369332"/>
          </a:xfrm>
          <a:prstGeom prst="rect">
            <a:avLst/>
          </a:prstGeom>
          <a:noFill/>
        </p:spPr>
        <p:txBody>
          <a:bodyPr wrap="none" rtlCol="0">
            <a:spAutoFit/>
          </a:bodyPr>
          <a:lstStyle/>
          <a:p>
            <a:pPr algn="ctr"/>
            <a:r>
              <a:rPr lang="en-US" b="1" dirty="0">
                <a:solidFill>
                  <a:srgbClr val="FF8300"/>
                </a:solidFill>
                <a:latin typeface="Calibri" charset="0"/>
                <a:ea typeface="Calibri" charset="0"/>
                <a:cs typeface="Calibri" charset="0"/>
              </a:rPr>
              <a:t>18.4</a:t>
            </a:r>
          </a:p>
        </p:txBody>
      </p:sp>
      <p:sp>
        <p:nvSpPr>
          <p:cNvPr id="49" name="TextBox 48"/>
          <p:cNvSpPr txBox="1"/>
          <p:nvPr/>
        </p:nvSpPr>
        <p:spPr>
          <a:xfrm>
            <a:off x="6280630" y="5098444"/>
            <a:ext cx="596638" cy="369332"/>
          </a:xfrm>
          <a:prstGeom prst="rect">
            <a:avLst/>
          </a:prstGeom>
          <a:noFill/>
        </p:spPr>
        <p:txBody>
          <a:bodyPr wrap="none" rtlCol="0">
            <a:spAutoFit/>
          </a:bodyPr>
          <a:lstStyle/>
          <a:p>
            <a:pPr algn="ctr"/>
            <a:r>
              <a:rPr lang="en-US" b="1" dirty="0">
                <a:solidFill>
                  <a:srgbClr val="00788A"/>
                </a:solidFill>
                <a:latin typeface="Calibri" charset="0"/>
                <a:ea typeface="Calibri" charset="0"/>
                <a:cs typeface="Calibri" charset="0"/>
              </a:rPr>
              <a:t>19.8</a:t>
            </a:r>
          </a:p>
        </p:txBody>
      </p:sp>
      <p:sp>
        <p:nvSpPr>
          <p:cNvPr id="53" name="Rectangle 52"/>
          <p:cNvSpPr/>
          <p:nvPr/>
        </p:nvSpPr>
        <p:spPr>
          <a:xfrm>
            <a:off x="2785790" y="3121054"/>
            <a:ext cx="2966646" cy="307777"/>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solidFill>
                  <a:prstClr val="black">
                    <a:lumMod val="65000"/>
                    <a:lumOff val="35000"/>
                  </a:prstClr>
                </a:solidFill>
                <a:latin typeface="Calibri" charset="0"/>
                <a:ea typeface="Calibri" charset="0"/>
                <a:cs typeface="Calibri" charset="0"/>
              </a:rPr>
              <a:t>Average Intra-Abdominal Space in cm</a:t>
            </a:r>
          </a:p>
        </p:txBody>
      </p:sp>
      <p:sp>
        <p:nvSpPr>
          <p:cNvPr id="54" name="Rectangle 53"/>
          <p:cNvSpPr/>
          <p:nvPr/>
        </p:nvSpPr>
        <p:spPr>
          <a:xfrm>
            <a:off x="2616257" y="3640464"/>
            <a:ext cx="3305713" cy="378886"/>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latin typeface="Calibri" charset="0"/>
                <a:ea typeface="Calibri" charset="0"/>
                <a:cs typeface="Calibri" charset="0"/>
              </a:rPr>
              <a:t>Average Intra-Abdominal Space</a:t>
            </a:r>
          </a:p>
        </p:txBody>
      </p:sp>
      <p:sp>
        <p:nvSpPr>
          <p:cNvPr id="3" name="TextBox 2"/>
          <p:cNvSpPr txBox="1"/>
          <p:nvPr/>
        </p:nvSpPr>
        <p:spPr>
          <a:xfrm>
            <a:off x="6503855" y="2296319"/>
            <a:ext cx="708464" cy="553998"/>
          </a:xfrm>
          <a:prstGeom prst="rect">
            <a:avLst/>
          </a:prstGeom>
          <a:noFill/>
        </p:spPr>
        <p:txBody>
          <a:bodyPr wrap="none" rtlCol="0">
            <a:spAutoFit/>
          </a:bodyPr>
          <a:lstStyle/>
          <a:p>
            <a:pPr algn="ctr"/>
            <a:r>
              <a:rPr lang="en-US" b="1" dirty="0">
                <a:solidFill>
                  <a:srgbClr val="564138"/>
                </a:solidFill>
                <a:highlight>
                  <a:srgbClr val="FFFF00"/>
                </a:highlight>
              </a:rPr>
              <a:t>9% </a:t>
            </a:r>
          </a:p>
          <a:p>
            <a:pPr algn="ctr"/>
            <a:r>
              <a:rPr lang="en-US" sz="1200" dirty="0">
                <a:solidFill>
                  <a:srgbClr val="564138"/>
                </a:solidFill>
                <a:highlight>
                  <a:srgbClr val="FFFF00"/>
                </a:highlight>
              </a:rPr>
              <a:t>Increase</a:t>
            </a:r>
            <a:endParaRPr lang="en-US" dirty="0">
              <a:solidFill>
                <a:srgbClr val="564138"/>
              </a:solidFill>
              <a:highlight>
                <a:srgbClr val="FFFF00"/>
              </a:highlight>
            </a:endParaRPr>
          </a:p>
        </p:txBody>
      </p:sp>
      <p:sp>
        <p:nvSpPr>
          <p:cNvPr id="5" name="TextBox 4"/>
          <p:cNvSpPr txBox="1"/>
          <p:nvPr/>
        </p:nvSpPr>
        <p:spPr>
          <a:xfrm>
            <a:off x="6866242" y="5106970"/>
            <a:ext cx="708464" cy="553998"/>
          </a:xfrm>
          <a:prstGeom prst="rect">
            <a:avLst/>
          </a:prstGeom>
          <a:noFill/>
        </p:spPr>
        <p:txBody>
          <a:bodyPr wrap="none" rtlCol="0">
            <a:spAutoFit/>
          </a:bodyPr>
          <a:lstStyle/>
          <a:p>
            <a:pPr algn="ctr"/>
            <a:r>
              <a:rPr lang="en-US" b="1" dirty="0">
                <a:solidFill>
                  <a:srgbClr val="564138"/>
                </a:solidFill>
                <a:highlight>
                  <a:srgbClr val="FFFF00"/>
                </a:highlight>
              </a:rPr>
              <a:t>7.5% </a:t>
            </a:r>
          </a:p>
          <a:p>
            <a:pPr algn="ctr"/>
            <a:r>
              <a:rPr lang="en-US" sz="1200" dirty="0">
                <a:solidFill>
                  <a:srgbClr val="564138"/>
                </a:solidFill>
                <a:highlight>
                  <a:srgbClr val="FFFF00"/>
                </a:highlight>
              </a:rPr>
              <a:t>Increase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701135" y="2007031"/>
            <a:ext cx="322580" cy="322580"/>
          </a:xfrm>
          <a:prstGeom prst="rect">
            <a:avLst/>
          </a:prstGeom>
        </p:spPr>
      </p:pic>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040842" y="4815448"/>
            <a:ext cx="322580" cy="322580"/>
          </a:xfrm>
          <a:prstGeom prst="rect">
            <a:avLst/>
          </a:prstGeom>
        </p:spPr>
      </p:pic>
      <p:pic>
        <p:nvPicPr>
          <p:cNvPr id="51" name="Picture 50">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52" name="Picture 5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55" name="Picture 54">
            <a:hlinkClick r:id="" action="ppaction://hlinkshowjump?jump=previousslide"/>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60" name="Picture 5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377956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8319179" y="1000855"/>
            <a:ext cx="3508801" cy="5120507"/>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70" y="1878299"/>
            <a:ext cx="3188056" cy="3185160"/>
          </a:xfrm>
          <a:prstGeom prst="rect">
            <a:avLst/>
          </a:prstGeom>
          <a:effectLst>
            <a:outerShdw blurRad="50800" dist="38100" dir="5400000" algn="t" rotWithShape="0">
              <a:prstClr val="black">
                <a:alpha val="40000"/>
              </a:prstClr>
            </a:outerShdw>
            <a:reflection blurRad="6350" stA="11000" endPos="20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862" y="1859578"/>
            <a:ext cx="3185160" cy="3185160"/>
          </a:xfrm>
          <a:prstGeom prst="rect">
            <a:avLst/>
          </a:prstGeom>
          <a:effectLst>
            <a:outerShdw blurRad="50800" dist="38100" dir="5400000" algn="t" rotWithShape="0">
              <a:prstClr val="black">
                <a:alpha val="40000"/>
              </a:prstClr>
            </a:outerShdw>
            <a:reflection blurRad="6350" stA="11000" endPos="20000" dir="5400000" sy="-100000" algn="bl" rotWithShape="0"/>
          </a:effectLst>
        </p:spPr>
      </p:pic>
      <p:sp>
        <p:nvSpPr>
          <p:cNvPr id="2" name="Title 1"/>
          <p:cNvSpPr>
            <a:spLocks noGrp="1"/>
          </p:cNvSpPr>
          <p:nvPr>
            <p:ph type="title"/>
          </p:nvPr>
        </p:nvSpPr>
        <p:spPr>
          <a:xfrm>
            <a:off x="399287" y="82137"/>
            <a:ext cx="11792713" cy="511422"/>
          </a:xfrm>
        </p:spPr>
        <p:txBody>
          <a:bodyPr/>
          <a:lstStyle/>
          <a:p>
            <a:r>
              <a:rPr lang="en-US" sz="2200" dirty="0"/>
              <a:t>Effect on Surgical Conditions: Deep Block Allows  Better Management of IAP During Surgery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8430482" y="1134393"/>
            <a:ext cx="3154836" cy="4893647"/>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facilitates the use of lower IAP during pneumoperitoneum while maintaining surgical conditions. </a:t>
            </a:r>
            <a:r>
              <a:rPr lang="en-US" sz="1200" dirty="0">
                <a:solidFill>
                  <a:srgbClr val="FF00FF"/>
                </a:solidFill>
              </a:rPr>
              <a:t>[Kim: p1A]</a:t>
            </a:r>
          </a:p>
          <a:p>
            <a:pPr>
              <a:spcAft>
                <a:spcPts val="600"/>
              </a:spcAft>
            </a:pPr>
            <a:r>
              <a:rPr lang="en-US" sz="1200" dirty="0">
                <a:solidFill>
                  <a:srgbClr val="564138"/>
                </a:solidFill>
              </a:rPr>
              <a:t>In a study by Kim et al, patients were given continuous infusions of rocuronium during laparoscopy. The dose was titrated to maintain either deep neuromuscular blockade (defined in this study as a post-tetanic count of 1 or 2) or moderate neuromuscular blockade (defined as a train-of-four count of 1 or 2). </a:t>
            </a:r>
            <a:r>
              <a:rPr lang="en-US" sz="1200" dirty="0">
                <a:solidFill>
                  <a:srgbClr val="FF00FF"/>
                </a:solidFill>
              </a:rPr>
              <a:t>[Kim: p2A]</a:t>
            </a:r>
            <a:endParaRPr lang="en-US" sz="1200" dirty="0"/>
          </a:p>
          <a:p>
            <a:pPr>
              <a:spcAft>
                <a:spcPts val="600"/>
              </a:spcAft>
            </a:pPr>
            <a:r>
              <a:rPr lang="en-US" sz="1200" dirty="0">
                <a:solidFill>
                  <a:srgbClr val="564138"/>
                </a:solidFill>
              </a:rPr>
              <a:t>The IAP for the pneumoperitoneum was initially set at 12 mmHg. During the procedure, the surgeon titrated the IAP to maintain surgical conditions in the operative field. </a:t>
            </a:r>
            <a:r>
              <a:rPr lang="en-US" sz="1200" dirty="0">
                <a:solidFill>
                  <a:srgbClr val="FF00FF"/>
                </a:solidFill>
              </a:rPr>
              <a:t>[Kim: p2B]</a:t>
            </a:r>
          </a:p>
          <a:p>
            <a:pPr>
              <a:spcAft>
                <a:spcPts val="600"/>
              </a:spcAft>
            </a:pPr>
            <a:r>
              <a:rPr lang="en-US" sz="1200" dirty="0">
                <a:solidFill>
                  <a:srgbClr val="564138"/>
                </a:solidFill>
              </a:rPr>
              <a:t>There were no significant differences in patient age, gender, height, weight, or body mass index between the groups. </a:t>
            </a:r>
            <a:r>
              <a:rPr lang="en-US" sz="1200" dirty="0">
                <a:solidFill>
                  <a:srgbClr val="FF00FF"/>
                </a:solidFill>
              </a:rPr>
              <a:t>[Kim: p3A, 3B]</a:t>
            </a:r>
          </a:p>
          <a:p>
            <a:pPr>
              <a:spcAft>
                <a:spcPts val="600"/>
              </a:spcAft>
            </a:pPr>
            <a:r>
              <a:rPr lang="en-US" sz="1200" dirty="0">
                <a:solidFill>
                  <a:srgbClr val="564138"/>
                </a:solidFill>
              </a:rPr>
              <a:t>The group receiving deep neuromuscular blockade had significantly lower average IAP compared with the group receiving moderate neuromuscular blockade. </a:t>
            </a:r>
            <a:r>
              <a:rPr lang="en-US" sz="1200" dirty="0">
                <a:solidFill>
                  <a:srgbClr val="FF00FF"/>
                </a:solidFill>
              </a:rPr>
              <a:t>[Kim: p3C]</a:t>
            </a:r>
            <a:endParaRPr lang="en-US" sz="1200" dirty="0"/>
          </a:p>
        </p:txBody>
      </p:sp>
      <p:sp>
        <p:nvSpPr>
          <p:cNvPr id="20" name="Rectangle 19"/>
          <p:cNvSpPr/>
          <p:nvPr/>
        </p:nvSpPr>
        <p:spPr>
          <a:xfrm>
            <a:off x="993356" y="5216147"/>
            <a:ext cx="2328294" cy="283470"/>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solidFill>
                  <a:srgbClr val="FF8300"/>
                </a:solidFill>
                <a:latin typeface="Calibri" charset="0"/>
                <a:ea typeface="Calibri" charset="0"/>
                <a:cs typeface="Calibri" charset="0"/>
              </a:rPr>
              <a:t>Deep NMB</a:t>
            </a:r>
          </a:p>
        </p:txBody>
      </p:sp>
      <p:sp>
        <p:nvSpPr>
          <p:cNvPr id="21" name="Rectangle 20"/>
          <p:cNvSpPr/>
          <p:nvPr/>
        </p:nvSpPr>
        <p:spPr>
          <a:xfrm>
            <a:off x="4924221" y="5238527"/>
            <a:ext cx="2604235" cy="43046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solidFill>
                  <a:srgbClr val="00788A"/>
                </a:solidFill>
                <a:latin typeface="Calibri" charset="0"/>
                <a:ea typeface="Calibri" charset="0"/>
                <a:cs typeface="Calibri" charset="0"/>
              </a:rPr>
              <a:t>Moderate NMB</a:t>
            </a:r>
          </a:p>
        </p:txBody>
      </p:sp>
      <p:sp>
        <p:nvSpPr>
          <p:cNvPr id="22" name="Rectangle 21"/>
          <p:cNvSpPr/>
          <p:nvPr/>
        </p:nvSpPr>
        <p:spPr>
          <a:xfrm>
            <a:off x="1382476" y="2849821"/>
            <a:ext cx="1550054" cy="869304"/>
          </a:xfrm>
          <a:prstGeom prst="rect">
            <a:avLst/>
          </a:prstGeom>
          <a:effectLst>
            <a:outerShdw blurRad="50800" dist="38100" dir="3480000" algn="t" rotWithShape="0">
              <a:prstClr val="black">
                <a:alpha val="40000"/>
              </a:prstClr>
            </a:outerShdw>
          </a:effectLst>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8000" b="1" dirty="0">
                <a:solidFill>
                  <a:schemeClr val="bg1"/>
                </a:solidFill>
                <a:latin typeface="Calibri" charset="0"/>
                <a:ea typeface="Calibri" charset="0"/>
                <a:cs typeface="Calibri" charset="0"/>
              </a:rPr>
              <a:t>9.3</a:t>
            </a:r>
          </a:p>
        </p:txBody>
      </p:sp>
      <p:sp>
        <p:nvSpPr>
          <p:cNvPr id="23" name="Rectangle 22"/>
          <p:cNvSpPr/>
          <p:nvPr/>
        </p:nvSpPr>
        <p:spPr>
          <a:xfrm>
            <a:off x="5451311" y="2849821"/>
            <a:ext cx="1550054" cy="837220"/>
          </a:xfrm>
          <a:prstGeom prst="rect">
            <a:avLst/>
          </a:prstGeom>
          <a:effectLst>
            <a:outerShdw blurRad="50800" dist="38100" dir="3480000" algn="t" rotWithShape="0">
              <a:prstClr val="black">
                <a:alpha val="40000"/>
              </a:prstClr>
            </a:outerShdw>
          </a:effectLst>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8000" b="1" dirty="0">
                <a:solidFill>
                  <a:schemeClr val="bg1"/>
                </a:solidFill>
                <a:latin typeface="Calibri" charset="0"/>
                <a:ea typeface="Calibri" charset="0"/>
                <a:cs typeface="Calibri" charset="0"/>
              </a:rPr>
              <a:t>12</a:t>
            </a:r>
            <a:endParaRPr lang="en-US" sz="7200" b="1" dirty="0">
              <a:solidFill>
                <a:schemeClr val="bg1"/>
              </a:solidFill>
              <a:latin typeface="Calibri" charset="0"/>
              <a:ea typeface="Calibri" charset="0"/>
              <a:cs typeface="Calibri" charset="0"/>
            </a:endParaRPr>
          </a:p>
        </p:txBody>
      </p:sp>
      <p:sp>
        <p:nvSpPr>
          <p:cNvPr id="25" name="Rectangle 24"/>
          <p:cNvSpPr/>
          <p:nvPr/>
        </p:nvSpPr>
        <p:spPr>
          <a:xfrm>
            <a:off x="2470640" y="5761514"/>
            <a:ext cx="3305713" cy="35984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dirty="0">
                <a:solidFill>
                  <a:srgbClr val="FF00FF"/>
                </a:solidFill>
              </a:rPr>
              <a:t>[Kim: p3C]</a:t>
            </a:r>
            <a:endParaRPr lang="en-US" sz="1600" dirty="0"/>
          </a:p>
        </p:txBody>
      </p:sp>
      <p:sp>
        <p:nvSpPr>
          <p:cNvPr id="26" name="Rectangle 25"/>
          <p:cNvSpPr/>
          <p:nvPr/>
        </p:nvSpPr>
        <p:spPr>
          <a:xfrm>
            <a:off x="1269817" y="3958608"/>
            <a:ext cx="1775372" cy="31780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solidFill>
                  <a:schemeClr val="bg1"/>
                </a:solidFill>
                <a:latin typeface="Calibri" charset="0"/>
                <a:ea typeface="Calibri" charset="0"/>
                <a:cs typeface="Calibri" charset="0"/>
              </a:rPr>
              <a:t>out of 14</a:t>
            </a:r>
          </a:p>
        </p:txBody>
      </p:sp>
      <p:sp>
        <p:nvSpPr>
          <p:cNvPr id="27" name="Rectangle 26"/>
          <p:cNvSpPr/>
          <p:nvPr/>
        </p:nvSpPr>
        <p:spPr>
          <a:xfrm>
            <a:off x="5338652" y="3958608"/>
            <a:ext cx="1775372" cy="31780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solidFill>
                  <a:schemeClr val="bg1"/>
                </a:solidFill>
                <a:latin typeface="Calibri" charset="0"/>
                <a:ea typeface="Calibri" charset="0"/>
                <a:cs typeface="Calibri" charset="0"/>
              </a:rPr>
              <a:t>out of 14</a:t>
            </a:r>
          </a:p>
        </p:txBody>
      </p:sp>
      <p:sp>
        <p:nvSpPr>
          <p:cNvPr id="28" name="Rectangle 27"/>
          <p:cNvSpPr/>
          <p:nvPr/>
        </p:nvSpPr>
        <p:spPr>
          <a:xfrm>
            <a:off x="499304" y="1004532"/>
            <a:ext cx="7438859" cy="480452"/>
          </a:xfrm>
          <a:prstGeom prst="rect">
            <a:avLst/>
          </a:prstGeom>
          <a:gradFill flip="none" rotWithShape="1">
            <a:gsLst>
              <a:gs pos="0">
                <a:srgbClr val="564138">
                  <a:alpha val="67843"/>
                </a:srgbClr>
              </a:gs>
              <a:gs pos="100000">
                <a:srgbClr val="998C87">
                  <a:alpha val="65882"/>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675941" y="1031410"/>
            <a:ext cx="5220014" cy="47361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2000" b="1" dirty="0">
                <a:solidFill>
                  <a:schemeClr val="bg1"/>
                </a:solidFill>
                <a:latin typeface="Calibri" charset="0"/>
                <a:ea typeface="Calibri" charset="0"/>
                <a:cs typeface="Calibri" charset="0"/>
              </a:rPr>
              <a:t>Average IAP, Deep vs Moderate NMB</a:t>
            </a:r>
          </a:p>
        </p:txBody>
      </p:sp>
      <p:sp>
        <p:nvSpPr>
          <p:cNvPr id="32" name="Rectangle 31"/>
          <p:cNvSpPr/>
          <p:nvPr/>
        </p:nvSpPr>
        <p:spPr>
          <a:xfrm>
            <a:off x="1444981" y="2582053"/>
            <a:ext cx="1416233" cy="601784"/>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dirty="0">
                <a:solidFill>
                  <a:schemeClr val="bg1"/>
                </a:solidFill>
              </a:rPr>
              <a:t>Average IAP </a:t>
            </a:r>
          </a:p>
          <a:p>
            <a:pPr algn="ctr">
              <a:defRPr sz="1862" b="0" i="0" u="none" strike="noStrike" kern="1200" spc="0" baseline="0">
                <a:solidFill>
                  <a:prstClr val="black">
                    <a:lumMod val="65000"/>
                    <a:lumOff val="35000"/>
                  </a:prstClr>
                </a:solidFill>
                <a:latin typeface="+mn-lt"/>
                <a:ea typeface="+mn-ea"/>
                <a:cs typeface="+mn-cs"/>
              </a:defRPr>
            </a:pPr>
            <a:r>
              <a:rPr lang="en-US" sz="1400" dirty="0">
                <a:solidFill>
                  <a:schemeClr val="bg1"/>
                </a:solidFill>
              </a:rPr>
              <a:t>(mmHg)</a:t>
            </a:r>
            <a:endParaRPr lang="en-US" sz="1400" b="1" dirty="0">
              <a:solidFill>
                <a:schemeClr val="bg1"/>
              </a:solidFill>
              <a:latin typeface="Calibri" charset="0"/>
              <a:ea typeface="Calibri" charset="0"/>
              <a:cs typeface="Calibri" charset="0"/>
            </a:endParaRPr>
          </a:p>
        </p:txBody>
      </p:sp>
      <p:sp>
        <p:nvSpPr>
          <p:cNvPr id="35" name="Rectangle 34"/>
          <p:cNvSpPr/>
          <p:nvPr/>
        </p:nvSpPr>
        <p:spPr>
          <a:xfrm>
            <a:off x="5536325" y="2582053"/>
            <a:ext cx="1416233" cy="601784"/>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dirty="0">
                <a:solidFill>
                  <a:schemeClr val="bg1"/>
                </a:solidFill>
              </a:rPr>
              <a:t>Average IAP </a:t>
            </a:r>
          </a:p>
          <a:p>
            <a:pPr algn="ctr">
              <a:defRPr sz="1862" b="0" i="0" u="none" strike="noStrike" kern="1200" spc="0" baseline="0">
                <a:solidFill>
                  <a:prstClr val="black">
                    <a:lumMod val="65000"/>
                    <a:lumOff val="35000"/>
                  </a:prstClr>
                </a:solidFill>
                <a:latin typeface="+mn-lt"/>
                <a:ea typeface="+mn-ea"/>
                <a:cs typeface="+mn-cs"/>
              </a:defRPr>
            </a:pPr>
            <a:r>
              <a:rPr lang="en-US" sz="1400" dirty="0">
                <a:solidFill>
                  <a:schemeClr val="bg1"/>
                </a:solidFill>
              </a:rPr>
              <a:t>(mmHg)</a:t>
            </a:r>
            <a:endParaRPr lang="en-US" sz="1400" b="1" dirty="0">
              <a:solidFill>
                <a:schemeClr val="bg1"/>
              </a:solidFill>
              <a:latin typeface="Calibri" charset="0"/>
              <a:ea typeface="Calibri" charset="0"/>
              <a:cs typeface="Calibri" charset="0"/>
            </a:endParaRPr>
          </a:p>
        </p:txBody>
      </p:sp>
      <p:pic>
        <p:nvPicPr>
          <p:cNvPr id="24" name="Picture 23">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37" name="Picture 3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38" name="Picture 37">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39" name="Picture 3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21663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7" y="82137"/>
            <a:ext cx="11249499" cy="511422"/>
          </a:xfrm>
        </p:spPr>
        <p:txBody>
          <a:bodyPr/>
          <a:lstStyle/>
          <a:p>
            <a:r>
              <a:rPr lang="en-US" dirty="0"/>
              <a:t>Effect on Surgical Conditions: Deep Block Allows Better Conditions for Suturing Fascia</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ontent Placeholder 10"/>
          <p:cNvSpPr>
            <a:spLocks noGrp="1"/>
          </p:cNvSpPr>
          <p:nvPr>
            <p:ph idx="1"/>
          </p:nvPr>
        </p:nvSpPr>
        <p:spPr>
          <a:xfrm>
            <a:off x="399288" y="764005"/>
            <a:ext cx="11055136" cy="1119980"/>
          </a:xfrm>
        </p:spPr>
        <p:txBody>
          <a:bodyPr/>
          <a:lstStyle/>
          <a:p>
            <a:pPr marL="0" indent="0">
              <a:lnSpc>
                <a:spcPct val="100000"/>
              </a:lnSpc>
              <a:spcBef>
                <a:spcPts val="0"/>
              </a:spcBef>
              <a:spcAft>
                <a:spcPts val="600"/>
              </a:spcAft>
              <a:buNone/>
            </a:pPr>
            <a:r>
              <a:rPr lang="en-US" sz="1200" dirty="0">
                <a:solidFill>
                  <a:srgbClr val="564138"/>
                </a:solidFill>
              </a:rPr>
              <a:t>In a study by Madsen et al, surgical conditions during suturing of the fascia after laparoscopy were rated by gynecologists using a 4 point subjective scale. </a:t>
            </a:r>
            <a:r>
              <a:rPr lang="en-US" sz="1200" dirty="0">
                <a:solidFill>
                  <a:srgbClr val="FF00FF"/>
                </a:solidFill>
              </a:rPr>
              <a:t>[Madsen: p3B] </a:t>
            </a:r>
            <a:r>
              <a:rPr lang="en-US" sz="1200" dirty="0">
                <a:solidFill>
                  <a:srgbClr val="564138"/>
                </a:solidFill>
              </a:rPr>
              <a:t>Pneumoperitoneum of 12 mmHg was maintained during suturing, and conditions were assessed for patients either without neuromuscular blockade or with deep neuromuscular blockade. A rating of 1 was considered optimal and a rating of 4 was considered bad. </a:t>
            </a:r>
            <a:r>
              <a:rPr lang="en-US" sz="1200" dirty="0">
                <a:solidFill>
                  <a:srgbClr val="FF00FF"/>
                </a:solidFill>
              </a:rPr>
              <a:t>[Madsen: p3C]</a:t>
            </a:r>
          </a:p>
          <a:p>
            <a:pPr marL="0" indent="0">
              <a:lnSpc>
                <a:spcPct val="100000"/>
              </a:lnSpc>
              <a:spcBef>
                <a:spcPts val="0"/>
              </a:spcBef>
              <a:spcAft>
                <a:spcPts val="600"/>
              </a:spcAft>
              <a:buNone/>
            </a:pPr>
            <a:r>
              <a:rPr lang="en-US" sz="1600" b="1" i="1" dirty="0">
                <a:solidFill>
                  <a:srgbClr val="564138"/>
                </a:solidFill>
                <a:latin typeface="Calibri" charset="0"/>
                <a:ea typeface="Calibri" charset="0"/>
                <a:cs typeface="Calibri" charset="0"/>
              </a:rPr>
              <a:t>Surgical conditions for suturing fascia were rated significantly better for the group receiving deep neuromuscular blockade. An optimal rating of 1 was assigned to 100% of the patients in the deep neuromuscular blockade group. </a:t>
            </a:r>
            <a:r>
              <a:rPr lang="en-US" sz="1200" dirty="0">
                <a:solidFill>
                  <a:srgbClr val="FF00FF"/>
                </a:solidFill>
              </a:rPr>
              <a:t>[Madsen: p5A, 5B]</a:t>
            </a:r>
          </a:p>
        </p:txBody>
      </p:sp>
      <p:sp>
        <p:nvSpPr>
          <p:cNvPr id="9" name="TextBox 8"/>
          <p:cNvSpPr txBox="1"/>
          <p:nvPr/>
        </p:nvSpPr>
        <p:spPr>
          <a:xfrm>
            <a:off x="4596503" y="5939248"/>
            <a:ext cx="1099981" cy="276999"/>
          </a:xfrm>
          <a:prstGeom prst="rect">
            <a:avLst/>
          </a:prstGeom>
          <a:noFill/>
        </p:spPr>
        <p:txBody>
          <a:bodyPr wrap="none" rtlCol="0">
            <a:spAutoFit/>
          </a:bodyPr>
          <a:lstStyle/>
          <a:p>
            <a:r>
              <a:rPr lang="en-US" sz="1200" dirty="0">
                <a:solidFill>
                  <a:srgbClr val="FF00FF"/>
                </a:solidFill>
              </a:rPr>
              <a:t>[Madsen: p5B]</a:t>
            </a:r>
            <a:endParaRPr lang="en-US" sz="1200" dirty="0"/>
          </a:p>
        </p:txBody>
      </p:sp>
      <p:sp>
        <p:nvSpPr>
          <p:cNvPr id="10" name="Rectangle 9"/>
          <p:cNvSpPr/>
          <p:nvPr/>
        </p:nvSpPr>
        <p:spPr>
          <a:xfrm>
            <a:off x="10548806" y="5939248"/>
            <a:ext cx="1099981" cy="276999"/>
          </a:xfrm>
          <a:prstGeom prst="rect">
            <a:avLst/>
          </a:prstGeom>
        </p:spPr>
        <p:txBody>
          <a:bodyPr wrap="none">
            <a:spAutoFit/>
          </a:bodyPr>
          <a:lstStyle/>
          <a:p>
            <a:r>
              <a:rPr lang="en-US" sz="1200" dirty="0">
                <a:solidFill>
                  <a:srgbClr val="FF00FF"/>
                </a:solidFill>
              </a:rPr>
              <a:t>[Madsen: p5B]</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05" y="2393179"/>
            <a:ext cx="4498848" cy="33284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774" y="2271259"/>
            <a:ext cx="4498848" cy="3450336"/>
          </a:xfrm>
          <a:prstGeom prst="rect">
            <a:avLst/>
          </a:prstGeom>
        </p:spPr>
      </p:pic>
      <p:sp>
        <p:nvSpPr>
          <p:cNvPr id="20" name="TextBox 19"/>
          <p:cNvSpPr txBox="1"/>
          <p:nvPr/>
        </p:nvSpPr>
        <p:spPr>
          <a:xfrm>
            <a:off x="1464852" y="4003597"/>
            <a:ext cx="367409" cy="523220"/>
          </a:xfrm>
          <a:prstGeom prst="rect">
            <a:avLst/>
          </a:prstGeom>
          <a:noFill/>
        </p:spPr>
        <p:txBody>
          <a:bodyPr wrap="none" rtlCol="0">
            <a:spAutoFit/>
          </a:bodyPr>
          <a:lstStyle/>
          <a:p>
            <a:pPr algn="ctr"/>
            <a:r>
              <a:rPr lang="en-US" sz="2800" b="1" dirty="0">
                <a:solidFill>
                  <a:srgbClr val="FF8300"/>
                </a:solidFill>
                <a:latin typeface="Calibri" charset="0"/>
                <a:ea typeface="Calibri" charset="0"/>
                <a:cs typeface="Calibri" charset="0"/>
              </a:rPr>
              <a:t>2</a:t>
            </a:r>
          </a:p>
        </p:txBody>
      </p:sp>
      <p:sp>
        <p:nvSpPr>
          <p:cNvPr id="22" name="Rectangle 21"/>
          <p:cNvSpPr/>
          <p:nvPr/>
        </p:nvSpPr>
        <p:spPr>
          <a:xfrm>
            <a:off x="1538170" y="1963152"/>
            <a:ext cx="3305713" cy="359848"/>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600" b="1" dirty="0">
                <a:latin typeface="Calibri" charset="0"/>
                <a:ea typeface="Calibri" charset="0"/>
                <a:cs typeface="Calibri" charset="0"/>
              </a:rPr>
              <a:t>No Neuromuscular Blockade (n=7)</a:t>
            </a:r>
          </a:p>
        </p:txBody>
      </p:sp>
      <p:sp>
        <p:nvSpPr>
          <p:cNvPr id="23" name="Rectangle 22"/>
          <p:cNvSpPr/>
          <p:nvPr/>
        </p:nvSpPr>
        <p:spPr>
          <a:xfrm>
            <a:off x="7586821" y="1963152"/>
            <a:ext cx="3305713" cy="378886"/>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600" b="1" dirty="0">
                <a:latin typeface="Calibri" charset="0"/>
                <a:ea typeface="Calibri" charset="0"/>
                <a:cs typeface="Calibri" charset="0"/>
              </a:rPr>
              <a:t>Deep Neuromuscular Blockade (n=7)</a:t>
            </a:r>
          </a:p>
        </p:txBody>
      </p:sp>
      <p:sp>
        <p:nvSpPr>
          <p:cNvPr id="24" name="TextBox 23"/>
          <p:cNvSpPr txBox="1"/>
          <p:nvPr/>
        </p:nvSpPr>
        <p:spPr>
          <a:xfrm>
            <a:off x="791129" y="2322622"/>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6</a:t>
            </a:r>
          </a:p>
        </p:txBody>
      </p:sp>
      <p:sp>
        <p:nvSpPr>
          <p:cNvPr id="25" name="TextBox 24"/>
          <p:cNvSpPr txBox="1"/>
          <p:nvPr/>
        </p:nvSpPr>
        <p:spPr>
          <a:xfrm>
            <a:off x="791129" y="3379818"/>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4</a:t>
            </a:r>
          </a:p>
        </p:txBody>
      </p:sp>
      <p:sp>
        <p:nvSpPr>
          <p:cNvPr id="26" name="TextBox 25"/>
          <p:cNvSpPr txBox="1"/>
          <p:nvPr/>
        </p:nvSpPr>
        <p:spPr>
          <a:xfrm>
            <a:off x="791129" y="4437014"/>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2</a:t>
            </a:r>
          </a:p>
        </p:txBody>
      </p:sp>
      <p:sp>
        <p:nvSpPr>
          <p:cNvPr id="27" name="TextBox 26"/>
          <p:cNvSpPr txBox="1"/>
          <p:nvPr/>
        </p:nvSpPr>
        <p:spPr>
          <a:xfrm>
            <a:off x="791128" y="5494210"/>
            <a:ext cx="263214" cy="276999"/>
          </a:xfrm>
          <a:prstGeom prst="rect">
            <a:avLst/>
          </a:prstGeom>
          <a:noFill/>
        </p:spPr>
        <p:txBody>
          <a:bodyPr wrap="none" rtlCol="0">
            <a:spAutoFit/>
          </a:bodyPr>
          <a:lstStyle/>
          <a:p>
            <a:pPr algn="r"/>
            <a:r>
              <a:rPr lang="en-US" sz="1200" dirty="0">
                <a:latin typeface="Calibri" charset="0"/>
                <a:ea typeface="Calibri" charset="0"/>
                <a:cs typeface="Calibri" charset="0"/>
              </a:rPr>
              <a:t>0</a:t>
            </a:r>
          </a:p>
        </p:txBody>
      </p:sp>
      <p:sp>
        <p:nvSpPr>
          <p:cNvPr id="28" name="TextBox 27"/>
          <p:cNvSpPr txBox="1"/>
          <p:nvPr/>
        </p:nvSpPr>
        <p:spPr>
          <a:xfrm>
            <a:off x="1492765"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1</a:t>
            </a:r>
          </a:p>
        </p:txBody>
      </p:sp>
      <p:sp>
        <p:nvSpPr>
          <p:cNvPr id="29" name="TextBox 28"/>
          <p:cNvSpPr txBox="1"/>
          <p:nvPr/>
        </p:nvSpPr>
        <p:spPr>
          <a:xfrm>
            <a:off x="2607190"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2</a:t>
            </a:r>
          </a:p>
        </p:txBody>
      </p:sp>
      <p:sp>
        <p:nvSpPr>
          <p:cNvPr id="30" name="TextBox 29"/>
          <p:cNvSpPr txBox="1"/>
          <p:nvPr/>
        </p:nvSpPr>
        <p:spPr>
          <a:xfrm>
            <a:off x="3702895"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3</a:t>
            </a:r>
          </a:p>
        </p:txBody>
      </p:sp>
      <p:sp>
        <p:nvSpPr>
          <p:cNvPr id="31" name="TextBox 30"/>
          <p:cNvSpPr txBox="1"/>
          <p:nvPr/>
        </p:nvSpPr>
        <p:spPr>
          <a:xfrm>
            <a:off x="4843883"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4</a:t>
            </a:r>
          </a:p>
        </p:txBody>
      </p:sp>
      <p:sp>
        <p:nvSpPr>
          <p:cNvPr id="32" name="TextBox 31"/>
          <p:cNvSpPr txBox="1"/>
          <p:nvPr/>
        </p:nvSpPr>
        <p:spPr>
          <a:xfrm>
            <a:off x="2574527" y="2427197"/>
            <a:ext cx="367409" cy="523220"/>
          </a:xfrm>
          <a:prstGeom prst="rect">
            <a:avLst/>
          </a:prstGeom>
          <a:noFill/>
        </p:spPr>
        <p:txBody>
          <a:bodyPr wrap="none" rtlCol="0">
            <a:spAutoFit/>
          </a:bodyPr>
          <a:lstStyle/>
          <a:p>
            <a:pPr algn="ctr"/>
            <a:r>
              <a:rPr lang="en-US" sz="2800" b="1" dirty="0">
                <a:solidFill>
                  <a:srgbClr val="FF8300"/>
                </a:solidFill>
                <a:latin typeface="Calibri" charset="0"/>
                <a:ea typeface="Calibri" charset="0"/>
                <a:cs typeface="Calibri" charset="0"/>
              </a:rPr>
              <a:t>5</a:t>
            </a:r>
          </a:p>
        </p:txBody>
      </p:sp>
      <p:sp>
        <p:nvSpPr>
          <p:cNvPr id="33" name="TextBox 32"/>
          <p:cNvSpPr txBox="1"/>
          <p:nvPr/>
        </p:nvSpPr>
        <p:spPr>
          <a:xfrm>
            <a:off x="3674319" y="4999566"/>
            <a:ext cx="367409" cy="523220"/>
          </a:xfrm>
          <a:prstGeom prst="rect">
            <a:avLst/>
          </a:prstGeom>
          <a:noFill/>
        </p:spPr>
        <p:txBody>
          <a:bodyPr wrap="none" rtlCol="0">
            <a:spAutoFit/>
          </a:bodyPr>
          <a:lstStyle/>
          <a:p>
            <a:pPr algn="ctr"/>
            <a:r>
              <a:rPr lang="en-US" sz="2800" b="1" dirty="0">
                <a:solidFill>
                  <a:srgbClr val="FF8300"/>
                </a:solidFill>
                <a:latin typeface="Calibri" charset="0"/>
                <a:ea typeface="Calibri" charset="0"/>
                <a:cs typeface="Calibri" charset="0"/>
              </a:rPr>
              <a:t>0</a:t>
            </a:r>
          </a:p>
        </p:txBody>
      </p:sp>
      <p:sp>
        <p:nvSpPr>
          <p:cNvPr id="34" name="TextBox 33"/>
          <p:cNvSpPr txBox="1"/>
          <p:nvPr/>
        </p:nvSpPr>
        <p:spPr>
          <a:xfrm>
            <a:off x="4779085" y="4999566"/>
            <a:ext cx="367409" cy="523220"/>
          </a:xfrm>
          <a:prstGeom prst="rect">
            <a:avLst/>
          </a:prstGeom>
          <a:noFill/>
        </p:spPr>
        <p:txBody>
          <a:bodyPr wrap="none" rtlCol="0">
            <a:spAutoFit/>
          </a:bodyPr>
          <a:lstStyle/>
          <a:p>
            <a:pPr algn="ctr"/>
            <a:r>
              <a:rPr lang="en-US" sz="2800" b="1" dirty="0">
                <a:solidFill>
                  <a:srgbClr val="FF8300"/>
                </a:solidFill>
                <a:latin typeface="Calibri" charset="0"/>
                <a:ea typeface="Calibri" charset="0"/>
                <a:cs typeface="Calibri" charset="0"/>
              </a:rPr>
              <a:t>0</a:t>
            </a:r>
          </a:p>
        </p:txBody>
      </p:sp>
      <p:sp>
        <p:nvSpPr>
          <p:cNvPr id="35" name="Rectangle 34"/>
          <p:cNvSpPr/>
          <p:nvPr/>
        </p:nvSpPr>
        <p:spPr>
          <a:xfrm>
            <a:off x="1585580" y="5911287"/>
            <a:ext cx="3305713" cy="37888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t>Rating of Surgical Conditions</a:t>
            </a:r>
          </a:p>
        </p:txBody>
      </p:sp>
      <p:sp>
        <p:nvSpPr>
          <p:cNvPr id="36" name="TextBox 35"/>
          <p:cNvSpPr txBox="1"/>
          <p:nvPr/>
        </p:nvSpPr>
        <p:spPr>
          <a:xfrm>
            <a:off x="6517314" y="2322622"/>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8</a:t>
            </a:r>
          </a:p>
        </p:txBody>
      </p:sp>
      <p:sp>
        <p:nvSpPr>
          <p:cNvPr id="37" name="TextBox 36"/>
          <p:cNvSpPr txBox="1"/>
          <p:nvPr/>
        </p:nvSpPr>
        <p:spPr>
          <a:xfrm>
            <a:off x="7223102" y="2322622"/>
            <a:ext cx="367409" cy="523220"/>
          </a:xfrm>
          <a:prstGeom prst="rect">
            <a:avLst/>
          </a:prstGeom>
          <a:noFill/>
        </p:spPr>
        <p:txBody>
          <a:bodyPr wrap="none" rtlCol="0">
            <a:spAutoFit/>
          </a:bodyPr>
          <a:lstStyle/>
          <a:p>
            <a:pPr algn="ctr"/>
            <a:r>
              <a:rPr lang="en-US" sz="2800" b="1" dirty="0">
                <a:solidFill>
                  <a:srgbClr val="00788A"/>
                </a:solidFill>
                <a:latin typeface="Calibri" charset="0"/>
                <a:ea typeface="Calibri" charset="0"/>
                <a:cs typeface="Calibri" charset="0"/>
              </a:rPr>
              <a:t>7</a:t>
            </a:r>
          </a:p>
        </p:txBody>
      </p:sp>
      <p:sp>
        <p:nvSpPr>
          <p:cNvPr id="39" name="TextBox 38"/>
          <p:cNvSpPr txBox="1"/>
          <p:nvPr/>
        </p:nvSpPr>
        <p:spPr>
          <a:xfrm>
            <a:off x="8326831" y="4999566"/>
            <a:ext cx="367409" cy="523220"/>
          </a:xfrm>
          <a:prstGeom prst="rect">
            <a:avLst/>
          </a:prstGeom>
          <a:noFill/>
        </p:spPr>
        <p:txBody>
          <a:bodyPr wrap="none" rtlCol="0">
            <a:spAutoFit/>
          </a:bodyPr>
          <a:lstStyle/>
          <a:p>
            <a:pPr algn="ctr"/>
            <a:r>
              <a:rPr lang="en-US" sz="2800" b="1" dirty="0">
                <a:solidFill>
                  <a:srgbClr val="00788A"/>
                </a:solidFill>
                <a:latin typeface="Calibri" charset="0"/>
                <a:ea typeface="Calibri" charset="0"/>
                <a:cs typeface="Calibri" charset="0"/>
              </a:rPr>
              <a:t>0</a:t>
            </a:r>
          </a:p>
        </p:txBody>
      </p:sp>
      <p:sp>
        <p:nvSpPr>
          <p:cNvPr id="40" name="TextBox 39"/>
          <p:cNvSpPr txBox="1"/>
          <p:nvPr/>
        </p:nvSpPr>
        <p:spPr>
          <a:xfrm>
            <a:off x="9444431" y="4999566"/>
            <a:ext cx="367409" cy="523220"/>
          </a:xfrm>
          <a:prstGeom prst="rect">
            <a:avLst/>
          </a:prstGeom>
          <a:noFill/>
        </p:spPr>
        <p:txBody>
          <a:bodyPr wrap="none" rtlCol="0">
            <a:spAutoFit/>
          </a:bodyPr>
          <a:lstStyle/>
          <a:p>
            <a:pPr algn="ctr"/>
            <a:r>
              <a:rPr lang="en-US" sz="2800" b="1" dirty="0">
                <a:solidFill>
                  <a:srgbClr val="00788A"/>
                </a:solidFill>
                <a:latin typeface="Calibri" charset="0"/>
                <a:ea typeface="Calibri" charset="0"/>
                <a:cs typeface="Calibri" charset="0"/>
              </a:rPr>
              <a:t>0</a:t>
            </a:r>
          </a:p>
        </p:txBody>
      </p:sp>
      <p:sp>
        <p:nvSpPr>
          <p:cNvPr id="41" name="TextBox 40"/>
          <p:cNvSpPr txBox="1"/>
          <p:nvPr/>
        </p:nvSpPr>
        <p:spPr>
          <a:xfrm>
            <a:off x="10545876" y="4999566"/>
            <a:ext cx="367409" cy="523220"/>
          </a:xfrm>
          <a:prstGeom prst="rect">
            <a:avLst/>
          </a:prstGeom>
          <a:noFill/>
        </p:spPr>
        <p:txBody>
          <a:bodyPr wrap="none" rtlCol="0">
            <a:spAutoFit/>
          </a:bodyPr>
          <a:lstStyle/>
          <a:p>
            <a:pPr algn="ctr"/>
            <a:r>
              <a:rPr lang="en-US" sz="2800" b="1" dirty="0">
                <a:solidFill>
                  <a:srgbClr val="00788A"/>
                </a:solidFill>
                <a:latin typeface="Calibri" charset="0"/>
                <a:ea typeface="Calibri" charset="0"/>
                <a:cs typeface="Calibri" charset="0"/>
              </a:rPr>
              <a:t>0</a:t>
            </a:r>
          </a:p>
        </p:txBody>
      </p:sp>
      <p:sp>
        <p:nvSpPr>
          <p:cNvPr id="42" name="TextBox 41"/>
          <p:cNvSpPr txBox="1"/>
          <p:nvPr/>
        </p:nvSpPr>
        <p:spPr>
          <a:xfrm>
            <a:off x="6517314" y="2720977"/>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7</a:t>
            </a:r>
          </a:p>
        </p:txBody>
      </p:sp>
      <p:sp>
        <p:nvSpPr>
          <p:cNvPr id="43" name="TextBox 42"/>
          <p:cNvSpPr txBox="1"/>
          <p:nvPr/>
        </p:nvSpPr>
        <p:spPr>
          <a:xfrm>
            <a:off x="6517314" y="3119332"/>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6</a:t>
            </a:r>
          </a:p>
        </p:txBody>
      </p:sp>
      <p:sp>
        <p:nvSpPr>
          <p:cNvPr id="44" name="TextBox 43"/>
          <p:cNvSpPr txBox="1"/>
          <p:nvPr/>
        </p:nvSpPr>
        <p:spPr>
          <a:xfrm>
            <a:off x="6517314" y="3517687"/>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5</a:t>
            </a:r>
          </a:p>
        </p:txBody>
      </p:sp>
      <p:sp>
        <p:nvSpPr>
          <p:cNvPr id="45" name="TextBox 44"/>
          <p:cNvSpPr txBox="1"/>
          <p:nvPr/>
        </p:nvSpPr>
        <p:spPr>
          <a:xfrm>
            <a:off x="6517314" y="3916042"/>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4</a:t>
            </a:r>
          </a:p>
        </p:txBody>
      </p:sp>
      <p:sp>
        <p:nvSpPr>
          <p:cNvPr id="46" name="TextBox 45"/>
          <p:cNvSpPr txBox="1"/>
          <p:nvPr/>
        </p:nvSpPr>
        <p:spPr>
          <a:xfrm>
            <a:off x="6517314" y="4314397"/>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3</a:t>
            </a:r>
          </a:p>
        </p:txBody>
      </p:sp>
      <p:sp>
        <p:nvSpPr>
          <p:cNvPr id="47" name="TextBox 46"/>
          <p:cNvSpPr txBox="1"/>
          <p:nvPr/>
        </p:nvSpPr>
        <p:spPr>
          <a:xfrm>
            <a:off x="6517314" y="4712752"/>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2</a:t>
            </a:r>
          </a:p>
        </p:txBody>
      </p:sp>
      <p:sp>
        <p:nvSpPr>
          <p:cNvPr id="48" name="TextBox 47"/>
          <p:cNvSpPr txBox="1"/>
          <p:nvPr/>
        </p:nvSpPr>
        <p:spPr>
          <a:xfrm>
            <a:off x="6517314" y="5111107"/>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1</a:t>
            </a:r>
          </a:p>
        </p:txBody>
      </p:sp>
      <p:sp>
        <p:nvSpPr>
          <p:cNvPr id="49" name="TextBox 48"/>
          <p:cNvSpPr txBox="1"/>
          <p:nvPr/>
        </p:nvSpPr>
        <p:spPr>
          <a:xfrm>
            <a:off x="6517314" y="5509461"/>
            <a:ext cx="263213" cy="276999"/>
          </a:xfrm>
          <a:prstGeom prst="rect">
            <a:avLst/>
          </a:prstGeom>
          <a:noFill/>
        </p:spPr>
        <p:txBody>
          <a:bodyPr wrap="none" rtlCol="0">
            <a:spAutoFit/>
          </a:bodyPr>
          <a:lstStyle/>
          <a:p>
            <a:pPr algn="r"/>
            <a:r>
              <a:rPr lang="en-US" sz="1200" dirty="0">
                <a:latin typeface="Calibri" charset="0"/>
                <a:ea typeface="Calibri" charset="0"/>
                <a:cs typeface="Calibri" charset="0"/>
              </a:rPr>
              <a:t>0</a:t>
            </a:r>
          </a:p>
        </p:txBody>
      </p:sp>
      <p:sp>
        <p:nvSpPr>
          <p:cNvPr id="50" name="TextBox 49"/>
          <p:cNvSpPr txBox="1"/>
          <p:nvPr/>
        </p:nvSpPr>
        <p:spPr>
          <a:xfrm>
            <a:off x="7258303"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1</a:t>
            </a:r>
          </a:p>
        </p:txBody>
      </p:sp>
      <p:sp>
        <p:nvSpPr>
          <p:cNvPr id="51" name="TextBox 50"/>
          <p:cNvSpPr txBox="1"/>
          <p:nvPr/>
        </p:nvSpPr>
        <p:spPr>
          <a:xfrm>
            <a:off x="8372728"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2</a:t>
            </a:r>
          </a:p>
        </p:txBody>
      </p:sp>
      <p:sp>
        <p:nvSpPr>
          <p:cNvPr id="52" name="TextBox 51"/>
          <p:cNvSpPr txBox="1"/>
          <p:nvPr/>
        </p:nvSpPr>
        <p:spPr>
          <a:xfrm>
            <a:off x="9468433"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3</a:t>
            </a:r>
          </a:p>
        </p:txBody>
      </p:sp>
      <p:sp>
        <p:nvSpPr>
          <p:cNvPr id="53" name="TextBox 52"/>
          <p:cNvSpPr txBox="1"/>
          <p:nvPr/>
        </p:nvSpPr>
        <p:spPr>
          <a:xfrm>
            <a:off x="10609421" y="5693019"/>
            <a:ext cx="263214" cy="276999"/>
          </a:xfrm>
          <a:prstGeom prst="rect">
            <a:avLst/>
          </a:prstGeom>
          <a:noFill/>
        </p:spPr>
        <p:txBody>
          <a:bodyPr wrap="none" rtlCol="0">
            <a:spAutoFit/>
          </a:bodyPr>
          <a:lstStyle/>
          <a:p>
            <a:pPr algn="ctr"/>
            <a:r>
              <a:rPr lang="en-US" sz="1200" dirty="0">
                <a:latin typeface="Calibri" charset="0"/>
                <a:ea typeface="Calibri" charset="0"/>
                <a:cs typeface="Calibri" charset="0"/>
              </a:rPr>
              <a:t>4</a:t>
            </a:r>
          </a:p>
        </p:txBody>
      </p:sp>
      <p:sp>
        <p:nvSpPr>
          <p:cNvPr id="54" name="Rectangle 53"/>
          <p:cNvSpPr/>
          <p:nvPr/>
        </p:nvSpPr>
        <p:spPr>
          <a:xfrm>
            <a:off x="7351118" y="5911287"/>
            <a:ext cx="3305713" cy="37888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t>Rating of Surgical Conditions</a:t>
            </a:r>
          </a:p>
        </p:txBody>
      </p:sp>
      <p:sp>
        <p:nvSpPr>
          <p:cNvPr id="55" name="Rectangle 54"/>
          <p:cNvSpPr/>
          <p:nvPr/>
        </p:nvSpPr>
        <p:spPr>
          <a:xfrm rot="16200000">
            <a:off x="4623988" y="3819354"/>
            <a:ext cx="3305713" cy="37888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t>Number of Patients</a:t>
            </a:r>
          </a:p>
        </p:txBody>
      </p:sp>
      <p:sp>
        <p:nvSpPr>
          <p:cNvPr id="56" name="Rectangle 55"/>
          <p:cNvSpPr/>
          <p:nvPr/>
        </p:nvSpPr>
        <p:spPr>
          <a:xfrm rot="16200000">
            <a:off x="-969347" y="3819354"/>
            <a:ext cx="3305713" cy="37888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t>Number of Patients</a:t>
            </a:r>
          </a:p>
        </p:txBody>
      </p:sp>
      <p:pic>
        <p:nvPicPr>
          <p:cNvPr id="57" name="Picture 56">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62" name="Picture 6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63" name="Picture 62">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64" name="Picture 6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06103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011539" y="885825"/>
            <a:ext cx="4704208" cy="5286375"/>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56697" r="-3565"/>
          <a:stretch/>
        </p:blipFill>
        <p:spPr>
          <a:xfrm>
            <a:off x="4534732" y="902823"/>
            <a:ext cx="2397045" cy="4770120"/>
          </a:xfrm>
          <a:prstGeom prst="rect">
            <a:avLst/>
          </a:prstGeom>
        </p:spPr>
      </p:pic>
      <p:sp>
        <p:nvSpPr>
          <p:cNvPr id="2" name="Title 1"/>
          <p:cNvSpPr>
            <a:spLocks noGrp="1"/>
          </p:cNvSpPr>
          <p:nvPr>
            <p:ph type="title"/>
          </p:nvPr>
        </p:nvSpPr>
        <p:spPr>
          <a:xfrm>
            <a:off x="399288" y="82137"/>
            <a:ext cx="10958792" cy="511422"/>
          </a:xfrm>
        </p:spPr>
        <p:txBody>
          <a:bodyPr/>
          <a:lstStyle/>
          <a:p>
            <a:r>
              <a:rPr lang="en-US" sz="2000" dirty="0"/>
              <a:t>Effect on Surgical Conditions:  Deep NMB Improves Conditions During Retroperitoneal Laparoscopy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7094651" y="1011226"/>
            <a:ext cx="4564166" cy="5155257"/>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improved the quality of surgical conditions during retroperitoneal laparoscopy compared with moderate blockade. </a:t>
            </a:r>
            <a:r>
              <a:rPr lang="en-US" sz="1200" b="1" dirty="0">
                <a:solidFill>
                  <a:srgbClr val="FF00FF"/>
                </a:solidFill>
              </a:rPr>
              <a:t>[Martini: p1A]</a:t>
            </a:r>
          </a:p>
          <a:p>
            <a:pPr>
              <a:spcAft>
                <a:spcPts val="600"/>
              </a:spcAft>
            </a:pPr>
            <a:r>
              <a:rPr lang="en-US" sz="1200" dirty="0">
                <a:solidFill>
                  <a:srgbClr val="564138"/>
                </a:solidFill>
              </a:rPr>
              <a:t>Martini et al compared deep neuromuscular blockade (defined as a post-tetanic count of 1 or 2) with moderate blockade (defined as a train-of-four of 1 or 2) in patients during retroperitoneal laparoscopy. An experienced surgeon used a 5-point scale to rate surgical conditions. </a:t>
            </a:r>
            <a:r>
              <a:rPr lang="en-US" sz="1200" dirty="0">
                <a:solidFill>
                  <a:srgbClr val="FF00FF"/>
                </a:solidFill>
              </a:rPr>
              <a:t>[Martini: p2A] </a:t>
            </a:r>
            <a:r>
              <a:rPr lang="en-US" sz="1200" dirty="0">
                <a:solidFill>
                  <a:srgbClr val="564138"/>
                </a:solidFill>
              </a:rPr>
              <a:t>For this subjective scale, a rating of 1 was considered extremely poor and a rating of 5 was considered optimal. </a:t>
            </a:r>
            <a:r>
              <a:rPr lang="en-US" sz="1200" dirty="0">
                <a:solidFill>
                  <a:srgbClr val="FF00FF"/>
                </a:solidFill>
              </a:rPr>
              <a:t>[Martini: p3A]</a:t>
            </a:r>
          </a:p>
          <a:p>
            <a:pPr>
              <a:spcAft>
                <a:spcPts val="600"/>
              </a:spcAft>
            </a:pPr>
            <a:r>
              <a:rPr lang="en-US" sz="1200" dirty="0">
                <a:solidFill>
                  <a:srgbClr val="564138"/>
                </a:solidFill>
              </a:rPr>
              <a:t>Patients in the moderate blockade group received a bolus dose of atracurium followed by a continuous infusion of mivacurium titrated to maintain the desired level of blockade. </a:t>
            </a:r>
            <a:r>
              <a:rPr lang="en-US" sz="1200" dirty="0">
                <a:solidFill>
                  <a:srgbClr val="FF00FF"/>
                </a:solidFill>
              </a:rPr>
              <a:t>[Martini: p2B] </a:t>
            </a:r>
            <a:r>
              <a:rPr lang="en-US" sz="1200" dirty="0">
                <a:solidFill>
                  <a:srgbClr val="564138"/>
                </a:solidFill>
              </a:rPr>
              <a:t>Patients in the deep blockade group received a bolus dose and continuous infusion of rocuronium. </a:t>
            </a:r>
            <a:r>
              <a:rPr lang="en-US" sz="1200" dirty="0">
                <a:solidFill>
                  <a:srgbClr val="FF00FF"/>
                </a:solidFill>
              </a:rPr>
              <a:t>[Martini: p2C]</a:t>
            </a:r>
          </a:p>
          <a:p>
            <a:pPr>
              <a:spcAft>
                <a:spcPts val="600"/>
              </a:spcAft>
            </a:pPr>
            <a:r>
              <a:rPr lang="en-US" sz="1200" dirty="0">
                <a:solidFill>
                  <a:srgbClr val="564138"/>
                </a:solidFill>
              </a:rPr>
              <a:t>Patient characteristics were similar between the groups. </a:t>
            </a:r>
            <a:r>
              <a:rPr lang="en-US" sz="1200" dirty="0">
                <a:solidFill>
                  <a:srgbClr val="FF00FF"/>
                </a:solidFill>
              </a:rPr>
              <a:t>[Martini: p4A, 5A]</a:t>
            </a:r>
          </a:p>
          <a:p>
            <a:pPr>
              <a:spcAft>
                <a:spcPts val="600"/>
              </a:spcAft>
            </a:pPr>
            <a:r>
              <a:rPr lang="en-US" sz="1200" dirty="0">
                <a:solidFill>
                  <a:srgbClr val="564138"/>
                </a:solidFill>
              </a:rPr>
              <a:t>Surgical conditions were rated significantly better in the group receiving deep blockade. The mean rating in the deep group was 4.7 compared with a mean rating of 4.0 in the moderate group. </a:t>
            </a:r>
            <a:r>
              <a:rPr lang="en-US" sz="1200" dirty="0">
                <a:solidFill>
                  <a:srgbClr val="FF00FF"/>
                </a:solidFill>
              </a:rPr>
              <a:t>[Martini: p4B]</a:t>
            </a:r>
            <a:endParaRPr lang="en-US" sz="1200" dirty="0"/>
          </a:p>
          <a:p>
            <a:pPr>
              <a:spcAft>
                <a:spcPts val="600"/>
              </a:spcAft>
            </a:pPr>
            <a:r>
              <a:rPr lang="en-US" sz="1200" dirty="0">
                <a:solidFill>
                  <a:srgbClr val="564138"/>
                </a:solidFill>
              </a:rPr>
              <a:t>99% of the rating scores in the deep group were in the range of 4 to 5. </a:t>
            </a:r>
            <a:r>
              <a:rPr lang="en-US" sz="1200" dirty="0">
                <a:solidFill>
                  <a:srgbClr val="FF00FF"/>
                </a:solidFill>
              </a:rPr>
              <a:t>[Martini: p4C, 5B]</a:t>
            </a:r>
            <a:endParaRPr lang="en-US" sz="1200" dirty="0"/>
          </a:p>
        </p:txBody>
      </p:sp>
      <p:sp>
        <p:nvSpPr>
          <p:cNvPr id="16" name="TextBox 15"/>
          <p:cNvSpPr txBox="1"/>
          <p:nvPr/>
        </p:nvSpPr>
        <p:spPr>
          <a:xfrm>
            <a:off x="3100808" y="6013835"/>
            <a:ext cx="1056700" cy="276999"/>
          </a:xfrm>
          <a:prstGeom prst="rect">
            <a:avLst/>
          </a:prstGeom>
          <a:noFill/>
        </p:spPr>
        <p:txBody>
          <a:bodyPr wrap="none" rtlCol="0">
            <a:spAutoFit/>
          </a:bodyPr>
          <a:lstStyle/>
          <a:p>
            <a:r>
              <a:rPr lang="en-US" sz="1200" dirty="0">
                <a:solidFill>
                  <a:srgbClr val="FF00FF"/>
                </a:solidFill>
              </a:rPr>
              <a:t>[Martini: p4B]</a:t>
            </a:r>
            <a:endParaRPr lang="en-US" sz="12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3303"/>
          <a:stretch/>
        </p:blipFill>
        <p:spPr>
          <a:xfrm>
            <a:off x="1232417" y="902823"/>
            <a:ext cx="2899783" cy="4770120"/>
          </a:xfrm>
          <a:prstGeom prst="rect">
            <a:avLst/>
          </a:prstGeom>
        </p:spPr>
      </p:pic>
      <p:sp>
        <p:nvSpPr>
          <p:cNvPr id="22" name="TextBox 21"/>
          <p:cNvSpPr txBox="1"/>
          <p:nvPr/>
        </p:nvSpPr>
        <p:spPr>
          <a:xfrm>
            <a:off x="951613" y="958252"/>
            <a:ext cx="276038" cy="307777"/>
          </a:xfrm>
          <a:prstGeom prst="rect">
            <a:avLst/>
          </a:prstGeom>
          <a:noFill/>
        </p:spPr>
        <p:txBody>
          <a:bodyPr wrap="none" rtlCol="0">
            <a:spAutoFit/>
          </a:bodyPr>
          <a:lstStyle/>
          <a:p>
            <a:pPr algn="r"/>
            <a:r>
              <a:rPr lang="en-US" sz="1400" dirty="0">
                <a:latin typeface="Calibri" charset="0"/>
                <a:ea typeface="Calibri" charset="0"/>
                <a:cs typeface="Calibri" charset="0"/>
              </a:rPr>
              <a:t>5</a:t>
            </a:r>
          </a:p>
        </p:txBody>
      </p:sp>
      <p:sp>
        <p:nvSpPr>
          <p:cNvPr id="23" name="Rectangle 22"/>
          <p:cNvSpPr/>
          <p:nvPr/>
        </p:nvSpPr>
        <p:spPr>
          <a:xfrm>
            <a:off x="1655114" y="5773453"/>
            <a:ext cx="1398252"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Deep NMB</a:t>
            </a:r>
          </a:p>
        </p:txBody>
      </p:sp>
      <p:sp>
        <p:nvSpPr>
          <p:cNvPr id="24" name="Rectangle 23"/>
          <p:cNvSpPr/>
          <p:nvPr/>
        </p:nvSpPr>
        <p:spPr>
          <a:xfrm>
            <a:off x="4424891" y="5773453"/>
            <a:ext cx="1398252"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Moderate NMB</a:t>
            </a:r>
          </a:p>
        </p:txBody>
      </p:sp>
      <p:sp>
        <p:nvSpPr>
          <p:cNvPr id="25" name="TextBox 24"/>
          <p:cNvSpPr txBox="1"/>
          <p:nvPr/>
        </p:nvSpPr>
        <p:spPr>
          <a:xfrm>
            <a:off x="815359" y="1373573"/>
            <a:ext cx="412292" cy="307777"/>
          </a:xfrm>
          <a:prstGeom prst="rect">
            <a:avLst/>
          </a:prstGeom>
          <a:noFill/>
        </p:spPr>
        <p:txBody>
          <a:bodyPr wrap="none" rtlCol="0">
            <a:spAutoFit/>
          </a:bodyPr>
          <a:lstStyle/>
          <a:p>
            <a:pPr algn="r"/>
            <a:r>
              <a:rPr lang="en-US" sz="1400" dirty="0">
                <a:latin typeface="Calibri" charset="0"/>
                <a:ea typeface="Calibri" charset="0"/>
                <a:cs typeface="Calibri" charset="0"/>
              </a:rPr>
              <a:t>4.5</a:t>
            </a:r>
          </a:p>
        </p:txBody>
      </p:sp>
      <p:sp>
        <p:nvSpPr>
          <p:cNvPr id="26" name="TextBox 25"/>
          <p:cNvSpPr txBox="1"/>
          <p:nvPr/>
        </p:nvSpPr>
        <p:spPr>
          <a:xfrm>
            <a:off x="951614" y="1860172"/>
            <a:ext cx="276037" cy="307777"/>
          </a:xfrm>
          <a:prstGeom prst="rect">
            <a:avLst/>
          </a:prstGeom>
          <a:noFill/>
        </p:spPr>
        <p:txBody>
          <a:bodyPr wrap="none" rtlCol="0">
            <a:spAutoFit/>
          </a:bodyPr>
          <a:lstStyle/>
          <a:p>
            <a:pPr algn="r"/>
            <a:r>
              <a:rPr lang="en-US" sz="1400" dirty="0">
                <a:latin typeface="Calibri" charset="0"/>
                <a:ea typeface="Calibri" charset="0"/>
                <a:cs typeface="Calibri" charset="0"/>
              </a:rPr>
              <a:t>4</a:t>
            </a:r>
          </a:p>
        </p:txBody>
      </p:sp>
      <p:sp>
        <p:nvSpPr>
          <p:cNvPr id="27" name="TextBox 26"/>
          <p:cNvSpPr txBox="1"/>
          <p:nvPr/>
        </p:nvSpPr>
        <p:spPr>
          <a:xfrm>
            <a:off x="815359" y="2291421"/>
            <a:ext cx="412292" cy="307777"/>
          </a:xfrm>
          <a:prstGeom prst="rect">
            <a:avLst/>
          </a:prstGeom>
          <a:noFill/>
        </p:spPr>
        <p:txBody>
          <a:bodyPr wrap="none" rtlCol="0">
            <a:spAutoFit/>
          </a:bodyPr>
          <a:lstStyle/>
          <a:p>
            <a:pPr algn="r"/>
            <a:r>
              <a:rPr lang="en-US" sz="1400" dirty="0">
                <a:latin typeface="Calibri" charset="0"/>
                <a:ea typeface="Calibri" charset="0"/>
                <a:cs typeface="Calibri" charset="0"/>
              </a:rPr>
              <a:t>3.5</a:t>
            </a:r>
          </a:p>
        </p:txBody>
      </p:sp>
      <p:sp>
        <p:nvSpPr>
          <p:cNvPr id="28" name="TextBox 27"/>
          <p:cNvSpPr txBox="1"/>
          <p:nvPr/>
        </p:nvSpPr>
        <p:spPr>
          <a:xfrm>
            <a:off x="951613" y="2753101"/>
            <a:ext cx="276038" cy="307777"/>
          </a:xfrm>
          <a:prstGeom prst="rect">
            <a:avLst/>
          </a:prstGeom>
          <a:noFill/>
        </p:spPr>
        <p:txBody>
          <a:bodyPr wrap="none" rtlCol="0">
            <a:spAutoFit/>
          </a:bodyPr>
          <a:lstStyle/>
          <a:p>
            <a:pPr algn="r"/>
            <a:r>
              <a:rPr lang="en-US" sz="1400" dirty="0">
                <a:latin typeface="Calibri" charset="0"/>
                <a:ea typeface="Calibri" charset="0"/>
                <a:cs typeface="Calibri" charset="0"/>
              </a:rPr>
              <a:t>3</a:t>
            </a:r>
          </a:p>
        </p:txBody>
      </p:sp>
      <p:sp>
        <p:nvSpPr>
          <p:cNvPr id="29" name="TextBox 28"/>
          <p:cNvSpPr txBox="1"/>
          <p:nvPr/>
        </p:nvSpPr>
        <p:spPr>
          <a:xfrm>
            <a:off x="815359" y="3218025"/>
            <a:ext cx="412292" cy="307777"/>
          </a:xfrm>
          <a:prstGeom prst="rect">
            <a:avLst/>
          </a:prstGeom>
          <a:noFill/>
        </p:spPr>
        <p:txBody>
          <a:bodyPr wrap="none" rtlCol="0">
            <a:spAutoFit/>
          </a:bodyPr>
          <a:lstStyle/>
          <a:p>
            <a:pPr algn="r"/>
            <a:r>
              <a:rPr lang="en-US" sz="1400" dirty="0">
                <a:latin typeface="Calibri" charset="0"/>
                <a:ea typeface="Calibri" charset="0"/>
                <a:cs typeface="Calibri" charset="0"/>
              </a:rPr>
              <a:t>2.5</a:t>
            </a:r>
          </a:p>
        </p:txBody>
      </p:sp>
      <p:sp>
        <p:nvSpPr>
          <p:cNvPr id="30" name="TextBox 29"/>
          <p:cNvSpPr txBox="1"/>
          <p:nvPr/>
        </p:nvSpPr>
        <p:spPr>
          <a:xfrm>
            <a:off x="951613" y="3724490"/>
            <a:ext cx="276038" cy="307777"/>
          </a:xfrm>
          <a:prstGeom prst="rect">
            <a:avLst/>
          </a:prstGeom>
          <a:noFill/>
        </p:spPr>
        <p:txBody>
          <a:bodyPr wrap="none" rtlCol="0">
            <a:spAutoFit/>
          </a:bodyPr>
          <a:lstStyle/>
          <a:p>
            <a:pPr algn="r"/>
            <a:r>
              <a:rPr lang="en-US" sz="1400" dirty="0">
                <a:latin typeface="Calibri" charset="0"/>
                <a:ea typeface="Calibri" charset="0"/>
                <a:cs typeface="Calibri" charset="0"/>
              </a:rPr>
              <a:t>2</a:t>
            </a:r>
          </a:p>
        </p:txBody>
      </p:sp>
      <p:sp>
        <p:nvSpPr>
          <p:cNvPr id="31" name="TextBox 30"/>
          <p:cNvSpPr txBox="1"/>
          <p:nvPr/>
        </p:nvSpPr>
        <p:spPr>
          <a:xfrm>
            <a:off x="815359" y="4157173"/>
            <a:ext cx="412292" cy="307777"/>
          </a:xfrm>
          <a:prstGeom prst="rect">
            <a:avLst/>
          </a:prstGeom>
          <a:noFill/>
        </p:spPr>
        <p:txBody>
          <a:bodyPr wrap="none" rtlCol="0">
            <a:spAutoFit/>
          </a:bodyPr>
          <a:lstStyle/>
          <a:p>
            <a:pPr algn="r"/>
            <a:r>
              <a:rPr lang="en-US" sz="1400" dirty="0">
                <a:latin typeface="Calibri" charset="0"/>
                <a:ea typeface="Calibri" charset="0"/>
                <a:cs typeface="Calibri" charset="0"/>
              </a:rPr>
              <a:t>1.5</a:t>
            </a:r>
          </a:p>
        </p:txBody>
      </p:sp>
      <p:sp>
        <p:nvSpPr>
          <p:cNvPr id="32" name="TextBox 31"/>
          <p:cNvSpPr txBox="1"/>
          <p:nvPr/>
        </p:nvSpPr>
        <p:spPr>
          <a:xfrm>
            <a:off x="951613" y="4585973"/>
            <a:ext cx="276038" cy="307777"/>
          </a:xfrm>
          <a:prstGeom prst="rect">
            <a:avLst/>
          </a:prstGeom>
          <a:noFill/>
        </p:spPr>
        <p:txBody>
          <a:bodyPr wrap="none" rtlCol="0">
            <a:spAutoFit/>
          </a:bodyPr>
          <a:lstStyle/>
          <a:p>
            <a:pPr algn="r"/>
            <a:r>
              <a:rPr lang="en-US" sz="1400" dirty="0">
                <a:latin typeface="Calibri" charset="0"/>
                <a:ea typeface="Calibri" charset="0"/>
                <a:cs typeface="Calibri" charset="0"/>
              </a:rPr>
              <a:t>1</a:t>
            </a:r>
          </a:p>
        </p:txBody>
      </p:sp>
      <p:sp>
        <p:nvSpPr>
          <p:cNvPr id="33" name="TextBox 32"/>
          <p:cNvSpPr txBox="1"/>
          <p:nvPr/>
        </p:nvSpPr>
        <p:spPr>
          <a:xfrm>
            <a:off x="815359" y="5033071"/>
            <a:ext cx="412292" cy="307777"/>
          </a:xfrm>
          <a:prstGeom prst="rect">
            <a:avLst/>
          </a:prstGeom>
          <a:noFill/>
        </p:spPr>
        <p:txBody>
          <a:bodyPr wrap="none" rtlCol="0">
            <a:spAutoFit/>
          </a:bodyPr>
          <a:lstStyle/>
          <a:p>
            <a:pPr algn="r"/>
            <a:r>
              <a:rPr lang="en-US" sz="1400" dirty="0">
                <a:latin typeface="Calibri" charset="0"/>
                <a:ea typeface="Calibri" charset="0"/>
                <a:cs typeface="Calibri" charset="0"/>
              </a:rPr>
              <a:t>0.5</a:t>
            </a:r>
          </a:p>
        </p:txBody>
      </p:sp>
      <p:sp>
        <p:nvSpPr>
          <p:cNvPr id="34" name="TextBox 33"/>
          <p:cNvSpPr txBox="1"/>
          <p:nvPr/>
        </p:nvSpPr>
        <p:spPr>
          <a:xfrm>
            <a:off x="951613" y="5520282"/>
            <a:ext cx="276038" cy="307777"/>
          </a:xfrm>
          <a:prstGeom prst="rect">
            <a:avLst/>
          </a:prstGeom>
          <a:noFill/>
        </p:spPr>
        <p:txBody>
          <a:bodyPr wrap="none" rtlCol="0">
            <a:spAutoFit/>
          </a:bodyPr>
          <a:lstStyle/>
          <a:p>
            <a:pPr algn="r"/>
            <a:r>
              <a:rPr lang="en-US" sz="1400" dirty="0">
                <a:latin typeface="Calibri" charset="0"/>
                <a:ea typeface="Calibri" charset="0"/>
                <a:cs typeface="Calibri" charset="0"/>
              </a:rPr>
              <a:t>0</a:t>
            </a:r>
          </a:p>
        </p:txBody>
      </p:sp>
      <p:sp>
        <p:nvSpPr>
          <p:cNvPr id="35" name="Rectangle 34"/>
          <p:cNvSpPr/>
          <p:nvPr/>
        </p:nvSpPr>
        <p:spPr>
          <a:xfrm rot="16200000">
            <a:off x="-887000" y="3041220"/>
            <a:ext cx="3019916"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Rating of Surgical Conditions</a:t>
            </a:r>
          </a:p>
        </p:txBody>
      </p:sp>
      <p:sp>
        <p:nvSpPr>
          <p:cNvPr id="36" name="Rectangle 35"/>
          <p:cNvSpPr/>
          <p:nvPr/>
        </p:nvSpPr>
        <p:spPr>
          <a:xfrm>
            <a:off x="3100808" y="1026985"/>
            <a:ext cx="869334" cy="65436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3600" b="1" dirty="0">
                <a:solidFill>
                  <a:srgbClr val="FF8300"/>
                </a:solidFill>
              </a:rPr>
              <a:t>4.7</a:t>
            </a:r>
          </a:p>
        </p:txBody>
      </p:sp>
      <p:sp>
        <p:nvSpPr>
          <p:cNvPr id="37" name="Rectangle 36"/>
          <p:cNvSpPr/>
          <p:nvPr/>
        </p:nvSpPr>
        <p:spPr>
          <a:xfrm>
            <a:off x="5823143" y="1681350"/>
            <a:ext cx="869334" cy="65436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3600" b="1" dirty="0">
                <a:solidFill>
                  <a:srgbClr val="00788A"/>
                </a:solidFill>
              </a:rPr>
              <a:t>4</a:t>
            </a:r>
          </a:p>
        </p:txBody>
      </p:sp>
      <p:pic>
        <p:nvPicPr>
          <p:cNvPr id="40" name="Picture 39">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46" name="Picture 45">
            <a:hlinkClick r:id="" action="ppaction://hlinkshowjump?jump=previousslide"/>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47" name="Picture 4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361241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273" y="2249395"/>
            <a:ext cx="3352800" cy="3356153"/>
          </a:xfrm>
          <a:prstGeom prst="rect">
            <a:avLst/>
          </a:prstGeom>
          <a:effectLst>
            <a:innerShdw blurRad="330200" dist="50800" dir="13500000">
              <a:srgbClr val="564138">
                <a:alpha val="50000"/>
              </a:srgbClr>
            </a:innerShdw>
            <a:reflection blurRad="6350" stA="25000" endPos="8000" dir="5400000" sy="-100000" algn="bl" rotWithShape="0"/>
          </a:effectLst>
        </p:spPr>
      </p:pic>
      <p:sp>
        <p:nvSpPr>
          <p:cNvPr id="29" name="Rectangle 28"/>
          <p:cNvSpPr/>
          <p:nvPr/>
        </p:nvSpPr>
        <p:spPr>
          <a:xfrm>
            <a:off x="4389120" y="988981"/>
            <a:ext cx="7438859" cy="480452"/>
          </a:xfrm>
          <a:prstGeom prst="rect">
            <a:avLst/>
          </a:prstGeom>
          <a:gradFill flip="none" rotWithShape="1">
            <a:gsLst>
              <a:gs pos="0">
                <a:srgbClr val="564138">
                  <a:alpha val="67843"/>
                </a:srgbClr>
              </a:gs>
              <a:gs pos="100000">
                <a:srgbClr val="998C87">
                  <a:alpha val="65882"/>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288" y="82137"/>
            <a:ext cx="10515600" cy="511422"/>
          </a:xfrm>
        </p:spPr>
        <p:txBody>
          <a:bodyPr/>
          <a:lstStyle/>
          <a:p>
            <a:r>
              <a:rPr lang="en-US" dirty="0"/>
              <a:t>Effect on Surgical Conditions: Deep NMB in Laparoscopic Bariatric Surgery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p:cNvSpPr txBox="1"/>
          <p:nvPr/>
        </p:nvSpPr>
        <p:spPr>
          <a:xfrm>
            <a:off x="399288" y="792438"/>
            <a:ext cx="3851870" cy="5570756"/>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provides improved surgical conditions during laparoscopic bariatric surgery. </a:t>
            </a:r>
            <a:r>
              <a:rPr lang="en-US" sz="1200" b="1" dirty="0">
                <a:solidFill>
                  <a:srgbClr val="FF00FF"/>
                </a:solidFill>
              </a:rPr>
              <a:t>[Torensma: p1A]</a:t>
            </a:r>
          </a:p>
          <a:p>
            <a:pPr>
              <a:spcAft>
                <a:spcPts val="600"/>
              </a:spcAft>
            </a:pPr>
            <a:r>
              <a:rPr lang="en-US" sz="1200" dirty="0">
                <a:solidFill>
                  <a:srgbClr val="564138"/>
                </a:solidFill>
              </a:rPr>
              <a:t>Torensma et al assessed the effects of deep vs moderate neuromuscular blockade in patients undergoing Roux-Y gastric bypass surgery. </a:t>
            </a:r>
            <a:r>
              <a:rPr lang="en-US" sz="1200" dirty="0">
                <a:solidFill>
                  <a:srgbClr val="FF00FF"/>
                </a:solidFill>
              </a:rPr>
              <a:t>[Torensma: p2B, 3A]</a:t>
            </a:r>
            <a:endParaRPr lang="en-US" sz="1200" dirty="0"/>
          </a:p>
          <a:p>
            <a:pPr>
              <a:spcAft>
                <a:spcPts val="600"/>
              </a:spcAft>
            </a:pPr>
            <a:r>
              <a:rPr lang="en-US" sz="1200" dirty="0">
                <a:solidFill>
                  <a:srgbClr val="564138"/>
                </a:solidFill>
              </a:rPr>
              <a:t>Patients were randomized to receive either deep neuromuscular blockade (defined as a post-tetanic count of 2 to 3) or moderate blockade (defined as a train-of-four count of 1 to 2).  Bolus doses of rocuronium were administered to maintain the desired level of blockade. </a:t>
            </a:r>
            <a:r>
              <a:rPr lang="en-US" sz="1200" dirty="0">
                <a:solidFill>
                  <a:srgbClr val="FF00FF"/>
                </a:solidFill>
              </a:rPr>
              <a:t>[Torensma: p3B]</a:t>
            </a:r>
          </a:p>
          <a:p>
            <a:pPr>
              <a:spcAft>
                <a:spcPts val="600"/>
              </a:spcAft>
            </a:pPr>
            <a:r>
              <a:rPr lang="en-US" sz="1200" dirty="0">
                <a:solidFill>
                  <a:srgbClr val="564138"/>
                </a:solidFill>
              </a:rPr>
              <a:t>Surgical conditions were rated on a 5-point scale from 1 (extremely poor) to 5 (optimal). </a:t>
            </a:r>
            <a:r>
              <a:rPr lang="en-US" sz="1200" dirty="0">
                <a:solidFill>
                  <a:srgbClr val="FF00FF"/>
                </a:solidFill>
              </a:rPr>
              <a:t>[Torensma: p2A]</a:t>
            </a:r>
            <a:r>
              <a:rPr lang="en-US" sz="1200" dirty="0"/>
              <a:t> </a:t>
            </a:r>
            <a:r>
              <a:rPr lang="en-US" sz="1200" dirty="0">
                <a:solidFill>
                  <a:srgbClr val="564138"/>
                </a:solidFill>
              </a:rPr>
              <a:t>There were no significant differences in patient characteristics between the groups.</a:t>
            </a:r>
            <a:r>
              <a:rPr lang="en-US" sz="1200" dirty="0"/>
              <a:t> </a:t>
            </a:r>
            <a:r>
              <a:rPr lang="en-US" sz="1200" dirty="0">
                <a:solidFill>
                  <a:srgbClr val="FF00FF"/>
                </a:solidFill>
              </a:rPr>
              <a:t>[Torensma: p5A, 7A] </a:t>
            </a:r>
            <a:r>
              <a:rPr lang="en-US" sz="1200" dirty="0">
                <a:solidFill>
                  <a:srgbClr val="564138"/>
                </a:solidFill>
              </a:rPr>
              <a:t>All patients had a body mass index over 35. </a:t>
            </a:r>
            <a:r>
              <a:rPr lang="en-US" sz="1200" dirty="0">
                <a:solidFill>
                  <a:srgbClr val="FF00FF"/>
                </a:solidFill>
              </a:rPr>
              <a:t>[Torensma: p5A]</a:t>
            </a:r>
          </a:p>
          <a:p>
            <a:pPr>
              <a:spcAft>
                <a:spcPts val="600"/>
              </a:spcAft>
            </a:pPr>
            <a:r>
              <a:rPr lang="en-US" sz="1200" dirty="0">
                <a:solidFill>
                  <a:srgbClr val="564138"/>
                </a:solidFill>
              </a:rPr>
              <a:t>Ratings for surgical conditions were significantly different between the groups. The mean rating in the group receiving deep neuromuscular blockade was 4.8 compared with a mean rating of 4.2 in the group receiving moderate blockade (</a:t>
            </a:r>
            <a:r>
              <a:rPr lang="en-US" sz="1200" i="1" dirty="0">
                <a:solidFill>
                  <a:srgbClr val="564138"/>
                </a:solidFill>
              </a:rPr>
              <a:t>P</a:t>
            </a:r>
            <a:r>
              <a:rPr lang="en-US" sz="1200" dirty="0">
                <a:solidFill>
                  <a:srgbClr val="564138"/>
                </a:solidFill>
              </a:rPr>
              <a:t> &lt; 0.001), a difference of 14%. </a:t>
            </a:r>
            <a:r>
              <a:rPr lang="en-US" sz="1200" dirty="0">
                <a:solidFill>
                  <a:srgbClr val="FF00FF"/>
                </a:solidFill>
              </a:rPr>
              <a:t>[Torensma: p5B] </a:t>
            </a:r>
            <a:r>
              <a:rPr lang="en-US" sz="1200" b="1" i="1" dirty="0">
                <a:solidFill>
                  <a:srgbClr val="564138"/>
                </a:solidFill>
                <a:latin typeface="Calibri" charset="0"/>
                <a:ea typeface="Calibri" charset="0"/>
                <a:cs typeface="Calibri" charset="0"/>
              </a:rPr>
              <a:t>The 3 surgeons involved in the study considered this difference to be clinically relevant. </a:t>
            </a:r>
            <a:r>
              <a:rPr lang="en-US" sz="1200" dirty="0">
                <a:solidFill>
                  <a:srgbClr val="FF00FF"/>
                </a:solidFill>
              </a:rPr>
              <a:t>[Torensma: p9A] </a:t>
            </a:r>
            <a:r>
              <a:rPr lang="en-US" sz="1200" dirty="0">
                <a:solidFill>
                  <a:srgbClr val="564138"/>
                </a:solidFill>
              </a:rPr>
              <a:t>All rating scores for the deep blockade group were in the range of 4-5. </a:t>
            </a:r>
            <a:r>
              <a:rPr lang="en-US" sz="1200" dirty="0">
                <a:solidFill>
                  <a:srgbClr val="FF00FF"/>
                </a:solidFill>
              </a:rPr>
              <a:t>[Torensma: p5C] </a:t>
            </a:r>
            <a:endParaRPr lang="en-US" sz="1200" dirty="0"/>
          </a:p>
        </p:txBody>
      </p:sp>
      <p:sp>
        <p:nvSpPr>
          <p:cNvPr id="13" name="TextBox 12"/>
          <p:cNvSpPr txBox="1"/>
          <p:nvPr/>
        </p:nvSpPr>
        <p:spPr>
          <a:xfrm>
            <a:off x="7493678" y="5907350"/>
            <a:ext cx="1376595" cy="307777"/>
          </a:xfrm>
          <a:prstGeom prst="rect">
            <a:avLst/>
          </a:prstGeom>
          <a:noFill/>
        </p:spPr>
        <p:txBody>
          <a:bodyPr wrap="none" rtlCol="0">
            <a:spAutoFit/>
          </a:bodyPr>
          <a:lstStyle/>
          <a:p>
            <a:r>
              <a:rPr lang="en-US" sz="1400" dirty="0">
                <a:solidFill>
                  <a:srgbClr val="FF00FF"/>
                </a:solidFill>
              </a:rPr>
              <a:t>[Torensma: p5B]</a:t>
            </a:r>
            <a:endParaRPr lang="en-US" sz="1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671" y="2249395"/>
            <a:ext cx="3356153" cy="3356153"/>
          </a:xfrm>
          <a:prstGeom prst="rect">
            <a:avLst/>
          </a:prstGeom>
          <a:effectLst>
            <a:innerShdw blurRad="330200" dist="50800" dir="13500000">
              <a:srgbClr val="564138">
                <a:alpha val="50000"/>
              </a:srgbClr>
            </a:innerShdw>
            <a:reflection blurRad="6350" stA="25000" endPos="8000" dir="5400000" sy="-100000" algn="bl" rotWithShape="0"/>
          </a:effectLst>
        </p:spPr>
      </p:pic>
      <p:sp>
        <p:nvSpPr>
          <p:cNvPr id="19" name="Rectangle 18"/>
          <p:cNvSpPr/>
          <p:nvPr/>
        </p:nvSpPr>
        <p:spPr>
          <a:xfrm>
            <a:off x="5341788" y="1678272"/>
            <a:ext cx="1775372" cy="31780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solidFill>
                  <a:srgbClr val="FF8300"/>
                </a:solidFill>
                <a:latin typeface="Calibri" charset="0"/>
                <a:ea typeface="Calibri" charset="0"/>
                <a:cs typeface="Calibri" charset="0"/>
              </a:rPr>
              <a:t>Deep NMB</a:t>
            </a:r>
          </a:p>
        </p:txBody>
      </p:sp>
      <p:sp>
        <p:nvSpPr>
          <p:cNvPr id="20" name="Rectangle 19"/>
          <p:cNvSpPr/>
          <p:nvPr/>
        </p:nvSpPr>
        <p:spPr>
          <a:xfrm>
            <a:off x="9136633" y="1678272"/>
            <a:ext cx="2137648" cy="297764"/>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b="1" dirty="0">
                <a:solidFill>
                  <a:srgbClr val="00788A"/>
                </a:solidFill>
                <a:latin typeface="Calibri" charset="0"/>
                <a:ea typeface="Calibri" charset="0"/>
                <a:cs typeface="Calibri" charset="0"/>
              </a:rPr>
              <a:t>Moderate NMB</a:t>
            </a:r>
          </a:p>
        </p:txBody>
      </p:sp>
      <p:sp>
        <p:nvSpPr>
          <p:cNvPr id="21" name="Rectangle 20"/>
          <p:cNvSpPr/>
          <p:nvPr/>
        </p:nvSpPr>
        <p:spPr>
          <a:xfrm>
            <a:off x="6640629" y="1015859"/>
            <a:ext cx="3305713" cy="515069"/>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2000" b="1" dirty="0">
                <a:solidFill>
                  <a:schemeClr val="bg1"/>
                </a:solidFill>
                <a:latin typeface="Calibri" charset="0"/>
                <a:ea typeface="Calibri" charset="0"/>
                <a:cs typeface="Calibri" charset="0"/>
              </a:rPr>
              <a:t>Rating of Surgical Conditions</a:t>
            </a:r>
          </a:p>
        </p:txBody>
      </p:sp>
      <p:sp>
        <p:nvSpPr>
          <p:cNvPr id="24" name="Rectangle 23"/>
          <p:cNvSpPr/>
          <p:nvPr/>
        </p:nvSpPr>
        <p:spPr>
          <a:xfrm>
            <a:off x="5341788" y="3991828"/>
            <a:ext cx="1775372" cy="957462"/>
          </a:xfrm>
          <a:prstGeom prst="rect">
            <a:avLst/>
          </a:prstGeom>
          <a:effectLst>
            <a:outerShdw blurRad="50800" dist="38100" dir="5400000" algn="t" rotWithShape="0">
              <a:prstClr val="black">
                <a:alpha val="40000"/>
              </a:prstClr>
            </a:outerShdw>
          </a:effectLst>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6000" b="1" dirty="0">
                <a:solidFill>
                  <a:schemeClr val="bg1"/>
                </a:solidFill>
                <a:latin typeface="Calibri" charset="0"/>
                <a:ea typeface="Calibri" charset="0"/>
                <a:cs typeface="Calibri" charset="0"/>
              </a:rPr>
              <a:t>4.8</a:t>
            </a:r>
          </a:p>
        </p:txBody>
      </p:sp>
      <p:sp>
        <p:nvSpPr>
          <p:cNvPr id="25" name="Rectangle 24"/>
          <p:cNvSpPr/>
          <p:nvPr/>
        </p:nvSpPr>
        <p:spPr>
          <a:xfrm>
            <a:off x="5341788" y="4820954"/>
            <a:ext cx="1775372" cy="31780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600" dirty="0">
                <a:solidFill>
                  <a:schemeClr val="bg1"/>
                </a:solidFill>
                <a:latin typeface="Calibri" charset="0"/>
                <a:ea typeface="Calibri" charset="0"/>
                <a:cs typeface="Calibri" charset="0"/>
              </a:rPr>
              <a:t>out of 5</a:t>
            </a:r>
          </a:p>
        </p:txBody>
      </p:sp>
      <p:sp>
        <p:nvSpPr>
          <p:cNvPr id="27" name="Rectangle 26"/>
          <p:cNvSpPr/>
          <p:nvPr/>
        </p:nvSpPr>
        <p:spPr>
          <a:xfrm>
            <a:off x="9317771" y="4120164"/>
            <a:ext cx="1775372" cy="957462"/>
          </a:xfrm>
          <a:prstGeom prst="rect">
            <a:avLst/>
          </a:prstGeom>
          <a:effectLst>
            <a:outerShdw blurRad="50800" dist="38100" dir="5400000" algn="t" rotWithShape="0">
              <a:prstClr val="black">
                <a:alpha val="40000"/>
              </a:prstClr>
            </a:outerShdw>
          </a:effectLst>
        </p:spPr>
        <p:txBody>
          <a:bodyPr wrap="none">
            <a:noAutofit/>
          </a:bodyPr>
          <a:lstStyle/>
          <a:p>
            <a:pPr algn="ctr"/>
            <a:r>
              <a:rPr lang="en-US" sz="6000" b="1" dirty="0">
                <a:solidFill>
                  <a:schemeClr val="bg1"/>
                </a:solidFill>
                <a:latin typeface="Calibri" charset="0"/>
                <a:ea typeface="Calibri" charset="0"/>
                <a:cs typeface="Calibri" charset="0"/>
              </a:rPr>
              <a:t>4.2</a:t>
            </a:r>
          </a:p>
        </p:txBody>
      </p:sp>
      <p:sp>
        <p:nvSpPr>
          <p:cNvPr id="28" name="Rectangle 27"/>
          <p:cNvSpPr/>
          <p:nvPr/>
        </p:nvSpPr>
        <p:spPr>
          <a:xfrm>
            <a:off x="9317771" y="4949290"/>
            <a:ext cx="1775372" cy="317805"/>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600" dirty="0">
                <a:solidFill>
                  <a:schemeClr val="bg1"/>
                </a:solidFill>
                <a:latin typeface="Calibri" charset="0"/>
                <a:ea typeface="Calibri" charset="0"/>
                <a:cs typeface="Calibri" charset="0"/>
              </a:rPr>
              <a:t>out of 5</a:t>
            </a:r>
          </a:p>
        </p:txBody>
      </p:sp>
      <p:sp>
        <p:nvSpPr>
          <p:cNvPr id="3" name="Rectangle 2"/>
          <p:cNvSpPr/>
          <p:nvPr/>
        </p:nvSpPr>
        <p:spPr>
          <a:xfrm>
            <a:off x="7584696" y="5489534"/>
            <a:ext cx="1194558" cy="369332"/>
          </a:xfrm>
          <a:prstGeom prst="rect">
            <a:avLst/>
          </a:prstGeom>
        </p:spPr>
        <p:txBody>
          <a:bodyPr wrap="none">
            <a:spAutoFit/>
          </a:bodyPr>
          <a:lstStyle/>
          <a:p>
            <a:r>
              <a:rPr lang="en-US" dirty="0">
                <a:solidFill>
                  <a:srgbClr val="564138"/>
                </a:solidFill>
              </a:rPr>
              <a:t>(</a:t>
            </a:r>
            <a:r>
              <a:rPr lang="en-US" i="1" dirty="0">
                <a:solidFill>
                  <a:srgbClr val="564138"/>
                </a:solidFill>
              </a:rPr>
              <a:t>P</a:t>
            </a:r>
            <a:r>
              <a:rPr lang="en-US" dirty="0">
                <a:solidFill>
                  <a:srgbClr val="564138"/>
                </a:solidFill>
              </a:rPr>
              <a:t> &lt; 0.001)</a:t>
            </a:r>
          </a:p>
        </p:txBody>
      </p:sp>
      <p:pic>
        <p:nvPicPr>
          <p:cNvPr id="22" name="Picture 21">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32" name="Picture 3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33" name="Picture 32">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34" name="Picture 3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80192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7" y="82137"/>
            <a:ext cx="11543635" cy="511422"/>
          </a:xfrm>
        </p:spPr>
        <p:txBody>
          <a:bodyPr/>
          <a:lstStyle/>
          <a:p>
            <a:r>
              <a:rPr lang="en-US" sz="2000" dirty="0"/>
              <a:t>Effect on </a:t>
            </a:r>
            <a:r>
              <a:rPr lang="en-US" sz="2000" dirty="0">
                <a:highlight>
                  <a:srgbClr val="FFFF00"/>
                </a:highlight>
              </a:rPr>
              <a:t>Surgical Conditions</a:t>
            </a:r>
            <a:r>
              <a:rPr lang="en-US" sz="2000" dirty="0"/>
              <a:t>: Deep NMB in Robotic-assisted Laparoscopic Radical Prostatectomy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extBox 11"/>
          <p:cNvSpPr txBox="1"/>
          <p:nvPr/>
        </p:nvSpPr>
        <p:spPr>
          <a:xfrm>
            <a:off x="6640628" y="2610601"/>
            <a:ext cx="5302295" cy="830997"/>
          </a:xfrm>
          <a:prstGeom prst="rect">
            <a:avLst/>
          </a:prstGeom>
          <a:noFill/>
        </p:spPr>
        <p:txBody>
          <a:bodyPr wrap="square" rtlCol="0">
            <a:spAutoFit/>
          </a:bodyPr>
          <a:lstStyle/>
          <a:p>
            <a:r>
              <a:rPr lang="en-US" sz="1200" dirty="0">
                <a:solidFill>
                  <a:srgbClr val="564138"/>
                </a:solidFill>
              </a:rPr>
              <a:t>Ratings for both overall surgical conditions and worst surgical conditions were significantly different between groups. The deep group had an overall rating of 4.0 and a worst rating of 4.0 compared with ratings of 3.0 and 2.0, respectively, in the moderate group. </a:t>
            </a:r>
            <a:r>
              <a:rPr lang="en-US" sz="1200" dirty="0">
                <a:solidFill>
                  <a:srgbClr val="FF00FF"/>
                </a:solidFill>
              </a:rPr>
              <a:t>[Yoo: p7B] </a:t>
            </a:r>
            <a:endParaRPr lang="en-US" sz="1200" dirty="0"/>
          </a:p>
        </p:txBody>
      </p:sp>
      <p:sp>
        <p:nvSpPr>
          <p:cNvPr id="23" name="TextBox 22"/>
          <p:cNvSpPr txBox="1"/>
          <p:nvPr/>
        </p:nvSpPr>
        <p:spPr>
          <a:xfrm>
            <a:off x="10565004" y="5465958"/>
            <a:ext cx="822405" cy="276999"/>
          </a:xfrm>
          <a:prstGeom prst="rect">
            <a:avLst/>
          </a:prstGeom>
          <a:noFill/>
        </p:spPr>
        <p:txBody>
          <a:bodyPr wrap="none" rtlCol="0">
            <a:spAutoFit/>
          </a:bodyPr>
          <a:lstStyle/>
          <a:p>
            <a:r>
              <a:rPr lang="en-US" sz="1200" dirty="0">
                <a:solidFill>
                  <a:srgbClr val="FF00FF"/>
                </a:solidFill>
              </a:rPr>
              <a:t>[Yoo: p7C]</a:t>
            </a:r>
            <a:endParaRPr lang="en-US" sz="1200" dirty="0"/>
          </a:p>
        </p:txBody>
      </p:sp>
      <p:sp>
        <p:nvSpPr>
          <p:cNvPr id="3" name="TextBox 2"/>
          <p:cNvSpPr txBox="1"/>
          <p:nvPr/>
        </p:nvSpPr>
        <p:spPr>
          <a:xfrm>
            <a:off x="399288" y="862060"/>
            <a:ext cx="6061867" cy="3154710"/>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results in lower intraocular pressure, improves surgical conditions, and facilitates performance of surgery at lower IAP for patients undergoing robotic-assisted laparoscopic radical prostatectomy. </a:t>
            </a:r>
            <a:r>
              <a:rPr lang="en-US" sz="1400" dirty="0">
                <a:solidFill>
                  <a:srgbClr val="FF00FF"/>
                </a:solidFill>
              </a:rPr>
              <a:t>[Yoo: p1A] </a:t>
            </a:r>
          </a:p>
          <a:p>
            <a:pPr>
              <a:spcAft>
                <a:spcPts val="600"/>
              </a:spcAft>
            </a:pPr>
            <a:r>
              <a:rPr lang="en-US" sz="1200" dirty="0">
                <a:solidFill>
                  <a:srgbClr val="564138"/>
                </a:solidFill>
              </a:rPr>
              <a:t>In a study by Yoo et al, patients were randomized to receive either deep or moderate neuromuscular blockade. </a:t>
            </a:r>
            <a:r>
              <a:rPr lang="en-US" sz="1200" dirty="0">
                <a:solidFill>
                  <a:srgbClr val="FF00FF"/>
                </a:solidFill>
              </a:rPr>
              <a:t>[Yoo: p3A] </a:t>
            </a:r>
            <a:r>
              <a:rPr lang="en-US" sz="1200" dirty="0">
                <a:solidFill>
                  <a:srgbClr val="564138"/>
                </a:solidFill>
              </a:rPr>
              <a:t>The deep group received a bolus dose and continuous infusion of rocuronium to maintain a post-tetanic count of 1 to 2. </a:t>
            </a:r>
            <a:r>
              <a:rPr lang="en-US" sz="1200" dirty="0">
                <a:solidFill>
                  <a:srgbClr val="FF00FF"/>
                </a:solidFill>
              </a:rPr>
              <a:t>[Yoo: p3A] </a:t>
            </a:r>
            <a:r>
              <a:rPr lang="en-US" sz="1200" dirty="0">
                <a:solidFill>
                  <a:srgbClr val="564138"/>
                </a:solidFill>
              </a:rPr>
              <a:t>The moderate group received a bolus dose and continuous infusion of atracurium to maintain a train-of-four count of 1 to 2. </a:t>
            </a:r>
            <a:r>
              <a:rPr lang="en-US" sz="1200" dirty="0">
                <a:solidFill>
                  <a:srgbClr val="FF00FF"/>
                </a:solidFill>
              </a:rPr>
              <a:t>[Yoo: p4A]</a:t>
            </a:r>
          </a:p>
          <a:p>
            <a:pPr>
              <a:spcAft>
                <a:spcPts val="600"/>
              </a:spcAft>
            </a:pPr>
            <a:r>
              <a:rPr lang="en-US" sz="1200" dirty="0">
                <a:solidFill>
                  <a:srgbClr val="564138"/>
                </a:solidFill>
              </a:rPr>
              <a:t>The IAP of the pneumoperitoneum was set at 8 mmHg after placement of trocars, and the patients were placed in Trendelenburg position for the procedure. </a:t>
            </a:r>
            <a:r>
              <a:rPr lang="en-US" sz="1200" dirty="0">
                <a:solidFill>
                  <a:srgbClr val="FF00FF"/>
                </a:solidFill>
              </a:rPr>
              <a:t>[Yoo: p4B] </a:t>
            </a:r>
            <a:r>
              <a:rPr lang="en-US" sz="1200" dirty="0">
                <a:solidFill>
                  <a:srgbClr val="564138"/>
                </a:solidFill>
              </a:rPr>
              <a:t>Surgical conditions were evaluated by the surgeon. If conditions were inadequate, IAP was increased until conditions were acceptable. </a:t>
            </a:r>
            <a:r>
              <a:rPr lang="en-US" sz="1200" dirty="0">
                <a:solidFill>
                  <a:srgbClr val="FF00FF"/>
                </a:solidFill>
              </a:rPr>
              <a:t>[Yoo: p4C]  </a:t>
            </a:r>
            <a:endParaRPr lang="en-US" sz="1200" dirty="0"/>
          </a:p>
          <a:p>
            <a:pPr>
              <a:spcAft>
                <a:spcPts val="600"/>
              </a:spcAft>
            </a:pPr>
            <a:endParaRPr lang="en-US" sz="1200" dirty="0">
              <a:solidFill>
                <a:srgbClr val="FF00FF"/>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043" y="3767011"/>
            <a:ext cx="3584082" cy="1592092"/>
          </a:xfrm>
          <a:prstGeom prst="rect">
            <a:avLst/>
          </a:prstGeom>
          <a:effectLst>
            <a:reflection blurRad="6350" stA="18000" endPos="20000" dir="5400000" sy="-100000" algn="bl" rotWithShape="0"/>
          </a:effectLst>
        </p:spPr>
      </p:pic>
      <p:grpSp>
        <p:nvGrpSpPr>
          <p:cNvPr id="8" name="Group 7"/>
          <p:cNvGrpSpPr/>
          <p:nvPr/>
        </p:nvGrpSpPr>
        <p:grpSpPr>
          <a:xfrm>
            <a:off x="6411715" y="685718"/>
            <a:ext cx="5326629" cy="1965305"/>
            <a:chOff x="6829250" y="614278"/>
            <a:chExt cx="5326629" cy="1965305"/>
          </a:xfrm>
        </p:grpSpPr>
        <p:sp>
          <p:nvSpPr>
            <p:cNvPr id="18" name="TextBox 17"/>
            <p:cNvSpPr txBox="1"/>
            <p:nvPr/>
          </p:nvSpPr>
          <p:spPr>
            <a:xfrm>
              <a:off x="11331871" y="2273992"/>
              <a:ext cx="824008" cy="276999"/>
            </a:xfrm>
            <a:prstGeom prst="rect">
              <a:avLst/>
            </a:prstGeom>
            <a:noFill/>
          </p:spPr>
          <p:txBody>
            <a:bodyPr wrap="none" rtlCol="0">
              <a:spAutoFit/>
            </a:bodyPr>
            <a:lstStyle/>
            <a:p>
              <a:r>
                <a:rPr lang="en-US" sz="1200" dirty="0">
                  <a:solidFill>
                    <a:srgbClr val="FF00FF"/>
                  </a:solidFill>
                </a:rPr>
                <a:t>[Yoo: p7B]</a:t>
              </a:r>
              <a:endParaRPr lang="en-US" sz="1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819" y="948399"/>
              <a:ext cx="3732482" cy="1398416"/>
            </a:xfrm>
            <a:prstGeom prst="rect">
              <a:avLst/>
            </a:prstGeom>
          </p:spPr>
        </p:pic>
        <p:sp>
          <p:nvSpPr>
            <p:cNvPr id="25" name="Rectangle 24"/>
            <p:cNvSpPr/>
            <p:nvPr/>
          </p:nvSpPr>
          <p:spPr>
            <a:xfrm>
              <a:off x="7493688" y="614278"/>
              <a:ext cx="3305713" cy="359848"/>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latin typeface="Calibri" charset="0"/>
                  <a:ea typeface="Calibri" charset="0"/>
                  <a:cs typeface="Calibri" charset="0"/>
                </a:rPr>
                <a:t>Surgical Conditions</a:t>
              </a:r>
            </a:p>
          </p:txBody>
        </p:sp>
        <p:sp>
          <p:nvSpPr>
            <p:cNvPr id="26" name="TextBox 25"/>
            <p:cNvSpPr txBox="1"/>
            <p:nvPr/>
          </p:nvSpPr>
          <p:spPr>
            <a:xfrm>
              <a:off x="7125677" y="857795"/>
              <a:ext cx="18853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5</a:t>
              </a:r>
            </a:p>
          </p:txBody>
        </p:sp>
        <p:sp>
          <p:nvSpPr>
            <p:cNvPr id="27" name="TextBox 26"/>
            <p:cNvSpPr txBox="1"/>
            <p:nvPr/>
          </p:nvSpPr>
          <p:spPr>
            <a:xfrm>
              <a:off x="7872477" y="2299310"/>
              <a:ext cx="877163" cy="276999"/>
            </a:xfrm>
            <a:prstGeom prst="rect">
              <a:avLst/>
            </a:prstGeom>
            <a:noFill/>
          </p:spPr>
          <p:txBody>
            <a:bodyPr wrap="none" rtlCol="0">
              <a:spAutoFit/>
            </a:bodyPr>
            <a:lstStyle/>
            <a:p>
              <a:pPr algn="ctr"/>
              <a:r>
                <a:rPr lang="en-US" sz="1200" b="1" dirty="0">
                  <a:solidFill>
                    <a:srgbClr val="564138"/>
                  </a:solidFill>
                  <a:latin typeface="Calibri" charset="0"/>
                  <a:ea typeface="Calibri" charset="0"/>
                  <a:cs typeface="Calibri" charset="0"/>
                </a:rPr>
                <a:t>Deep NMB</a:t>
              </a:r>
            </a:p>
          </p:txBody>
        </p:sp>
        <p:sp>
          <p:nvSpPr>
            <p:cNvPr id="29" name="TextBox 28"/>
            <p:cNvSpPr txBox="1"/>
            <p:nvPr/>
          </p:nvSpPr>
          <p:spPr>
            <a:xfrm>
              <a:off x="9595801" y="2302584"/>
              <a:ext cx="1173655" cy="276999"/>
            </a:xfrm>
            <a:prstGeom prst="rect">
              <a:avLst/>
            </a:prstGeom>
            <a:noFill/>
          </p:spPr>
          <p:txBody>
            <a:bodyPr wrap="none" rtlCol="0">
              <a:spAutoFit/>
            </a:bodyPr>
            <a:lstStyle/>
            <a:p>
              <a:pPr algn="ctr"/>
              <a:r>
                <a:rPr lang="en-US" sz="1200" b="1" dirty="0">
                  <a:solidFill>
                    <a:srgbClr val="564138"/>
                  </a:solidFill>
                  <a:latin typeface="Calibri" charset="0"/>
                  <a:ea typeface="Calibri" charset="0"/>
                  <a:cs typeface="Calibri" charset="0"/>
                </a:rPr>
                <a:t>Moderate NMB</a:t>
              </a:r>
            </a:p>
          </p:txBody>
        </p:sp>
        <p:sp>
          <p:nvSpPr>
            <p:cNvPr id="30" name="TextBox 29"/>
            <p:cNvSpPr txBox="1"/>
            <p:nvPr/>
          </p:nvSpPr>
          <p:spPr>
            <a:xfrm>
              <a:off x="7125677" y="1142976"/>
              <a:ext cx="18853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4</a:t>
              </a:r>
            </a:p>
          </p:txBody>
        </p:sp>
        <p:sp>
          <p:nvSpPr>
            <p:cNvPr id="31" name="TextBox 30"/>
            <p:cNvSpPr txBox="1"/>
            <p:nvPr/>
          </p:nvSpPr>
          <p:spPr>
            <a:xfrm>
              <a:off x="7125677" y="1483916"/>
              <a:ext cx="18853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3</a:t>
              </a:r>
            </a:p>
          </p:txBody>
        </p:sp>
        <p:sp>
          <p:nvSpPr>
            <p:cNvPr id="32" name="TextBox 31"/>
            <p:cNvSpPr txBox="1"/>
            <p:nvPr/>
          </p:nvSpPr>
          <p:spPr>
            <a:xfrm>
              <a:off x="7125677" y="1830482"/>
              <a:ext cx="18853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2</a:t>
              </a:r>
            </a:p>
          </p:txBody>
        </p:sp>
        <p:sp>
          <p:nvSpPr>
            <p:cNvPr id="33" name="TextBox 32"/>
            <p:cNvSpPr txBox="1"/>
            <p:nvPr/>
          </p:nvSpPr>
          <p:spPr>
            <a:xfrm>
              <a:off x="7125677" y="2158036"/>
              <a:ext cx="18853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1</a:t>
              </a:r>
            </a:p>
          </p:txBody>
        </p:sp>
        <p:sp>
          <p:nvSpPr>
            <p:cNvPr id="34" name="TextBox 33"/>
            <p:cNvSpPr txBox="1"/>
            <p:nvPr/>
          </p:nvSpPr>
          <p:spPr>
            <a:xfrm rot="16200000">
              <a:off x="6670937" y="1442048"/>
              <a:ext cx="593625" cy="276999"/>
            </a:xfrm>
            <a:prstGeom prst="rect">
              <a:avLst/>
            </a:prstGeom>
            <a:noFill/>
          </p:spPr>
          <p:txBody>
            <a:bodyPr wrap="none" rtlCol="0">
              <a:spAutoFit/>
            </a:bodyPr>
            <a:lstStyle/>
            <a:p>
              <a:pPr algn="ctr"/>
              <a:r>
                <a:rPr lang="en-US" sz="1200" b="1" dirty="0">
                  <a:solidFill>
                    <a:srgbClr val="564138"/>
                  </a:solidFill>
                  <a:latin typeface="Calibri" charset="0"/>
                  <a:ea typeface="Calibri" charset="0"/>
                  <a:cs typeface="Calibri" charset="0"/>
                </a:rPr>
                <a:t>Rating</a:t>
              </a:r>
            </a:p>
          </p:txBody>
        </p:sp>
        <p:sp>
          <p:nvSpPr>
            <p:cNvPr id="35" name="TextBox 34"/>
            <p:cNvSpPr txBox="1"/>
            <p:nvPr/>
          </p:nvSpPr>
          <p:spPr>
            <a:xfrm>
              <a:off x="10704132" y="1059506"/>
              <a:ext cx="625812" cy="461665"/>
            </a:xfrm>
            <a:prstGeom prst="rect">
              <a:avLst/>
            </a:prstGeom>
            <a:noFill/>
          </p:spPr>
          <p:txBody>
            <a:bodyPr wrap="none" rtlCol="0">
              <a:spAutoFit/>
            </a:bodyPr>
            <a:lstStyle/>
            <a:p>
              <a:r>
                <a:rPr lang="en-US" sz="1200" dirty="0">
                  <a:solidFill>
                    <a:srgbClr val="564138"/>
                  </a:solidFill>
                  <a:latin typeface="Calibri" charset="0"/>
                  <a:ea typeface="Calibri" charset="0"/>
                  <a:cs typeface="Calibri" charset="0"/>
                </a:rPr>
                <a:t>Overall</a:t>
              </a:r>
            </a:p>
            <a:p>
              <a:r>
                <a:rPr lang="en-US" sz="1200" dirty="0">
                  <a:solidFill>
                    <a:srgbClr val="564138"/>
                  </a:solidFill>
                  <a:latin typeface="Calibri" charset="0"/>
                  <a:ea typeface="Calibri" charset="0"/>
                  <a:cs typeface="Calibri" charset="0"/>
                </a:rPr>
                <a:t>Worst</a:t>
              </a:r>
            </a:p>
          </p:txBody>
        </p:sp>
        <p:sp>
          <p:nvSpPr>
            <p:cNvPr id="15" name="Oval 14"/>
            <p:cNvSpPr/>
            <p:nvPr/>
          </p:nvSpPr>
          <p:spPr>
            <a:xfrm>
              <a:off x="10596539" y="1127892"/>
              <a:ext cx="144169" cy="144169"/>
            </a:xfrm>
            <a:prstGeom prst="ellipse">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10596539" y="1313985"/>
              <a:ext cx="144169" cy="144169"/>
            </a:xfrm>
            <a:prstGeom prst="ellipse">
              <a:avLst/>
            </a:prstGeom>
            <a:solidFill>
              <a:srgbClr val="007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ectangle 36"/>
          <p:cNvSpPr/>
          <p:nvPr/>
        </p:nvSpPr>
        <p:spPr>
          <a:xfrm>
            <a:off x="7264429" y="3418810"/>
            <a:ext cx="3305713" cy="359848"/>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latin typeface="Calibri" charset="0"/>
                <a:ea typeface="Calibri" charset="0"/>
                <a:cs typeface="Calibri" charset="0"/>
              </a:rPr>
              <a:t>Percentage Completed at 8 mmHg</a:t>
            </a:r>
          </a:p>
        </p:txBody>
      </p:sp>
      <p:sp>
        <p:nvSpPr>
          <p:cNvPr id="38" name="Rectangle 37"/>
          <p:cNvSpPr/>
          <p:nvPr/>
        </p:nvSpPr>
        <p:spPr>
          <a:xfrm>
            <a:off x="7518740" y="4270426"/>
            <a:ext cx="1023951" cy="664100"/>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3200" b="1" dirty="0">
                <a:solidFill>
                  <a:schemeClr val="bg1"/>
                </a:solidFill>
                <a:latin typeface="Calibri" charset="0"/>
                <a:ea typeface="Calibri" charset="0"/>
                <a:cs typeface="Calibri" charset="0"/>
              </a:rPr>
              <a:t>88</a:t>
            </a:r>
            <a:r>
              <a:rPr lang="en-US" sz="2800" b="1" baseline="30000" dirty="0">
                <a:solidFill>
                  <a:schemeClr val="bg1"/>
                </a:solidFill>
                <a:latin typeface="Calibri" charset="0"/>
                <a:ea typeface="Calibri" charset="0"/>
                <a:cs typeface="Calibri" charset="0"/>
              </a:rPr>
              <a:t>%</a:t>
            </a:r>
          </a:p>
        </p:txBody>
      </p:sp>
      <p:sp>
        <p:nvSpPr>
          <p:cNvPr id="39" name="Rectangle 38"/>
          <p:cNvSpPr/>
          <p:nvPr/>
        </p:nvSpPr>
        <p:spPr>
          <a:xfrm>
            <a:off x="9490527" y="4267290"/>
            <a:ext cx="1023951" cy="664100"/>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3200" b="1" dirty="0">
                <a:solidFill>
                  <a:schemeClr val="bg1"/>
                </a:solidFill>
                <a:latin typeface="Calibri" charset="0"/>
                <a:ea typeface="Calibri" charset="0"/>
                <a:cs typeface="Calibri" charset="0"/>
              </a:rPr>
              <a:t>25</a:t>
            </a:r>
            <a:r>
              <a:rPr lang="en-US" sz="2800" b="1" baseline="30000" dirty="0">
                <a:solidFill>
                  <a:schemeClr val="bg1"/>
                </a:solidFill>
                <a:latin typeface="Calibri" charset="0"/>
                <a:ea typeface="Calibri" charset="0"/>
                <a:cs typeface="Calibri" charset="0"/>
              </a:rPr>
              <a:t>%</a:t>
            </a:r>
          </a:p>
        </p:txBody>
      </p:sp>
      <p:sp>
        <p:nvSpPr>
          <p:cNvPr id="40" name="TextBox 39"/>
          <p:cNvSpPr txBox="1"/>
          <p:nvPr/>
        </p:nvSpPr>
        <p:spPr>
          <a:xfrm>
            <a:off x="9333664" y="5448946"/>
            <a:ext cx="1337675" cy="307777"/>
          </a:xfrm>
          <a:prstGeom prst="rect">
            <a:avLst/>
          </a:prstGeom>
          <a:noFill/>
        </p:spPr>
        <p:txBody>
          <a:bodyPr wrap="none" rtlCol="0">
            <a:spAutoFit/>
          </a:bodyPr>
          <a:lstStyle/>
          <a:p>
            <a:pPr algn="ctr"/>
            <a:r>
              <a:rPr lang="en-US" sz="1400" b="1" dirty="0">
                <a:solidFill>
                  <a:srgbClr val="00788A"/>
                </a:solidFill>
                <a:latin typeface="Calibri" charset="0"/>
                <a:ea typeface="Calibri" charset="0"/>
                <a:cs typeface="Calibri" charset="0"/>
              </a:rPr>
              <a:t>Moderate NMB</a:t>
            </a:r>
          </a:p>
        </p:txBody>
      </p:sp>
      <p:sp>
        <p:nvSpPr>
          <p:cNvPr id="41" name="TextBox 40"/>
          <p:cNvSpPr txBox="1"/>
          <p:nvPr/>
        </p:nvSpPr>
        <p:spPr>
          <a:xfrm>
            <a:off x="7505285" y="5448946"/>
            <a:ext cx="990977" cy="307777"/>
          </a:xfrm>
          <a:prstGeom prst="rect">
            <a:avLst/>
          </a:prstGeom>
          <a:noFill/>
        </p:spPr>
        <p:txBody>
          <a:bodyPr wrap="none" rtlCol="0">
            <a:spAutoFit/>
          </a:bodyPr>
          <a:lstStyle/>
          <a:p>
            <a:pPr algn="ctr"/>
            <a:r>
              <a:rPr lang="en-US" sz="1400" b="1" dirty="0">
                <a:solidFill>
                  <a:srgbClr val="FF8300"/>
                </a:solidFill>
                <a:latin typeface="Calibri" charset="0"/>
                <a:ea typeface="Calibri" charset="0"/>
                <a:cs typeface="Calibri" charset="0"/>
              </a:rPr>
              <a:t>Deep NMB</a:t>
            </a:r>
          </a:p>
        </p:txBody>
      </p:sp>
      <p:sp>
        <p:nvSpPr>
          <p:cNvPr id="13" name="TextBox 12"/>
          <p:cNvSpPr txBox="1"/>
          <p:nvPr/>
        </p:nvSpPr>
        <p:spPr>
          <a:xfrm>
            <a:off x="399288" y="3753184"/>
            <a:ext cx="5862926" cy="2092881"/>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The surgeon rated the overall surgical conditions and the worst conditions at the end of the procedure using a 5-point scale from 1 (extremely poor) to 5 (optimal). </a:t>
            </a:r>
            <a:r>
              <a:rPr lang="en-US" sz="1600" dirty="0">
                <a:solidFill>
                  <a:srgbClr val="FF00FF"/>
                </a:solidFill>
              </a:rPr>
              <a:t>[Yoo: p6A]</a:t>
            </a:r>
          </a:p>
          <a:p>
            <a:pPr>
              <a:spcAft>
                <a:spcPts val="600"/>
              </a:spcAft>
            </a:pPr>
            <a:r>
              <a:rPr lang="en-US" sz="1200" dirty="0">
                <a:solidFill>
                  <a:srgbClr val="564138"/>
                </a:solidFill>
              </a:rPr>
              <a:t>Intraocular pressure was assessed by an ophthalmologist for all patients. </a:t>
            </a:r>
            <a:r>
              <a:rPr lang="en-US" sz="1200" dirty="0">
                <a:solidFill>
                  <a:srgbClr val="FF00FF"/>
                </a:solidFill>
              </a:rPr>
              <a:t>[Yoo: p5A, 5B] </a:t>
            </a:r>
            <a:r>
              <a:rPr lang="en-US" sz="1200" dirty="0">
                <a:solidFill>
                  <a:srgbClr val="564138"/>
                </a:solidFill>
              </a:rPr>
              <a:t>Intraocular pressure during pneumoperitoneum was significantly lower in the deep blockade group compared with the moderate blockade group. </a:t>
            </a:r>
            <a:r>
              <a:rPr lang="en-US" sz="1200" dirty="0">
                <a:solidFill>
                  <a:srgbClr val="FF00FF"/>
                </a:solidFill>
              </a:rPr>
              <a:t>[Yoo: p7D]</a:t>
            </a:r>
          </a:p>
          <a:p>
            <a:pPr>
              <a:spcAft>
                <a:spcPts val="600"/>
              </a:spcAft>
            </a:pPr>
            <a:r>
              <a:rPr lang="en-US" sz="1200" dirty="0">
                <a:solidFill>
                  <a:srgbClr val="564138"/>
                </a:solidFill>
              </a:rPr>
              <a:t>The characteristics of the patients and the durations of anesthesia, surgery, pneumoperitoneum, and Trendelenburg position were comparable between the groups. </a:t>
            </a:r>
            <a:r>
              <a:rPr lang="en-US" sz="1200" dirty="0">
                <a:solidFill>
                  <a:srgbClr val="FF00FF"/>
                </a:solidFill>
              </a:rPr>
              <a:t>[Yoo: p6B, 7A, 8A]  </a:t>
            </a:r>
            <a:endParaRPr lang="en-US" sz="1200" dirty="0"/>
          </a:p>
        </p:txBody>
      </p:sp>
      <p:sp>
        <p:nvSpPr>
          <p:cNvPr id="5" name="TextBox 4"/>
          <p:cNvSpPr txBox="1"/>
          <p:nvPr/>
        </p:nvSpPr>
        <p:spPr>
          <a:xfrm>
            <a:off x="6640628" y="5772019"/>
            <a:ext cx="5182784" cy="461665"/>
          </a:xfrm>
          <a:prstGeom prst="rect">
            <a:avLst/>
          </a:prstGeom>
          <a:noFill/>
        </p:spPr>
        <p:txBody>
          <a:bodyPr wrap="square" rtlCol="0">
            <a:spAutoFit/>
          </a:bodyPr>
          <a:lstStyle/>
          <a:p>
            <a:r>
              <a:rPr lang="en-US" sz="1200" dirty="0">
                <a:solidFill>
                  <a:srgbClr val="564138"/>
                </a:solidFill>
              </a:rPr>
              <a:t>An IAP of 8 mmHg was sufficient to complete the procedure in 88% of the deep group and 25% of the moderate group. </a:t>
            </a:r>
            <a:r>
              <a:rPr lang="en-US" sz="1200" dirty="0">
                <a:solidFill>
                  <a:srgbClr val="FF00FF"/>
                </a:solidFill>
              </a:rPr>
              <a:t>[Yoo: p7C]</a:t>
            </a:r>
          </a:p>
        </p:txBody>
      </p:sp>
      <p:pic>
        <p:nvPicPr>
          <p:cNvPr id="42" name="Picture 41">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43" name="Picture 4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48" name="Picture 47">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49" name="Picture 4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69708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7" y="82137"/>
            <a:ext cx="11543635" cy="511422"/>
          </a:xfrm>
        </p:spPr>
        <p:txBody>
          <a:bodyPr/>
          <a:lstStyle/>
          <a:p>
            <a:r>
              <a:rPr lang="en-US" sz="2000" dirty="0"/>
              <a:t>Effect on Surgical Conditions: Deep NMB in Laparoscopic Hysterectomy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399289" y="862060"/>
            <a:ext cx="5042398" cy="5678478"/>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maintained optimal surgical conditions during laparoscopic hysterectomy. </a:t>
            </a:r>
            <a:r>
              <a:rPr lang="en-US" sz="1400" dirty="0">
                <a:solidFill>
                  <a:srgbClr val="FF00FF"/>
                </a:solidFill>
              </a:rPr>
              <a:t>[Dubois: p6A] </a:t>
            </a:r>
          </a:p>
          <a:p>
            <a:pPr>
              <a:spcAft>
                <a:spcPts val="600"/>
              </a:spcAft>
            </a:pPr>
            <a:r>
              <a:rPr lang="en-US" sz="1200" dirty="0">
                <a:solidFill>
                  <a:srgbClr val="564138"/>
                </a:solidFill>
              </a:rPr>
              <a:t>In a study by Dubois et al, patients were randomized to receive either shallow or deep neuromuscular blockade. The shallow group received an intubating dose of rocuronium and were then allowed to spontaneously recover. The deep group received a higher intubating dose of rocuronium and then received additional rocuronium whenever the train-of-four was greater than 2. </a:t>
            </a:r>
            <a:r>
              <a:rPr lang="en-US" sz="1200" dirty="0">
                <a:solidFill>
                  <a:srgbClr val="FF00FF"/>
                </a:solidFill>
              </a:rPr>
              <a:t>[Dubois: p2A] </a:t>
            </a:r>
          </a:p>
          <a:p>
            <a:pPr>
              <a:spcAft>
                <a:spcPts val="600"/>
              </a:spcAft>
            </a:pPr>
            <a:r>
              <a:rPr lang="en-US" sz="1200" dirty="0">
                <a:solidFill>
                  <a:srgbClr val="564138"/>
                </a:solidFill>
              </a:rPr>
              <a:t>Patient characteristics were similar between the groups. </a:t>
            </a:r>
            <a:r>
              <a:rPr lang="en-US" sz="1200" dirty="0">
                <a:solidFill>
                  <a:srgbClr val="FF00FF"/>
                </a:solidFill>
              </a:rPr>
              <a:t>[Dubois: p4A] </a:t>
            </a:r>
            <a:endParaRPr lang="en-US" sz="1200" dirty="0">
              <a:solidFill>
                <a:srgbClr val="564138"/>
              </a:solidFill>
            </a:endParaRPr>
          </a:p>
          <a:p>
            <a:pPr>
              <a:spcAft>
                <a:spcPts val="600"/>
              </a:spcAft>
            </a:pPr>
            <a:r>
              <a:rPr lang="en-US" sz="1200" dirty="0">
                <a:solidFill>
                  <a:srgbClr val="564138"/>
                </a:solidFill>
              </a:rPr>
              <a:t>The IAP of the pneumoperitoneum was maintained at 13 mmHg. </a:t>
            </a:r>
            <a:r>
              <a:rPr lang="en-US" sz="1200" dirty="0">
                <a:solidFill>
                  <a:srgbClr val="FF00FF"/>
                </a:solidFill>
              </a:rPr>
              <a:t>[Dubois: p3A] </a:t>
            </a:r>
            <a:endParaRPr lang="en-US" sz="1200" dirty="0">
              <a:solidFill>
                <a:srgbClr val="564138"/>
              </a:solidFill>
            </a:endParaRPr>
          </a:p>
          <a:p>
            <a:pPr>
              <a:spcAft>
                <a:spcPts val="600"/>
              </a:spcAft>
            </a:pPr>
            <a:r>
              <a:rPr lang="en-US" sz="1200" dirty="0">
                <a:solidFill>
                  <a:srgbClr val="564138"/>
                </a:solidFill>
              </a:rPr>
              <a:t>Surgical conditions were rated every 10 minutes using a 4-point scale from 1 (excellent) to 4 (impossible to continue the operation). </a:t>
            </a:r>
            <a:r>
              <a:rPr lang="en-US" sz="1200" dirty="0">
                <a:solidFill>
                  <a:srgbClr val="FF00FF"/>
                </a:solidFill>
              </a:rPr>
              <a:t>[Dubois: p3B]</a:t>
            </a:r>
          </a:p>
          <a:p>
            <a:pPr lvl="0">
              <a:spcAft>
                <a:spcPts val="600"/>
              </a:spcAft>
            </a:pPr>
            <a:r>
              <a:rPr lang="en-US" sz="1600" b="1" i="1" dirty="0">
                <a:solidFill>
                  <a:srgbClr val="564138"/>
                </a:solidFill>
                <a:latin typeface="Calibri" charset="0"/>
                <a:ea typeface="Calibri" charset="0"/>
                <a:cs typeface="Calibri" charset="0"/>
              </a:rPr>
              <a:t>Statistical analysis confirmed the trend toward worse surgical conditions in the shallow group (P &lt; 0.001). </a:t>
            </a:r>
            <a:r>
              <a:rPr lang="en-US" sz="1400" dirty="0">
                <a:solidFill>
                  <a:srgbClr val="FF00FF"/>
                </a:solidFill>
              </a:rPr>
              <a:t>[Dubois: p4B]</a:t>
            </a:r>
          </a:p>
          <a:p>
            <a:pPr>
              <a:spcAft>
                <a:spcPts val="600"/>
              </a:spcAft>
            </a:pPr>
            <a:r>
              <a:rPr lang="en-US" sz="1200" dirty="0">
                <a:solidFill>
                  <a:srgbClr val="564138"/>
                </a:solidFill>
              </a:rPr>
              <a:t>Most of the surgical conditions rated as 3 and all of the conditions rated as 4 were associated with a high pressure alarm. </a:t>
            </a:r>
            <a:r>
              <a:rPr lang="en-US" sz="1200" dirty="0">
                <a:solidFill>
                  <a:srgbClr val="FF00FF"/>
                </a:solidFill>
              </a:rPr>
              <a:t>[Dubois: p4B, 4C]</a:t>
            </a:r>
          </a:p>
          <a:p>
            <a:pPr>
              <a:spcAft>
                <a:spcPts val="600"/>
              </a:spcAft>
            </a:pPr>
            <a:r>
              <a:rPr lang="en-US" sz="1200" dirty="0">
                <a:solidFill>
                  <a:srgbClr val="564138"/>
                </a:solidFill>
              </a:rPr>
              <a:t>Surgical conditions rated 2 or higher only occurred when the train-of-four count was at least 1. </a:t>
            </a:r>
            <a:r>
              <a:rPr lang="en-US" sz="1400" dirty="0">
                <a:solidFill>
                  <a:srgbClr val="FF00FF"/>
                </a:solidFill>
              </a:rPr>
              <a:t>[Dubois: p4D</a:t>
            </a:r>
            <a:r>
              <a:rPr lang="en-US" sz="1200" dirty="0">
                <a:solidFill>
                  <a:srgbClr val="FF00FF"/>
                </a:solidFill>
              </a:rPr>
              <a:t>]</a:t>
            </a:r>
          </a:p>
          <a:p>
            <a:pPr lvl="0">
              <a:spcAft>
                <a:spcPts val="600"/>
              </a:spcAft>
            </a:pPr>
            <a:r>
              <a:rPr lang="en-US" sz="1600" b="1" i="1" dirty="0">
                <a:solidFill>
                  <a:srgbClr val="564138"/>
                </a:solidFill>
                <a:latin typeface="Calibri" charset="0"/>
                <a:ea typeface="Calibri" charset="0"/>
                <a:cs typeface="Calibri" charset="0"/>
              </a:rPr>
              <a:t>Deep NMB with a train-of-four count of less than 1 maintained optimal surgical conditions. </a:t>
            </a:r>
            <a:r>
              <a:rPr lang="en-US" sz="1400" dirty="0">
                <a:solidFill>
                  <a:srgbClr val="FF00FF"/>
                </a:solidFill>
              </a:rPr>
              <a:t>[Dubois: p4B]</a:t>
            </a:r>
          </a:p>
          <a:p>
            <a:pPr>
              <a:spcAft>
                <a:spcPts val="600"/>
              </a:spcAft>
            </a:pPr>
            <a:r>
              <a:rPr lang="en-US" sz="1200" dirty="0">
                <a:solidFill>
                  <a:srgbClr val="FF00FF"/>
                </a:solidFill>
              </a:rPr>
              <a:t> </a:t>
            </a:r>
            <a:endParaRPr lang="en-US" sz="1200" dirty="0">
              <a:solidFill>
                <a:srgbClr val="564138"/>
              </a:solidFill>
            </a:endParaRPr>
          </a:p>
        </p:txBody>
      </p:sp>
      <p:sp>
        <p:nvSpPr>
          <p:cNvPr id="16" name="Rectangle 15"/>
          <p:cNvSpPr/>
          <p:nvPr/>
        </p:nvSpPr>
        <p:spPr>
          <a:xfrm>
            <a:off x="10756330" y="5808788"/>
            <a:ext cx="1027845" cy="276999"/>
          </a:xfrm>
          <a:prstGeom prst="rect">
            <a:avLst/>
          </a:prstGeom>
        </p:spPr>
        <p:txBody>
          <a:bodyPr wrap="none">
            <a:spAutoFit/>
          </a:bodyPr>
          <a:lstStyle/>
          <a:p>
            <a:r>
              <a:rPr lang="en-US" sz="1200" dirty="0">
                <a:solidFill>
                  <a:srgbClr val="FF00FF"/>
                </a:solidFill>
              </a:rPr>
              <a:t>[Dubois: p4C]</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304" y="1159996"/>
            <a:ext cx="5394960" cy="4367784"/>
          </a:xfrm>
          <a:prstGeom prst="rect">
            <a:avLst/>
          </a:prstGeom>
        </p:spPr>
      </p:pic>
      <p:sp>
        <p:nvSpPr>
          <p:cNvPr id="22" name="TextBox 21"/>
          <p:cNvSpPr txBox="1"/>
          <p:nvPr/>
        </p:nvSpPr>
        <p:spPr>
          <a:xfrm>
            <a:off x="6016198" y="1035863"/>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40</a:t>
            </a:r>
          </a:p>
        </p:txBody>
      </p:sp>
      <p:sp>
        <p:nvSpPr>
          <p:cNvPr id="23" name="Rectangle 22"/>
          <p:cNvSpPr/>
          <p:nvPr/>
        </p:nvSpPr>
        <p:spPr>
          <a:xfrm>
            <a:off x="8367334" y="5761946"/>
            <a:ext cx="1398252"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Surgical Conditions</a:t>
            </a:r>
          </a:p>
        </p:txBody>
      </p:sp>
      <p:sp>
        <p:nvSpPr>
          <p:cNvPr id="24" name="Rectangle 23"/>
          <p:cNvSpPr/>
          <p:nvPr/>
        </p:nvSpPr>
        <p:spPr>
          <a:xfrm rot="16200000">
            <a:off x="4265726" y="3097590"/>
            <a:ext cx="3019916"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Number of Patients</a:t>
            </a:r>
          </a:p>
        </p:txBody>
      </p:sp>
      <p:sp>
        <p:nvSpPr>
          <p:cNvPr id="25" name="TextBox 24"/>
          <p:cNvSpPr txBox="1"/>
          <p:nvPr/>
        </p:nvSpPr>
        <p:spPr>
          <a:xfrm>
            <a:off x="6016198" y="1555089"/>
            <a:ext cx="367408" cy="307777"/>
          </a:xfrm>
          <a:prstGeom prst="rect">
            <a:avLst/>
          </a:prstGeom>
          <a:noFill/>
        </p:spPr>
        <p:txBody>
          <a:bodyPr wrap="none" rtlCol="0">
            <a:spAutoFit/>
          </a:bodyPr>
          <a:lstStyle/>
          <a:p>
            <a:pPr algn="r"/>
            <a:r>
              <a:rPr lang="en-US" sz="1400">
                <a:solidFill>
                  <a:srgbClr val="564138"/>
                </a:solidFill>
                <a:latin typeface="Calibri" charset="0"/>
                <a:ea typeface="Calibri" charset="0"/>
                <a:cs typeface="Calibri" charset="0"/>
              </a:rPr>
              <a:t>35</a:t>
            </a:r>
            <a:endParaRPr lang="en-US" sz="1400" dirty="0">
              <a:solidFill>
                <a:srgbClr val="564138"/>
              </a:solidFill>
              <a:latin typeface="Calibri" charset="0"/>
              <a:ea typeface="Calibri" charset="0"/>
              <a:cs typeface="Calibri" charset="0"/>
            </a:endParaRPr>
          </a:p>
        </p:txBody>
      </p:sp>
      <p:sp>
        <p:nvSpPr>
          <p:cNvPr id="26" name="TextBox 25"/>
          <p:cNvSpPr txBox="1"/>
          <p:nvPr/>
        </p:nvSpPr>
        <p:spPr>
          <a:xfrm>
            <a:off x="6016198" y="2085715"/>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30</a:t>
            </a:r>
          </a:p>
        </p:txBody>
      </p:sp>
      <p:sp>
        <p:nvSpPr>
          <p:cNvPr id="27" name="TextBox 26"/>
          <p:cNvSpPr txBox="1"/>
          <p:nvPr/>
        </p:nvSpPr>
        <p:spPr>
          <a:xfrm>
            <a:off x="6016198" y="2629975"/>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25</a:t>
            </a:r>
          </a:p>
        </p:txBody>
      </p:sp>
      <p:sp>
        <p:nvSpPr>
          <p:cNvPr id="29" name="TextBox 28"/>
          <p:cNvSpPr txBox="1"/>
          <p:nvPr/>
        </p:nvSpPr>
        <p:spPr>
          <a:xfrm>
            <a:off x="6016198" y="3122232"/>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20</a:t>
            </a:r>
          </a:p>
        </p:txBody>
      </p:sp>
      <p:sp>
        <p:nvSpPr>
          <p:cNvPr id="30" name="TextBox 29"/>
          <p:cNvSpPr txBox="1"/>
          <p:nvPr/>
        </p:nvSpPr>
        <p:spPr>
          <a:xfrm>
            <a:off x="6016198" y="3676009"/>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15</a:t>
            </a:r>
          </a:p>
        </p:txBody>
      </p:sp>
      <p:sp>
        <p:nvSpPr>
          <p:cNvPr id="31" name="TextBox 30"/>
          <p:cNvSpPr txBox="1"/>
          <p:nvPr/>
        </p:nvSpPr>
        <p:spPr>
          <a:xfrm>
            <a:off x="6016198" y="4213649"/>
            <a:ext cx="367408"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10</a:t>
            </a:r>
          </a:p>
        </p:txBody>
      </p:sp>
      <p:sp>
        <p:nvSpPr>
          <p:cNvPr id="32" name="TextBox 31"/>
          <p:cNvSpPr txBox="1"/>
          <p:nvPr/>
        </p:nvSpPr>
        <p:spPr>
          <a:xfrm>
            <a:off x="6107569" y="4735678"/>
            <a:ext cx="276037"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5</a:t>
            </a:r>
          </a:p>
        </p:txBody>
      </p:sp>
      <p:sp>
        <p:nvSpPr>
          <p:cNvPr id="33" name="TextBox 32"/>
          <p:cNvSpPr txBox="1"/>
          <p:nvPr/>
        </p:nvSpPr>
        <p:spPr>
          <a:xfrm>
            <a:off x="6107569" y="5295799"/>
            <a:ext cx="276037" cy="307777"/>
          </a:xfrm>
          <a:prstGeom prst="rect">
            <a:avLst/>
          </a:prstGeom>
          <a:noFill/>
        </p:spPr>
        <p:txBody>
          <a:bodyPr wrap="none" rtlCol="0">
            <a:spAutoFit/>
          </a:bodyPr>
          <a:lstStyle/>
          <a:p>
            <a:pPr algn="r"/>
            <a:r>
              <a:rPr lang="en-US" sz="1400" dirty="0">
                <a:solidFill>
                  <a:srgbClr val="564138"/>
                </a:solidFill>
                <a:latin typeface="Calibri" charset="0"/>
                <a:ea typeface="Calibri" charset="0"/>
                <a:cs typeface="Calibri" charset="0"/>
              </a:rPr>
              <a:t>0</a:t>
            </a:r>
          </a:p>
        </p:txBody>
      </p:sp>
      <p:sp>
        <p:nvSpPr>
          <p:cNvPr id="34" name="TextBox 33"/>
          <p:cNvSpPr txBox="1"/>
          <p:nvPr/>
        </p:nvSpPr>
        <p:spPr>
          <a:xfrm>
            <a:off x="6958117" y="5500414"/>
            <a:ext cx="276037" cy="307777"/>
          </a:xfrm>
          <a:prstGeom prst="rect">
            <a:avLst/>
          </a:prstGeom>
          <a:noFill/>
        </p:spPr>
        <p:txBody>
          <a:bodyPr wrap="none" rtlCol="0">
            <a:spAutoFit/>
          </a:bodyPr>
          <a:lstStyle/>
          <a:p>
            <a:pPr algn="ctr"/>
            <a:r>
              <a:rPr lang="en-US" sz="1400">
                <a:solidFill>
                  <a:srgbClr val="564138"/>
                </a:solidFill>
                <a:latin typeface="Calibri" charset="0"/>
                <a:ea typeface="Calibri" charset="0"/>
                <a:cs typeface="Calibri" charset="0"/>
              </a:rPr>
              <a:t>1</a:t>
            </a:r>
            <a:endParaRPr lang="en-US" sz="1400" dirty="0">
              <a:solidFill>
                <a:srgbClr val="564138"/>
              </a:solidFill>
              <a:latin typeface="Calibri" charset="0"/>
              <a:ea typeface="Calibri" charset="0"/>
              <a:cs typeface="Calibri" charset="0"/>
            </a:endParaRPr>
          </a:p>
        </p:txBody>
      </p:sp>
      <p:sp>
        <p:nvSpPr>
          <p:cNvPr id="35" name="TextBox 34"/>
          <p:cNvSpPr txBox="1"/>
          <p:nvPr/>
        </p:nvSpPr>
        <p:spPr>
          <a:xfrm>
            <a:off x="8289979" y="5500414"/>
            <a:ext cx="276038" cy="307777"/>
          </a:xfrm>
          <a:prstGeom prst="rect">
            <a:avLst/>
          </a:prstGeom>
          <a:noFill/>
        </p:spPr>
        <p:txBody>
          <a:bodyPr wrap="none" rtlCol="0">
            <a:spAutoFit/>
          </a:bodyPr>
          <a:lstStyle/>
          <a:p>
            <a:pPr algn="ctr"/>
            <a:r>
              <a:rPr lang="en-US" sz="1400">
                <a:solidFill>
                  <a:srgbClr val="564138"/>
                </a:solidFill>
                <a:latin typeface="Calibri" charset="0"/>
                <a:ea typeface="Calibri" charset="0"/>
                <a:cs typeface="Calibri" charset="0"/>
              </a:rPr>
              <a:t>2</a:t>
            </a:r>
            <a:endParaRPr lang="en-US" sz="1400" dirty="0">
              <a:solidFill>
                <a:srgbClr val="564138"/>
              </a:solidFill>
              <a:latin typeface="Calibri" charset="0"/>
              <a:ea typeface="Calibri" charset="0"/>
              <a:cs typeface="Calibri" charset="0"/>
            </a:endParaRPr>
          </a:p>
        </p:txBody>
      </p:sp>
      <p:sp>
        <p:nvSpPr>
          <p:cNvPr id="36" name="TextBox 35"/>
          <p:cNvSpPr txBox="1"/>
          <p:nvPr/>
        </p:nvSpPr>
        <p:spPr>
          <a:xfrm>
            <a:off x="9627567" y="5500414"/>
            <a:ext cx="276038" cy="307777"/>
          </a:xfrm>
          <a:prstGeom prst="rect">
            <a:avLst/>
          </a:prstGeom>
          <a:noFill/>
        </p:spPr>
        <p:txBody>
          <a:bodyPr wrap="none" rtlCol="0">
            <a:spAutoFit/>
          </a:bodyPr>
          <a:lstStyle/>
          <a:p>
            <a:pPr algn="ctr"/>
            <a:r>
              <a:rPr lang="en-US" sz="1400">
                <a:solidFill>
                  <a:srgbClr val="564138"/>
                </a:solidFill>
                <a:latin typeface="Calibri" charset="0"/>
                <a:ea typeface="Calibri" charset="0"/>
                <a:cs typeface="Calibri" charset="0"/>
              </a:rPr>
              <a:t>3</a:t>
            </a:r>
            <a:endParaRPr lang="en-US" sz="1400" dirty="0">
              <a:solidFill>
                <a:srgbClr val="564138"/>
              </a:solidFill>
              <a:latin typeface="Calibri" charset="0"/>
              <a:ea typeface="Calibri" charset="0"/>
              <a:cs typeface="Calibri" charset="0"/>
            </a:endParaRPr>
          </a:p>
        </p:txBody>
      </p:sp>
      <p:sp>
        <p:nvSpPr>
          <p:cNvPr id="37" name="TextBox 36"/>
          <p:cNvSpPr txBox="1"/>
          <p:nvPr/>
        </p:nvSpPr>
        <p:spPr>
          <a:xfrm>
            <a:off x="10937959" y="5500414"/>
            <a:ext cx="276038" cy="307777"/>
          </a:xfrm>
          <a:prstGeom prst="rect">
            <a:avLst/>
          </a:prstGeom>
          <a:noFill/>
        </p:spPr>
        <p:txBody>
          <a:bodyPr wrap="none" rtlCol="0">
            <a:spAutoFit/>
          </a:bodyPr>
          <a:lstStyle/>
          <a:p>
            <a:pPr algn="ctr"/>
            <a:r>
              <a:rPr lang="en-US" sz="1400" dirty="0">
                <a:solidFill>
                  <a:srgbClr val="564138"/>
                </a:solidFill>
                <a:latin typeface="Calibri" charset="0"/>
                <a:ea typeface="Calibri" charset="0"/>
                <a:cs typeface="Calibri" charset="0"/>
              </a:rPr>
              <a:t>4</a:t>
            </a:r>
          </a:p>
        </p:txBody>
      </p:sp>
      <p:sp>
        <p:nvSpPr>
          <p:cNvPr id="6" name="Oval 5"/>
          <p:cNvSpPr/>
          <p:nvPr/>
        </p:nvSpPr>
        <p:spPr>
          <a:xfrm>
            <a:off x="9176487" y="1324944"/>
            <a:ext cx="190500" cy="190500"/>
          </a:xfrm>
          <a:prstGeom prst="ellipse">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10472852" y="1324944"/>
            <a:ext cx="190500" cy="190500"/>
          </a:xfrm>
          <a:prstGeom prst="ellipse">
            <a:avLst/>
          </a:prstGeom>
          <a:solidFill>
            <a:srgbClr val="0083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9349774" y="1266305"/>
            <a:ext cx="976549" cy="307777"/>
          </a:xfrm>
          <a:prstGeom prst="rect">
            <a:avLst/>
          </a:prstGeom>
          <a:noFill/>
        </p:spPr>
        <p:txBody>
          <a:bodyPr wrap="none" rtlCol="0">
            <a:spAutoFit/>
          </a:bodyPr>
          <a:lstStyle/>
          <a:p>
            <a:r>
              <a:rPr lang="en-US" sz="1400" dirty="0">
                <a:solidFill>
                  <a:srgbClr val="564138"/>
                </a:solidFill>
                <a:latin typeface="Calibri" charset="0"/>
                <a:ea typeface="Calibri" charset="0"/>
                <a:cs typeface="Calibri" charset="0"/>
              </a:rPr>
              <a:t>Deep NMB</a:t>
            </a:r>
          </a:p>
        </p:txBody>
      </p:sp>
      <p:sp>
        <p:nvSpPr>
          <p:cNvPr id="40" name="TextBox 39"/>
          <p:cNvSpPr txBox="1"/>
          <p:nvPr/>
        </p:nvSpPr>
        <p:spPr>
          <a:xfrm>
            <a:off x="10663352" y="1266305"/>
            <a:ext cx="1160382" cy="307777"/>
          </a:xfrm>
          <a:prstGeom prst="rect">
            <a:avLst/>
          </a:prstGeom>
          <a:noFill/>
        </p:spPr>
        <p:txBody>
          <a:bodyPr wrap="none" rtlCol="0">
            <a:spAutoFit/>
          </a:bodyPr>
          <a:lstStyle/>
          <a:p>
            <a:r>
              <a:rPr lang="en-US" sz="1400" dirty="0">
                <a:solidFill>
                  <a:srgbClr val="564138"/>
                </a:solidFill>
                <a:latin typeface="Calibri" charset="0"/>
                <a:ea typeface="Calibri" charset="0"/>
                <a:cs typeface="Calibri" charset="0"/>
              </a:rPr>
              <a:t>Shallow NMB</a:t>
            </a:r>
          </a:p>
        </p:txBody>
      </p:sp>
      <p:sp>
        <p:nvSpPr>
          <p:cNvPr id="41" name="Rectangle 40"/>
          <p:cNvSpPr/>
          <p:nvPr/>
        </p:nvSpPr>
        <p:spPr>
          <a:xfrm>
            <a:off x="6420573" y="1281336"/>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FF8300"/>
                </a:solidFill>
              </a:rPr>
              <a:t>34</a:t>
            </a:r>
          </a:p>
        </p:txBody>
      </p:sp>
      <p:sp>
        <p:nvSpPr>
          <p:cNvPr id="43" name="Rectangle 42"/>
          <p:cNvSpPr/>
          <p:nvPr/>
        </p:nvSpPr>
        <p:spPr>
          <a:xfrm>
            <a:off x="7771063" y="3827832"/>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FF8300"/>
                </a:solidFill>
              </a:rPr>
              <a:t>11</a:t>
            </a:r>
          </a:p>
        </p:txBody>
      </p:sp>
      <p:sp>
        <p:nvSpPr>
          <p:cNvPr id="48" name="Rectangle 47"/>
          <p:cNvSpPr/>
          <p:nvPr/>
        </p:nvSpPr>
        <p:spPr>
          <a:xfrm>
            <a:off x="9108651" y="4368906"/>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a:solidFill>
                  <a:srgbClr val="FF8300"/>
                </a:solidFill>
              </a:rPr>
              <a:t>5</a:t>
            </a:r>
            <a:endParaRPr lang="en-US" sz="2400" b="1" dirty="0">
              <a:solidFill>
                <a:srgbClr val="FF8300"/>
              </a:solidFill>
            </a:endParaRPr>
          </a:p>
        </p:txBody>
      </p:sp>
      <p:sp>
        <p:nvSpPr>
          <p:cNvPr id="49" name="Rectangle 48"/>
          <p:cNvSpPr/>
          <p:nvPr/>
        </p:nvSpPr>
        <p:spPr>
          <a:xfrm>
            <a:off x="10335682" y="5007541"/>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FF8300"/>
                </a:solidFill>
              </a:rPr>
              <a:t>0</a:t>
            </a:r>
          </a:p>
        </p:txBody>
      </p:sp>
      <p:sp>
        <p:nvSpPr>
          <p:cNvPr id="50" name="Rectangle 49"/>
          <p:cNvSpPr/>
          <p:nvPr/>
        </p:nvSpPr>
        <p:spPr>
          <a:xfrm>
            <a:off x="6991730" y="2779111"/>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00837B"/>
                </a:solidFill>
              </a:rPr>
              <a:t>21</a:t>
            </a:r>
          </a:p>
        </p:txBody>
      </p:sp>
      <p:sp>
        <p:nvSpPr>
          <p:cNvPr id="51" name="Rectangle 50"/>
          <p:cNvSpPr/>
          <p:nvPr/>
        </p:nvSpPr>
        <p:spPr>
          <a:xfrm>
            <a:off x="8283434" y="3837372"/>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a:solidFill>
                  <a:srgbClr val="00837B"/>
                </a:solidFill>
              </a:rPr>
              <a:t>11</a:t>
            </a:r>
            <a:endParaRPr lang="en-US" sz="2400" b="1" dirty="0">
              <a:solidFill>
                <a:srgbClr val="00837B"/>
              </a:solidFill>
            </a:endParaRPr>
          </a:p>
        </p:txBody>
      </p:sp>
      <p:sp>
        <p:nvSpPr>
          <p:cNvPr id="52" name="Rectangle 51"/>
          <p:cNvSpPr/>
          <p:nvPr/>
        </p:nvSpPr>
        <p:spPr>
          <a:xfrm>
            <a:off x="9627361" y="4504506"/>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00837B"/>
                </a:solidFill>
              </a:rPr>
              <a:t>4</a:t>
            </a:r>
          </a:p>
        </p:txBody>
      </p:sp>
      <p:sp>
        <p:nvSpPr>
          <p:cNvPr id="53" name="Rectangle 52"/>
          <p:cNvSpPr/>
          <p:nvPr/>
        </p:nvSpPr>
        <p:spPr>
          <a:xfrm>
            <a:off x="10954429" y="3456395"/>
            <a:ext cx="776666" cy="38506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2400" b="1" dirty="0">
                <a:solidFill>
                  <a:srgbClr val="00837B"/>
                </a:solidFill>
              </a:rPr>
              <a:t>14</a:t>
            </a:r>
          </a:p>
        </p:txBody>
      </p:sp>
      <p:pic>
        <p:nvPicPr>
          <p:cNvPr id="57" name="Picture 5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58" name="Picture 5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59" name="Picture 58">
            <a:hlinkClick r:id="" action="ppaction://hlinkshowjump?jump=previousslide"/>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60" name="Picture 5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88763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Table of Contents</a:t>
            </a:r>
          </a:p>
        </p:txBody>
      </p:sp>
      <p:sp>
        <p:nvSpPr>
          <p:cNvPr id="4" name="Footer Placeholder 3"/>
          <p:cNvSpPr>
            <a:spLocks noGrp="1"/>
          </p:cNvSpPr>
          <p:nvPr>
            <p:ph type="ftr" sz="quarter" idx="11"/>
          </p:nvPr>
        </p:nvSpPr>
        <p:spPr/>
        <p:txBody>
          <a:bodyPr/>
          <a:lstStyle/>
          <a:p>
            <a:r>
              <a:rPr lang="en-US" dirty="0"/>
              <a:t>For Internal Use Only. Not be used Outside the Company.</a:t>
            </a:r>
          </a:p>
        </p:txBody>
      </p:sp>
      <p:sp>
        <p:nvSpPr>
          <p:cNvPr id="5" name="Slide Number Placeholder 4"/>
          <p:cNvSpPr>
            <a:spLocks noGrp="1"/>
          </p:cNvSpPr>
          <p:nvPr>
            <p:ph type="sldNum" sz="quarter" idx="12"/>
          </p:nvPr>
        </p:nvSpPr>
        <p:spPr/>
        <p:txBody>
          <a:bodyPr/>
          <a:lstStyle/>
          <a:p>
            <a:fld id="{5FF57E5B-4DED-4601-965B-71559726881B}" type="slidenum">
              <a:rPr lang="en-US" smtClean="0"/>
              <a:pPr/>
              <a:t>2</a:t>
            </a:fld>
            <a:endParaRPr lang="en-US" dirty="0"/>
          </a:p>
        </p:txBody>
      </p:sp>
      <p:sp>
        <p:nvSpPr>
          <p:cNvPr id="6" name="Content Placeholder 5"/>
          <p:cNvSpPr>
            <a:spLocks noGrp="1"/>
          </p:cNvSpPr>
          <p:nvPr>
            <p:ph idx="1"/>
          </p:nvPr>
        </p:nvSpPr>
        <p:spPr>
          <a:xfrm>
            <a:off x="399288" y="1002807"/>
            <a:ext cx="11273600" cy="5126531"/>
          </a:xfrm>
        </p:spPr>
        <p:txBody>
          <a:bodyPr/>
          <a:lstStyle/>
          <a:p>
            <a:pPr marL="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Learning Objectives</a:t>
            </a:r>
            <a:r>
              <a:rPr lang="en-US" sz="1800" dirty="0">
                <a:solidFill>
                  <a:srgbClr val="00788A"/>
                </a:solidFill>
                <a:latin typeface="Calibri Light" charset="0"/>
                <a:ea typeface="Calibri Light" charset="0"/>
                <a:cs typeface="Calibri Light" charset="0"/>
              </a:rPr>
              <a:t> .…….……………………….………….………………………………….……………………….………….…………………………………</a:t>
            </a:r>
            <a:r>
              <a:rPr lang="en-US" sz="1800" dirty="0">
                <a:solidFill>
                  <a:srgbClr val="564138"/>
                </a:solidFill>
                <a:latin typeface="Calibri Light" charset="0"/>
                <a:ea typeface="Calibri Light" charset="0"/>
                <a:cs typeface="Calibri Light" charset="0"/>
              </a:rPr>
              <a:t>3</a:t>
            </a:r>
          </a:p>
          <a:p>
            <a:pPr marL="12700" indent="0">
              <a:lnSpc>
                <a:spcPct val="120000"/>
              </a:lnSpc>
              <a:spcBef>
                <a:spcPts val="300"/>
              </a:spcBef>
              <a:buNone/>
              <a:tabLst>
                <a:tab pos="6400800" algn="l"/>
              </a:tabLst>
            </a:pPr>
            <a:r>
              <a:rPr lang="en-US" sz="1800" dirty="0" smtClean="0">
                <a:solidFill>
                  <a:srgbClr val="564138"/>
                </a:solidFill>
                <a:latin typeface="Calibri Light" charset="0"/>
                <a:ea typeface="Calibri Light" charset="0"/>
                <a:cs typeface="Calibri Light" charset="0"/>
              </a:rPr>
              <a:t>Review </a:t>
            </a:r>
            <a:r>
              <a:rPr lang="en-US" sz="1800" dirty="0">
                <a:solidFill>
                  <a:srgbClr val="564138"/>
                </a:solidFill>
                <a:latin typeface="Calibri Light" charset="0"/>
                <a:ea typeface="Calibri Light" charset="0"/>
                <a:cs typeface="Calibri Light" charset="0"/>
              </a:rPr>
              <a:t>of the Pneumoperitoneum</a:t>
            </a:r>
            <a:r>
              <a:rPr lang="en-US" sz="1800" dirty="0" smtClean="0">
                <a:solidFill>
                  <a:srgbClr val="00788A"/>
                </a:solidFill>
                <a:latin typeface="Calibri Light" charset="0"/>
                <a:ea typeface="Calibri Light" charset="0"/>
                <a:cs typeface="Calibri Light" charset="0"/>
              </a:rPr>
              <a:t>…………….………….………………………………….……………………….………….…………………………….</a:t>
            </a:r>
            <a:r>
              <a:rPr lang="en-US" sz="1800" dirty="0">
                <a:solidFill>
                  <a:srgbClr val="564138"/>
                </a:solidFill>
                <a:latin typeface="Calibri Light" charset="0"/>
                <a:ea typeface="Calibri Light" charset="0"/>
                <a:cs typeface="Calibri Light" charset="0"/>
              </a:rPr>
              <a:t>4</a:t>
            </a:r>
          </a:p>
          <a:p>
            <a:pPr marL="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Intra-Abdominal </a:t>
            </a:r>
            <a:r>
              <a:rPr lang="en-US" sz="1800" dirty="0" smtClean="0">
                <a:solidFill>
                  <a:srgbClr val="564138"/>
                </a:solidFill>
                <a:latin typeface="Calibri Light" charset="0"/>
                <a:ea typeface="Calibri Light" charset="0"/>
                <a:cs typeface="Calibri Light" charset="0"/>
              </a:rPr>
              <a:t>Pressure.</a:t>
            </a:r>
            <a:r>
              <a:rPr lang="en-US" sz="1800" dirty="0" smtClean="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5</a:t>
            </a:r>
            <a:endParaRPr lang="en-US" sz="1800" dirty="0">
              <a:solidFill>
                <a:srgbClr val="564138"/>
              </a:solidFill>
              <a:latin typeface="Calibri Light" charset="0"/>
              <a:ea typeface="Calibri Light" charset="0"/>
              <a:cs typeface="Calibri Light" charset="0"/>
            </a:endParaRPr>
          </a:p>
          <a:p>
            <a:pPr marL="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Pressure/Volume Relationships</a:t>
            </a:r>
            <a:r>
              <a:rPr lang="en-US" sz="1800" dirty="0">
                <a:solidFill>
                  <a:srgbClr val="00788A"/>
                </a:solidFill>
                <a:latin typeface="Calibri Light" charset="0"/>
                <a:ea typeface="Calibri Light" charset="0"/>
                <a:cs typeface="Calibri Light" charset="0"/>
              </a:rPr>
              <a:t> </a:t>
            </a:r>
            <a:r>
              <a:rPr lang="en-US" sz="1800" dirty="0" smtClean="0">
                <a:solidFill>
                  <a:srgbClr val="00788A"/>
                </a:solidFill>
                <a:latin typeface="Calibri Light" charset="0"/>
                <a:ea typeface="Calibri Light" charset="0"/>
                <a:cs typeface="Calibri Light" charset="0"/>
              </a:rPr>
              <a:t>…….……………………….………….………………………………….……………………….………….…………….….</a:t>
            </a:r>
            <a:r>
              <a:rPr lang="en-US" sz="1800" dirty="0">
                <a:solidFill>
                  <a:srgbClr val="564138"/>
                </a:solidFill>
                <a:latin typeface="Calibri Light" charset="0"/>
                <a:ea typeface="Calibri Light" charset="0"/>
                <a:cs typeface="Calibri Light" charset="0"/>
              </a:rPr>
              <a:t>6</a:t>
            </a:r>
          </a:p>
          <a:p>
            <a:pPr marL="1270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Effects of </a:t>
            </a:r>
            <a:r>
              <a:rPr lang="en-US" sz="1800" dirty="0" smtClean="0">
                <a:solidFill>
                  <a:srgbClr val="564138"/>
                </a:solidFill>
                <a:latin typeface="Calibri Light" charset="0"/>
                <a:ea typeface="Calibri Light" charset="0"/>
                <a:cs typeface="Calibri Light" charset="0"/>
              </a:rPr>
              <a:t>Positioning</a:t>
            </a:r>
            <a:r>
              <a:rPr lang="en-US" sz="1800" dirty="0" smtClean="0">
                <a:solidFill>
                  <a:srgbClr val="00788A"/>
                </a:solidFill>
                <a:latin typeface="Calibri Light" charset="0"/>
                <a:ea typeface="Calibri Light" charset="0"/>
                <a:cs typeface="Calibri Light" charset="0"/>
              </a:rPr>
              <a:t>………….……………………………….………………….………….………………………………....………………</a:t>
            </a:r>
            <a:r>
              <a:rPr lang="mr-IN" sz="1800" dirty="0" smtClean="0">
                <a:solidFill>
                  <a:srgbClr val="00788A"/>
                </a:solidFill>
                <a:latin typeface="Calibri Light" charset="0"/>
                <a:ea typeface="Calibri Light" charset="0"/>
                <a:cs typeface="Calibri Light" charset="0"/>
              </a:rPr>
              <a:t>……………</a:t>
            </a:r>
            <a:r>
              <a:rPr lang="en-US" sz="1800" dirty="0" smtClean="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7</a:t>
            </a:r>
          </a:p>
          <a:p>
            <a:pPr marL="1270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Effects of Pneumoperitoneum</a:t>
            </a:r>
            <a:r>
              <a:rPr lang="en-US" sz="1800" dirty="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8</a:t>
            </a:r>
            <a:endParaRPr lang="en-US" sz="1800" dirty="0">
              <a:solidFill>
                <a:srgbClr val="564138"/>
              </a:solidFill>
              <a:latin typeface="Calibri Light" charset="0"/>
              <a:ea typeface="Calibri Light" charset="0"/>
              <a:cs typeface="Calibri Light" charset="0"/>
            </a:endParaRPr>
          </a:p>
          <a:p>
            <a:pPr marL="1270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Neuromuscular </a:t>
            </a:r>
            <a:r>
              <a:rPr lang="en-US" sz="1800" dirty="0" smtClean="0">
                <a:solidFill>
                  <a:srgbClr val="564138"/>
                </a:solidFill>
                <a:latin typeface="Calibri Light" charset="0"/>
                <a:ea typeface="Calibri Light" charset="0"/>
                <a:cs typeface="Calibri Light" charset="0"/>
              </a:rPr>
              <a:t>Blockade</a:t>
            </a:r>
            <a:r>
              <a:rPr lang="en-US" sz="1800" dirty="0">
                <a:solidFill>
                  <a:srgbClr val="00788A"/>
                </a:solidFill>
                <a:latin typeface="Calibri Light" charset="0"/>
                <a:ea typeface="Calibri Light" charset="0"/>
                <a:cs typeface="Calibri Light" charset="0"/>
              </a:rPr>
              <a:t>.</a:t>
            </a:r>
            <a:r>
              <a:rPr lang="en-US" sz="1800" dirty="0" smtClean="0">
                <a:solidFill>
                  <a:srgbClr val="00788A"/>
                </a:solidFill>
                <a:latin typeface="Calibri Light" charset="0"/>
                <a:ea typeface="Calibri Light" charset="0"/>
                <a:cs typeface="Calibri Light" charset="0"/>
              </a:rPr>
              <a:t>……………….………….………………………………….……………………….………….………………………………………</a:t>
            </a:r>
            <a:r>
              <a:rPr lang="en-US" sz="1800" dirty="0">
                <a:solidFill>
                  <a:srgbClr val="564138"/>
                </a:solidFill>
                <a:latin typeface="Calibri Light" charset="0"/>
                <a:ea typeface="Calibri Light" charset="0"/>
                <a:cs typeface="Calibri Light" charset="0"/>
              </a:rPr>
              <a:t>11</a:t>
            </a:r>
          </a:p>
          <a:p>
            <a:pPr marL="1270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Effect on Surgical </a:t>
            </a:r>
            <a:r>
              <a:rPr lang="en-US" sz="1800" dirty="0" smtClean="0">
                <a:solidFill>
                  <a:srgbClr val="564138"/>
                </a:solidFill>
                <a:latin typeface="Calibri Light" charset="0"/>
                <a:ea typeface="Calibri Light" charset="0"/>
                <a:cs typeface="Calibri Light" charset="0"/>
              </a:rPr>
              <a:t>Conditions</a:t>
            </a:r>
            <a:r>
              <a:rPr lang="en-US" sz="1800" dirty="0" smtClean="0">
                <a:solidFill>
                  <a:srgbClr val="00788A"/>
                </a:solidFill>
                <a:latin typeface="Calibri Light" charset="0"/>
                <a:ea typeface="Calibri Light" charset="0"/>
                <a:cs typeface="Calibri Light" charset="0"/>
              </a:rPr>
              <a:t>.……………….………….………………………………….……………………….………….…………………………………</a:t>
            </a:r>
            <a:r>
              <a:rPr lang="en-US" sz="1800" dirty="0">
                <a:solidFill>
                  <a:srgbClr val="564138"/>
                </a:solidFill>
                <a:latin typeface="Calibri Light" charset="0"/>
                <a:ea typeface="Calibri Light" charset="0"/>
                <a:cs typeface="Calibri Light" charset="0"/>
              </a:rPr>
              <a:t>13</a:t>
            </a:r>
          </a:p>
          <a:p>
            <a:pPr marL="12700" indent="0">
              <a:lnSpc>
                <a:spcPct val="120000"/>
              </a:lnSpc>
              <a:spcBef>
                <a:spcPts val="300"/>
              </a:spcBef>
              <a:buNone/>
              <a:tabLst>
                <a:tab pos="6400800" algn="l"/>
              </a:tabLst>
            </a:pPr>
            <a:r>
              <a:rPr lang="en-US" sz="1800" dirty="0" smtClean="0">
                <a:solidFill>
                  <a:srgbClr val="564138"/>
                </a:solidFill>
                <a:latin typeface="Calibri Light" charset="0"/>
                <a:ea typeface="Calibri Light" charset="0"/>
                <a:cs typeface="Calibri Light" charset="0"/>
              </a:rPr>
              <a:t>Consensus </a:t>
            </a:r>
            <a:r>
              <a:rPr lang="en-US" sz="1800" dirty="0">
                <a:solidFill>
                  <a:srgbClr val="564138"/>
                </a:solidFill>
                <a:latin typeface="Calibri Light" charset="0"/>
                <a:ea typeface="Calibri Light" charset="0"/>
                <a:cs typeface="Calibri Light" charset="0"/>
              </a:rPr>
              <a:t>Recommendations</a:t>
            </a:r>
            <a:r>
              <a:rPr lang="en-US" sz="1800" dirty="0" smtClean="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21</a:t>
            </a:r>
            <a:endParaRPr lang="en-US" sz="1800" dirty="0">
              <a:solidFill>
                <a:srgbClr val="564138"/>
              </a:solidFill>
              <a:latin typeface="Calibri Light" charset="0"/>
              <a:ea typeface="Calibri Light" charset="0"/>
              <a:cs typeface="Calibri Light" charset="0"/>
            </a:endParaRPr>
          </a:p>
          <a:p>
            <a:pPr marL="1270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Case Scenarios</a:t>
            </a:r>
            <a:r>
              <a:rPr lang="en-US" sz="1800" dirty="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22</a:t>
            </a:r>
            <a:endParaRPr lang="en-US" sz="1800" dirty="0">
              <a:solidFill>
                <a:srgbClr val="564138"/>
              </a:solidFill>
              <a:latin typeface="Calibri Light" charset="0"/>
              <a:ea typeface="Calibri Light" charset="0"/>
              <a:cs typeface="Calibri Light" charset="0"/>
            </a:endParaRPr>
          </a:p>
          <a:p>
            <a:pPr marL="0" indent="0">
              <a:lnSpc>
                <a:spcPct val="120000"/>
              </a:lnSpc>
              <a:spcBef>
                <a:spcPts val="300"/>
              </a:spcBef>
              <a:buNone/>
              <a:tabLst>
                <a:tab pos="6400800" algn="l"/>
              </a:tabLst>
            </a:pPr>
            <a:r>
              <a:rPr lang="en-US" sz="1800" dirty="0" smtClean="0">
                <a:solidFill>
                  <a:srgbClr val="564138"/>
                </a:solidFill>
                <a:latin typeface="Calibri Light" charset="0"/>
                <a:ea typeface="Calibri Light" charset="0"/>
                <a:cs typeface="Calibri Light" charset="0"/>
              </a:rPr>
              <a:t>Summary</a:t>
            </a:r>
            <a:r>
              <a:rPr lang="en-US" sz="1800" dirty="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25</a:t>
            </a:r>
            <a:endParaRPr lang="en-US" sz="1800" dirty="0">
              <a:solidFill>
                <a:srgbClr val="564138"/>
              </a:solidFill>
              <a:latin typeface="Calibri Light" charset="0"/>
              <a:ea typeface="Calibri Light" charset="0"/>
              <a:cs typeface="Calibri Light" charset="0"/>
            </a:endParaRPr>
          </a:p>
          <a:p>
            <a:pPr marL="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Progress Check</a:t>
            </a:r>
            <a:r>
              <a:rPr lang="en-US" sz="1800" dirty="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26</a:t>
            </a:r>
            <a:endParaRPr lang="en-US" sz="1800" dirty="0">
              <a:solidFill>
                <a:srgbClr val="564138"/>
              </a:solidFill>
              <a:latin typeface="Calibri Light" charset="0"/>
              <a:ea typeface="Calibri Light" charset="0"/>
              <a:cs typeface="Calibri Light" charset="0"/>
            </a:endParaRPr>
          </a:p>
          <a:p>
            <a:pPr marL="0" indent="0">
              <a:lnSpc>
                <a:spcPct val="120000"/>
              </a:lnSpc>
              <a:spcBef>
                <a:spcPts val="300"/>
              </a:spcBef>
              <a:buNone/>
              <a:tabLst>
                <a:tab pos="6400800" algn="l"/>
              </a:tabLst>
            </a:pPr>
            <a:r>
              <a:rPr lang="en-US" sz="1800" dirty="0">
                <a:solidFill>
                  <a:srgbClr val="564138"/>
                </a:solidFill>
                <a:latin typeface="Calibri Light" charset="0"/>
                <a:ea typeface="Calibri Light" charset="0"/>
                <a:cs typeface="Calibri Light" charset="0"/>
              </a:rPr>
              <a:t>Glossary</a:t>
            </a:r>
            <a:r>
              <a:rPr lang="en-US" sz="1800" dirty="0">
                <a:solidFill>
                  <a:srgbClr val="00788A"/>
                </a:solidFill>
                <a:latin typeface="Calibri Light" charset="0"/>
                <a:ea typeface="Calibri Light" charset="0"/>
                <a:cs typeface="Calibri Light" charset="0"/>
              </a:rPr>
              <a:t>…….....…….……………………….…….………………………………………….…………..…………………….………………..……………………...</a:t>
            </a:r>
            <a:r>
              <a:rPr lang="en-US" sz="1800" dirty="0" smtClean="0">
                <a:solidFill>
                  <a:srgbClr val="564138"/>
                </a:solidFill>
                <a:latin typeface="Calibri Light" charset="0"/>
                <a:ea typeface="Calibri Light" charset="0"/>
                <a:cs typeface="Calibri Light" charset="0"/>
              </a:rPr>
              <a:t>27</a:t>
            </a:r>
            <a:endParaRPr lang="en-US" sz="1800" dirty="0">
              <a:solidFill>
                <a:srgbClr val="564138"/>
              </a:solidFill>
              <a:latin typeface="Calibri Light" charset="0"/>
              <a:ea typeface="Calibri Light" charset="0"/>
              <a:cs typeface="Calibri Light" charset="0"/>
            </a:endParaRPr>
          </a:p>
        </p:txBody>
      </p:sp>
      <p:pic>
        <p:nvPicPr>
          <p:cNvPr id="27" name="Picture 2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28" name="Picture 27">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29" name="Picture 28">
            <a:hlinkClick r:id="" action="ppaction://hlinkshowjump?jump=previousslide"/>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30" name="Picture 29"/>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
        <p:nvSpPr>
          <p:cNvPr id="32" name="Rectangle 31">
            <a:hlinkClick r:id="rId6" action="ppaction://hlinksldjump"/>
          </p:cNvPr>
          <p:cNvSpPr/>
          <p:nvPr/>
        </p:nvSpPr>
        <p:spPr>
          <a:xfrm>
            <a:off x="399288" y="1027444"/>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hlinkClick r:id="rId7" action="ppaction://hlinksldjump"/>
          </p:cNvPr>
          <p:cNvSpPr/>
          <p:nvPr/>
        </p:nvSpPr>
        <p:spPr>
          <a:xfrm>
            <a:off x="399288" y="1398919"/>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hlinkClick r:id="rId8" action="ppaction://hlinksldjump"/>
          </p:cNvPr>
          <p:cNvSpPr/>
          <p:nvPr/>
        </p:nvSpPr>
        <p:spPr>
          <a:xfrm>
            <a:off x="399288" y="1787360"/>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hlinkClick r:id="rId9" action="ppaction://hlinksldjump"/>
          </p:cNvPr>
          <p:cNvSpPr/>
          <p:nvPr/>
        </p:nvSpPr>
        <p:spPr>
          <a:xfrm>
            <a:off x="399288" y="2141869"/>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10" action="ppaction://hlinksldjump"/>
          </p:cNvPr>
          <p:cNvSpPr/>
          <p:nvPr/>
        </p:nvSpPr>
        <p:spPr>
          <a:xfrm>
            <a:off x="399288" y="2514075"/>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hlinkClick r:id="rId11" action="ppaction://hlinksldjump"/>
          </p:cNvPr>
          <p:cNvSpPr/>
          <p:nvPr/>
        </p:nvSpPr>
        <p:spPr>
          <a:xfrm>
            <a:off x="399288" y="2867854"/>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hlinkClick r:id="rId12" action="ppaction://hlinksldjump"/>
          </p:cNvPr>
          <p:cNvSpPr/>
          <p:nvPr/>
        </p:nvSpPr>
        <p:spPr>
          <a:xfrm>
            <a:off x="399288" y="3233507"/>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hlinkClick r:id="rId13" action="ppaction://hlinksldjump"/>
          </p:cNvPr>
          <p:cNvSpPr/>
          <p:nvPr/>
        </p:nvSpPr>
        <p:spPr>
          <a:xfrm>
            <a:off x="399288" y="3576142"/>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hlinkClick r:id="rId14" action="ppaction://hlinksldjump"/>
          </p:cNvPr>
          <p:cNvSpPr/>
          <p:nvPr/>
        </p:nvSpPr>
        <p:spPr>
          <a:xfrm>
            <a:off x="399288" y="3977619"/>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hlinkClick r:id="rId15" action="ppaction://hlinksldjump"/>
          </p:cNvPr>
          <p:cNvSpPr/>
          <p:nvPr/>
        </p:nvSpPr>
        <p:spPr>
          <a:xfrm>
            <a:off x="399288" y="4348479"/>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hlinkClick r:id="rId16" action="ppaction://hlinksldjump"/>
          </p:cNvPr>
          <p:cNvSpPr/>
          <p:nvPr/>
        </p:nvSpPr>
        <p:spPr>
          <a:xfrm>
            <a:off x="399288" y="4713752"/>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hlinkClick r:id="rId17" action="ppaction://hlinksldjump"/>
          </p:cNvPr>
          <p:cNvSpPr/>
          <p:nvPr/>
        </p:nvSpPr>
        <p:spPr>
          <a:xfrm>
            <a:off x="399288" y="5070939"/>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hlinkClick r:id="rId3" action="ppaction://hlinksldjump"/>
          </p:cNvPr>
          <p:cNvSpPr/>
          <p:nvPr/>
        </p:nvSpPr>
        <p:spPr>
          <a:xfrm>
            <a:off x="399288" y="5442414"/>
            <a:ext cx="11059287" cy="3545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237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0316606" y="4791456"/>
            <a:ext cx="489335" cy="0"/>
          </a:xfrm>
          <a:prstGeom prst="line">
            <a:avLst/>
          </a:prstGeom>
          <a:ln w="15875">
            <a:solidFill>
              <a:srgbClr val="FF83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874046" y="5349240"/>
            <a:ext cx="489335" cy="0"/>
          </a:xfrm>
          <a:prstGeom prst="line">
            <a:avLst/>
          </a:prstGeom>
          <a:ln w="15875">
            <a:solidFill>
              <a:srgbClr val="00837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138" y="4385614"/>
            <a:ext cx="3722786" cy="12755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363" y="1095181"/>
            <a:ext cx="4498848" cy="1429512"/>
          </a:xfrm>
          <a:prstGeom prst="rect">
            <a:avLst/>
          </a:prstGeom>
        </p:spPr>
      </p:pic>
      <p:sp>
        <p:nvSpPr>
          <p:cNvPr id="2" name="Title 1"/>
          <p:cNvSpPr>
            <a:spLocks noGrp="1"/>
          </p:cNvSpPr>
          <p:nvPr>
            <p:ph type="title"/>
          </p:nvPr>
        </p:nvSpPr>
        <p:spPr>
          <a:xfrm>
            <a:off x="399287" y="82137"/>
            <a:ext cx="11543635" cy="511422"/>
          </a:xfrm>
        </p:spPr>
        <p:txBody>
          <a:bodyPr/>
          <a:lstStyle/>
          <a:p>
            <a:r>
              <a:rPr lang="en-US" sz="2000" dirty="0"/>
              <a:t>Effect on Surgical Conditions: Deep NMB in Laparoscopic Cholecystectomy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399289" y="862060"/>
            <a:ext cx="5671776" cy="2908489"/>
          </a:xfrm>
          <a:prstGeom prst="rect">
            <a:avLst/>
          </a:prstGeom>
          <a:noFill/>
        </p:spPr>
        <p:txBody>
          <a:bodyPr wrap="square" rtlCol="0">
            <a:spAutoFit/>
          </a:bodyPr>
          <a:lstStyle/>
          <a:p>
            <a:pPr>
              <a:spcAft>
                <a:spcPts val="600"/>
              </a:spcAft>
            </a:pPr>
            <a:r>
              <a:rPr lang="en-US" sz="1600" b="1" i="1" dirty="0">
                <a:solidFill>
                  <a:srgbClr val="564138"/>
                </a:solidFill>
                <a:latin typeface="Calibri" charset="0"/>
                <a:ea typeface="Calibri" charset="0"/>
                <a:cs typeface="Calibri" charset="0"/>
              </a:rPr>
              <a:t>Deep neuromuscular blockade improved surgical conditions and facilitated the use of low-pressure pneumoperitoneum during laparoscopic cholecystectomy. </a:t>
            </a:r>
            <a:r>
              <a:rPr lang="en-US" sz="1400" dirty="0">
                <a:solidFill>
                  <a:srgbClr val="FF00FF"/>
                </a:solidFill>
              </a:rPr>
              <a:t>[Koo: p4C] </a:t>
            </a:r>
          </a:p>
          <a:p>
            <a:pPr>
              <a:spcAft>
                <a:spcPts val="600"/>
              </a:spcAft>
            </a:pPr>
            <a:r>
              <a:rPr lang="en-US" sz="1200" dirty="0">
                <a:solidFill>
                  <a:srgbClr val="564138"/>
                </a:solidFill>
              </a:rPr>
              <a:t>In a study by Koo et al, patients were randomized to receive either deep or moderate neuromuscular blockade. </a:t>
            </a:r>
            <a:r>
              <a:rPr lang="en-US" sz="1200" dirty="0">
                <a:solidFill>
                  <a:srgbClr val="FF00FF"/>
                </a:solidFill>
              </a:rPr>
              <a:t>[Koo: p2A] </a:t>
            </a:r>
            <a:r>
              <a:rPr lang="en-US" sz="1200" dirty="0">
                <a:solidFill>
                  <a:srgbClr val="564138"/>
                </a:solidFill>
              </a:rPr>
              <a:t>Both groups received rocuronium for intubation.</a:t>
            </a:r>
            <a:r>
              <a:rPr lang="en-US" sz="1200" dirty="0">
                <a:solidFill>
                  <a:srgbClr val="FF00FF"/>
                </a:solidFill>
              </a:rPr>
              <a:t> [Koo: p2B]</a:t>
            </a:r>
            <a:r>
              <a:rPr lang="en-US" sz="1200" dirty="0">
                <a:solidFill>
                  <a:srgbClr val="564138"/>
                </a:solidFill>
              </a:rPr>
              <a:t> Additional rocuronium was given to maintain a train-of-four of 1 or 2 in the moderate group or a post-tetanic count of 1 or 2 in the deep group. </a:t>
            </a:r>
            <a:r>
              <a:rPr lang="en-US" sz="1200" dirty="0">
                <a:solidFill>
                  <a:srgbClr val="FF00FF"/>
                </a:solidFill>
              </a:rPr>
              <a:t>[Koo: p2C]</a:t>
            </a:r>
            <a:r>
              <a:rPr lang="en-US" sz="1200" dirty="0">
                <a:solidFill>
                  <a:srgbClr val="564138"/>
                </a:solidFill>
              </a:rPr>
              <a:t> </a:t>
            </a:r>
          </a:p>
          <a:p>
            <a:pPr>
              <a:spcAft>
                <a:spcPts val="600"/>
              </a:spcAft>
            </a:pPr>
            <a:r>
              <a:rPr lang="en-US" sz="1200" dirty="0">
                <a:solidFill>
                  <a:srgbClr val="564138"/>
                </a:solidFill>
              </a:rPr>
              <a:t>The IAP of the pneumoperitoneum was initially set 8 mmHg. Surgeons could increase the IAP to 12 mmHg if surgical conditions were unacceptable. </a:t>
            </a:r>
            <a:r>
              <a:rPr lang="en-US" sz="1200" dirty="0">
                <a:solidFill>
                  <a:srgbClr val="FF00FF"/>
                </a:solidFill>
              </a:rPr>
              <a:t>[Koo: p2C] </a:t>
            </a:r>
            <a:r>
              <a:rPr lang="en-US" sz="1200" dirty="0">
                <a:solidFill>
                  <a:srgbClr val="564138"/>
                </a:solidFill>
              </a:rPr>
              <a:t> Surgeons rated the conditions at the end of the procedure using a 4-point scale from 1 (excellent) to 4 (poor). </a:t>
            </a:r>
            <a:r>
              <a:rPr lang="en-US" sz="1200" dirty="0">
                <a:solidFill>
                  <a:srgbClr val="FF00FF"/>
                </a:solidFill>
              </a:rPr>
              <a:t>[Koo: p2D] </a:t>
            </a:r>
            <a:endParaRPr lang="en-US" sz="1200" dirty="0">
              <a:solidFill>
                <a:srgbClr val="564138"/>
              </a:solidFill>
            </a:endParaRPr>
          </a:p>
          <a:p>
            <a:pPr>
              <a:spcAft>
                <a:spcPts val="600"/>
              </a:spcAft>
            </a:pPr>
            <a:r>
              <a:rPr lang="en-US" sz="1200" dirty="0">
                <a:solidFill>
                  <a:srgbClr val="564138"/>
                </a:solidFill>
              </a:rPr>
              <a:t>There were no significant differences in patient characteristics between the groups. </a:t>
            </a:r>
            <a:r>
              <a:rPr lang="en-US" sz="1200" dirty="0">
                <a:solidFill>
                  <a:srgbClr val="FF00FF"/>
                </a:solidFill>
              </a:rPr>
              <a:t>[Koo: p3A, 4A] </a:t>
            </a:r>
            <a:endParaRPr lang="en-US" sz="1200" dirty="0">
              <a:solidFill>
                <a:srgbClr val="564138"/>
              </a:solidFill>
            </a:endParaRPr>
          </a:p>
        </p:txBody>
      </p:sp>
      <p:sp>
        <p:nvSpPr>
          <p:cNvPr id="16" name="TextBox 15"/>
          <p:cNvSpPr txBox="1"/>
          <p:nvPr/>
        </p:nvSpPr>
        <p:spPr>
          <a:xfrm>
            <a:off x="399288" y="5688195"/>
            <a:ext cx="5673161" cy="584775"/>
          </a:xfrm>
          <a:prstGeom prst="rect">
            <a:avLst/>
          </a:prstGeom>
          <a:noFill/>
        </p:spPr>
        <p:txBody>
          <a:bodyPr wrap="square" rtlCol="0">
            <a:spAutoFit/>
          </a:bodyPr>
          <a:lstStyle/>
          <a:p>
            <a:r>
              <a:rPr lang="en-US" sz="1600" b="1" i="1" dirty="0">
                <a:solidFill>
                  <a:srgbClr val="564138"/>
                </a:solidFill>
              </a:rPr>
              <a:t>12.5% of the deep group and 34.4% of the moderate group required increased IAP. </a:t>
            </a:r>
            <a:r>
              <a:rPr lang="en-US" sz="1400" dirty="0">
                <a:solidFill>
                  <a:srgbClr val="FF00FF"/>
                </a:solidFill>
              </a:rPr>
              <a:t>[Koo: p3A]</a:t>
            </a:r>
          </a:p>
        </p:txBody>
      </p:sp>
      <p:sp>
        <p:nvSpPr>
          <p:cNvPr id="17" name="Rectangle 16"/>
          <p:cNvSpPr/>
          <p:nvPr/>
        </p:nvSpPr>
        <p:spPr>
          <a:xfrm>
            <a:off x="4443848" y="5410139"/>
            <a:ext cx="843949" cy="276999"/>
          </a:xfrm>
          <a:prstGeom prst="rect">
            <a:avLst/>
          </a:prstGeom>
        </p:spPr>
        <p:txBody>
          <a:bodyPr wrap="none">
            <a:spAutoFit/>
          </a:bodyPr>
          <a:lstStyle/>
          <a:p>
            <a:r>
              <a:rPr lang="en-US" sz="1200" dirty="0">
                <a:solidFill>
                  <a:srgbClr val="FF00FF"/>
                </a:solidFill>
              </a:rPr>
              <a:t>[Koo: p3A]</a:t>
            </a:r>
            <a:endParaRPr lang="en-US" sz="1200" dirty="0"/>
          </a:p>
        </p:txBody>
      </p:sp>
      <p:sp>
        <p:nvSpPr>
          <p:cNvPr id="43" name="Rectangle 42"/>
          <p:cNvSpPr/>
          <p:nvPr/>
        </p:nvSpPr>
        <p:spPr>
          <a:xfrm>
            <a:off x="11185589" y="2727016"/>
            <a:ext cx="843949" cy="276999"/>
          </a:xfrm>
          <a:prstGeom prst="rect">
            <a:avLst/>
          </a:prstGeom>
        </p:spPr>
        <p:txBody>
          <a:bodyPr wrap="none">
            <a:spAutoFit/>
          </a:bodyPr>
          <a:lstStyle/>
          <a:p>
            <a:r>
              <a:rPr lang="en-US" sz="1200" dirty="0">
                <a:solidFill>
                  <a:srgbClr val="FF00FF"/>
                </a:solidFill>
              </a:rPr>
              <a:t>[Koo: p5A]</a:t>
            </a:r>
            <a:endParaRPr lang="en-US" sz="1200" dirty="0"/>
          </a:p>
        </p:txBody>
      </p:sp>
      <p:sp>
        <p:nvSpPr>
          <p:cNvPr id="22" name="TextBox 21"/>
          <p:cNvSpPr txBox="1"/>
          <p:nvPr/>
        </p:nvSpPr>
        <p:spPr>
          <a:xfrm>
            <a:off x="6493648" y="3028562"/>
            <a:ext cx="5117070" cy="584775"/>
          </a:xfrm>
          <a:prstGeom prst="rect">
            <a:avLst/>
          </a:prstGeom>
          <a:noFill/>
        </p:spPr>
        <p:txBody>
          <a:bodyPr wrap="square" rtlCol="0">
            <a:spAutoFit/>
          </a:bodyPr>
          <a:lstStyle/>
          <a:p>
            <a:r>
              <a:rPr lang="en-US" sz="1600" b="1" i="1" dirty="0">
                <a:solidFill>
                  <a:srgbClr val="564138"/>
                </a:solidFill>
              </a:rPr>
              <a:t>There was a significant difference in surgical conditions between the groups (P = 0.001). </a:t>
            </a:r>
            <a:r>
              <a:rPr lang="en-US" sz="1400" dirty="0">
                <a:solidFill>
                  <a:srgbClr val="FF00FF"/>
                </a:solidFill>
              </a:rPr>
              <a:t>[Koo: p4B]</a:t>
            </a:r>
          </a:p>
        </p:txBody>
      </p:sp>
      <p:sp>
        <p:nvSpPr>
          <p:cNvPr id="28" name="TextBox 27"/>
          <p:cNvSpPr txBox="1"/>
          <p:nvPr/>
        </p:nvSpPr>
        <p:spPr>
          <a:xfrm>
            <a:off x="6493648" y="5688195"/>
            <a:ext cx="5754774" cy="584775"/>
          </a:xfrm>
          <a:prstGeom prst="rect">
            <a:avLst/>
          </a:prstGeom>
          <a:noFill/>
        </p:spPr>
        <p:txBody>
          <a:bodyPr wrap="square" rtlCol="0">
            <a:spAutoFit/>
          </a:bodyPr>
          <a:lstStyle/>
          <a:p>
            <a:r>
              <a:rPr lang="en-US" sz="1600" b="1" i="1" dirty="0">
                <a:solidFill>
                  <a:srgbClr val="564138"/>
                </a:solidFill>
              </a:rPr>
              <a:t>Surgical conditions were rated optimal or good (1 or 2) in 68.8% of the deep group and 34.4% of the moderate group. </a:t>
            </a:r>
            <a:r>
              <a:rPr lang="en-US" sz="1400" dirty="0">
                <a:solidFill>
                  <a:srgbClr val="FF00FF"/>
                </a:solidFill>
              </a:rPr>
              <a:t>[Koo: p4B]</a:t>
            </a:r>
          </a:p>
        </p:txBody>
      </p:sp>
      <p:sp>
        <p:nvSpPr>
          <p:cNvPr id="50" name="Rectangle 49"/>
          <p:cNvSpPr/>
          <p:nvPr/>
        </p:nvSpPr>
        <p:spPr>
          <a:xfrm>
            <a:off x="11192001" y="5410140"/>
            <a:ext cx="837537" cy="276999"/>
          </a:xfrm>
          <a:prstGeom prst="rect">
            <a:avLst/>
          </a:prstGeom>
        </p:spPr>
        <p:txBody>
          <a:bodyPr wrap="none">
            <a:spAutoFit/>
          </a:bodyPr>
          <a:lstStyle/>
          <a:p>
            <a:r>
              <a:rPr lang="en-US" sz="1200" dirty="0">
                <a:solidFill>
                  <a:srgbClr val="FF00FF"/>
                </a:solidFill>
              </a:rPr>
              <a:t>[Koo: p4B]</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493" y="3991697"/>
            <a:ext cx="3496056" cy="1630680"/>
          </a:xfrm>
          <a:prstGeom prst="rect">
            <a:avLst/>
          </a:prstGeom>
          <a:effectLst>
            <a:innerShdw blurRad="63500" dist="88900" dir="13500000">
              <a:prstClr val="black">
                <a:alpha val="21000"/>
              </a:prstClr>
            </a:innerShdw>
          </a:effectLst>
        </p:spPr>
      </p:pic>
      <p:sp>
        <p:nvSpPr>
          <p:cNvPr id="25" name="TextBox 24"/>
          <p:cNvSpPr txBox="1"/>
          <p:nvPr/>
        </p:nvSpPr>
        <p:spPr>
          <a:xfrm>
            <a:off x="6473729" y="943356"/>
            <a:ext cx="367408" cy="307777"/>
          </a:xfrm>
          <a:prstGeom prst="rect">
            <a:avLst/>
          </a:prstGeom>
          <a:noFill/>
        </p:spPr>
        <p:txBody>
          <a:bodyPr wrap="none" rtlCol="0">
            <a:spAutoFit/>
          </a:bodyPr>
          <a:lstStyle/>
          <a:p>
            <a:pPr algn="r"/>
            <a:r>
              <a:rPr lang="en-US" sz="1400">
                <a:solidFill>
                  <a:srgbClr val="564138"/>
                </a:solidFill>
                <a:latin typeface="Calibri" charset="0"/>
                <a:ea typeface="Calibri" charset="0"/>
                <a:cs typeface="Calibri" charset="0"/>
              </a:rPr>
              <a:t>20</a:t>
            </a:r>
            <a:endParaRPr lang="en-US" sz="1400" dirty="0">
              <a:solidFill>
                <a:srgbClr val="564138"/>
              </a:solidFill>
              <a:latin typeface="Calibri" charset="0"/>
              <a:ea typeface="Calibri" charset="0"/>
              <a:cs typeface="Calibri" charset="0"/>
            </a:endParaRPr>
          </a:p>
        </p:txBody>
      </p:sp>
      <p:sp>
        <p:nvSpPr>
          <p:cNvPr id="26" name="Rectangle 25"/>
          <p:cNvSpPr/>
          <p:nvPr/>
        </p:nvSpPr>
        <p:spPr>
          <a:xfrm>
            <a:off x="1955105" y="3640094"/>
            <a:ext cx="1974832" cy="327744"/>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Required Increased IAP (%)</a:t>
            </a:r>
          </a:p>
        </p:txBody>
      </p:sp>
      <p:sp>
        <p:nvSpPr>
          <p:cNvPr id="27" name="Oval 26"/>
          <p:cNvSpPr/>
          <p:nvPr/>
        </p:nvSpPr>
        <p:spPr>
          <a:xfrm>
            <a:off x="6842312" y="782412"/>
            <a:ext cx="159896" cy="159896"/>
          </a:xfrm>
          <a:prstGeom prst="ellipse">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6979874" y="723774"/>
            <a:ext cx="862737" cy="276999"/>
          </a:xfrm>
          <a:prstGeom prst="rect">
            <a:avLst/>
          </a:prstGeom>
          <a:noFill/>
        </p:spPr>
        <p:txBody>
          <a:bodyPr wrap="none" rtlCol="0">
            <a:spAutoFit/>
          </a:bodyPr>
          <a:lstStyle/>
          <a:p>
            <a:r>
              <a:rPr lang="en-US" sz="1200" dirty="0">
                <a:solidFill>
                  <a:srgbClr val="564138"/>
                </a:solidFill>
                <a:latin typeface="Calibri" charset="0"/>
                <a:ea typeface="Calibri" charset="0"/>
                <a:cs typeface="Calibri" charset="0"/>
              </a:rPr>
              <a:t>Deep NMB</a:t>
            </a:r>
          </a:p>
        </p:txBody>
      </p:sp>
      <p:sp>
        <p:nvSpPr>
          <p:cNvPr id="30" name="TextBox 29"/>
          <p:cNvSpPr txBox="1"/>
          <p:nvPr/>
        </p:nvSpPr>
        <p:spPr>
          <a:xfrm>
            <a:off x="1510889" y="4520852"/>
            <a:ext cx="824264" cy="523220"/>
          </a:xfrm>
          <a:prstGeom prst="rect">
            <a:avLst/>
          </a:prstGeom>
          <a:noFill/>
        </p:spPr>
        <p:txBody>
          <a:bodyPr wrap="none" rtlCol="0">
            <a:spAutoFit/>
          </a:bodyPr>
          <a:lstStyle/>
          <a:p>
            <a:pPr algn="ctr"/>
            <a:r>
              <a:rPr lang="en-US" sz="2800" b="1" dirty="0">
                <a:solidFill>
                  <a:srgbClr val="FF8300"/>
                </a:solidFill>
                <a:latin typeface="Calibri" charset="0"/>
                <a:ea typeface="Calibri" charset="0"/>
                <a:cs typeface="Calibri" charset="0"/>
              </a:rPr>
              <a:t>12.5</a:t>
            </a:r>
          </a:p>
        </p:txBody>
      </p:sp>
      <p:sp>
        <p:nvSpPr>
          <p:cNvPr id="31" name="TextBox 30"/>
          <p:cNvSpPr txBox="1"/>
          <p:nvPr/>
        </p:nvSpPr>
        <p:spPr>
          <a:xfrm>
            <a:off x="3432276" y="4520852"/>
            <a:ext cx="829074" cy="523220"/>
          </a:xfrm>
          <a:prstGeom prst="rect">
            <a:avLst/>
          </a:prstGeom>
          <a:noFill/>
        </p:spPr>
        <p:txBody>
          <a:bodyPr wrap="none" rtlCol="0">
            <a:spAutoFit/>
          </a:bodyPr>
          <a:lstStyle/>
          <a:p>
            <a:pPr algn="ctr"/>
            <a:r>
              <a:rPr lang="en-US" sz="2800" b="1" dirty="0">
                <a:solidFill>
                  <a:srgbClr val="00837B"/>
                </a:solidFill>
                <a:latin typeface="Calibri" charset="0"/>
                <a:ea typeface="Calibri" charset="0"/>
                <a:cs typeface="Calibri" charset="0"/>
              </a:rPr>
              <a:t>34.4</a:t>
            </a:r>
          </a:p>
        </p:txBody>
      </p:sp>
      <p:sp>
        <p:nvSpPr>
          <p:cNvPr id="32" name="TextBox 31"/>
          <p:cNvSpPr txBox="1"/>
          <p:nvPr/>
        </p:nvSpPr>
        <p:spPr>
          <a:xfrm>
            <a:off x="7119575" y="4064686"/>
            <a:ext cx="276037" cy="307777"/>
          </a:xfrm>
          <a:prstGeom prst="rect">
            <a:avLst/>
          </a:prstGeom>
          <a:noFill/>
        </p:spPr>
        <p:txBody>
          <a:bodyPr wrap="none" rtlCol="0">
            <a:spAutoFit/>
          </a:bodyPr>
          <a:lstStyle/>
          <a:p>
            <a:pPr algn="r"/>
            <a:r>
              <a:rPr lang="en-US" sz="1400" dirty="0" smtClean="0">
                <a:solidFill>
                  <a:srgbClr val="564138"/>
                </a:solidFill>
                <a:latin typeface="Calibri" charset="0"/>
                <a:ea typeface="Calibri" charset="0"/>
                <a:cs typeface="Calibri" charset="0"/>
              </a:rPr>
              <a:t>0</a:t>
            </a:r>
            <a:endParaRPr lang="en-US" sz="1400" dirty="0">
              <a:solidFill>
                <a:srgbClr val="564138"/>
              </a:solidFill>
              <a:latin typeface="Calibri" charset="0"/>
              <a:ea typeface="Calibri" charset="0"/>
              <a:cs typeface="Calibri" charset="0"/>
            </a:endParaRPr>
          </a:p>
        </p:txBody>
      </p:sp>
      <p:sp>
        <p:nvSpPr>
          <p:cNvPr id="33" name="TextBox 32"/>
          <p:cNvSpPr txBox="1"/>
          <p:nvPr/>
        </p:nvSpPr>
        <p:spPr>
          <a:xfrm>
            <a:off x="6473729" y="1634217"/>
            <a:ext cx="367408" cy="307777"/>
          </a:xfrm>
          <a:prstGeom prst="rect">
            <a:avLst/>
          </a:prstGeom>
          <a:noFill/>
        </p:spPr>
        <p:txBody>
          <a:bodyPr wrap="none" rtlCol="0">
            <a:spAutoFit/>
          </a:bodyPr>
          <a:lstStyle/>
          <a:p>
            <a:pPr algn="r"/>
            <a:r>
              <a:rPr lang="en-US" sz="1400">
                <a:solidFill>
                  <a:srgbClr val="564138"/>
                </a:solidFill>
                <a:latin typeface="Calibri" charset="0"/>
                <a:ea typeface="Calibri" charset="0"/>
                <a:cs typeface="Calibri" charset="0"/>
              </a:rPr>
              <a:t>10</a:t>
            </a:r>
            <a:endParaRPr lang="en-US" sz="1400" dirty="0">
              <a:solidFill>
                <a:srgbClr val="564138"/>
              </a:solidFill>
              <a:latin typeface="Calibri" charset="0"/>
              <a:ea typeface="Calibri" charset="0"/>
              <a:cs typeface="Calibri" charset="0"/>
            </a:endParaRPr>
          </a:p>
        </p:txBody>
      </p:sp>
      <p:sp>
        <p:nvSpPr>
          <p:cNvPr id="34" name="TextBox 33"/>
          <p:cNvSpPr txBox="1"/>
          <p:nvPr/>
        </p:nvSpPr>
        <p:spPr>
          <a:xfrm>
            <a:off x="6565100" y="2282669"/>
            <a:ext cx="276037" cy="307777"/>
          </a:xfrm>
          <a:prstGeom prst="rect">
            <a:avLst/>
          </a:prstGeom>
          <a:noFill/>
        </p:spPr>
        <p:txBody>
          <a:bodyPr wrap="none" rtlCol="0">
            <a:spAutoFit/>
          </a:bodyPr>
          <a:lstStyle/>
          <a:p>
            <a:pPr algn="r"/>
            <a:r>
              <a:rPr lang="en-US" sz="1400">
                <a:solidFill>
                  <a:srgbClr val="564138"/>
                </a:solidFill>
                <a:latin typeface="Calibri" charset="0"/>
                <a:ea typeface="Calibri" charset="0"/>
                <a:cs typeface="Calibri" charset="0"/>
              </a:rPr>
              <a:t>0</a:t>
            </a:r>
            <a:endParaRPr lang="en-US" sz="1400" dirty="0">
              <a:solidFill>
                <a:srgbClr val="564138"/>
              </a:solidFill>
              <a:latin typeface="Calibri" charset="0"/>
              <a:ea typeface="Calibri" charset="0"/>
              <a:cs typeface="Calibri" charset="0"/>
            </a:endParaRPr>
          </a:p>
        </p:txBody>
      </p:sp>
      <p:sp>
        <p:nvSpPr>
          <p:cNvPr id="35" name="TextBox 34"/>
          <p:cNvSpPr txBox="1"/>
          <p:nvPr/>
        </p:nvSpPr>
        <p:spPr>
          <a:xfrm>
            <a:off x="7257593" y="2510713"/>
            <a:ext cx="276037" cy="307777"/>
          </a:xfrm>
          <a:prstGeom prst="rect">
            <a:avLst/>
          </a:prstGeom>
          <a:noFill/>
        </p:spPr>
        <p:txBody>
          <a:bodyPr wrap="none" rtlCol="0">
            <a:spAutoFit/>
          </a:bodyPr>
          <a:lstStyle/>
          <a:p>
            <a:pPr algn="ctr"/>
            <a:r>
              <a:rPr lang="en-US" sz="1400" dirty="0">
                <a:solidFill>
                  <a:srgbClr val="564138"/>
                </a:solidFill>
                <a:latin typeface="Calibri" charset="0"/>
                <a:ea typeface="Calibri" charset="0"/>
                <a:cs typeface="Calibri" charset="0"/>
              </a:rPr>
              <a:t>1</a:t>
            </a:r>
          </a:p>
        </p:txBody>
      </p:sp>
      <p:sp>
        <p:nvSpPr>
          <p:cNvPr id="36" name="TextBox 35"/>
          <p:cNvSpPr txBox="1"/>
          <p:nvPr/>
        </p:nvSpPr>
        <p:spPr>
          <a:xfrm>
            <a:off x="8402204" y="2510713"/>
            <a:ext cx="276037" cy="307777"/>
          </a:xfrm>
          <a:prstGeom prst="rect">
            <a:avLst/>
          </a:prstGeom>
          <a:noFill/>
        </p:spPr>
        <p:txBody>
          <a:bodyPr wrap="none" rtlCol="0">
            <a:spAutoFit/>
          </a:bodyPr>
          <a:lstStyle/>
          <a:p>
            <a:pPr algn="ctr"/>
            <a:r>
              <a:rPr lang="en-US" sz="1400" dirty="0">
                <a:solidFill>
                  <a:srgbClr val="564138"/>
                </a:solidFill>
                <a:latin typeface="Calibri" charset="0"/>
                <a:ea typeface="Calibri" charset="0"/>
                <a:cs typeface="Calibri" charset="0"/>
              </a:rPr>
              <a:t>2</a:t>
            </a:r>
          </a:p>
        </p:txBody>
      </p:sp>
      <p:sp>
        <p:nvSpPr>
          <p:cNvPr id="37" name="TextBox 36"/>
          <p:cNvSpPr txBox="1"/>
          <p:nvPr/>
        </p:nvSpPr>
        <p:spPr>
          <a:xfrm>
            <a:off x="9518522" y="2510713"/>
            <a:ext cx="276037" cy="307777"/>
          </a:xfrm>
          <a:prstGeom prst="rect">
            <a:avLst/>
          </a:prstGeom>
          <a:noFill/>
        </p:spPr>
        <p:txBody>
          <a:bodyPr wrap="none" rtlCol="0">
            <a:spAutoFit/>
          </a:bodyPr>
          <a:lstStyle/>
          <a:p>
            <a:pPr algn="ctr"/>
            <a:r>
              <a:rPr lang="en-US" sz="1400" dirty="0">
                <a:solidFill>
                  <a:srgbClr val="564138"/>
                </a:solidFill>
                <a:latin typeface="Calibri" charset="0"/>
                <a:ea typeface="Calibri" charset="0"/>
                <a:cs typeface="Calibri" charset="0"/>
              </a:rPr>
              <a:t>3</a:t>
            </a:r>
          </a:p>
        </p:txBody>
      </p:sp>
      <p:sp>
        <p:nvSpPr>
          <p:cNvPr id="38" name="TextBox 37"/>
          <p:cNvSpPr txBox="1"/>
          <p:nvPr/>
        </p:nvSpPr>
        <p:spPr>
          <a:xfrm>
            <a:off x="10603217" y="2510713"/>
            <a:ext cx="276037" cy="307777"/>
          </a:xfrm>
          <a:prstGeom prst="rect">
            <a:avLst/>
          </a:prstGeom>
          <a:noFill/>
        </p:spPr>
        <p:txBody>
          <a:bodyPr wrap="none" rtlCol="0">
            <a:spAutoFit/>
          </a:bodyPr>
          <a:lstStyle/>
          <a:p>
            <a:pPr algn="ctr"/>
            <a:r>
              <a:rPr lang="en-US" sz="1400" dirty="0">
                <a:solidFill>
                  <a:srgbClr val="564138"/>
                </a:solidFill>
                <a:latin typeface="Calibri" charset="0"/>
                <a:ea typeface="Calibri" charset="0"/>
                <a:cs typeface="Calibri" charset="0"/>
              </a:rPr>
              <a:t>4</a:t>
            </a:r>
          </a:p>
        </p:txBody>
      </p:sp>
      <p:sp>
        <p:nvSpPr>
          <p:cNvPr id="39" name="Rectangle 38"/>
          <p:cNvSpPr/>
          <p:nvPr/>
        </p:nvSpPr>
        <p:spPr>
          <a:xfrm rot="16200000">
            <a:off x="5400876" y="1638841"/>
            <a:ext cx="1974832" cy="327744"/>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Number of Patients</a:t>
            </a:r>
          </a:p>
        </p:txBody>
      </p:sp>
      <p:sp>
        <p:nvSpPr>
          <p:cNvPr id="40" name="Rectangle 39"/>
          <p:cNvSpPr/>
          <p:nvPr/>
        </p:nvSpPr>
        <p:spPr>
          <a:xfrm>
            <a:off x="7700843" y="3748048"/>
            <a:ext cx="2744482" cy="327744"/>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t>Optimal or Good Conditions (%)</a:t>
            </a:r>
          </a:p>
          <a:p>
            <a:pPr algn="ctr">
              <a:defRPr sz="1330" b="0" i="0" u="none" strike="noStrike" kern="1200" baseline="0">
                <a:solidFill>
                  <a:prstClr val="black">
                    <a:lumMod val="65000"/>
                    <a:lumOff val="35000"/>
                  </a:prstClr>
                </a:solidFill>
                <a:latin typeface="+mn-lt"/>
                <a:ea typeface="+mn-ea"/>
                <a:cs typeface="+mn-cs"/>
              </a:defRPr>
            </a:pPr>
            <a:endParaRPr lang="en-US" sz="1600" b="1" dirty="0"/>
          </a:p>
        </p:txBody>
      </p:sp>
      <p:sp>
        <p:nvSpPr>
          <p:cNvPr id="41" name="Rectangle 40"/>
          <p:cNvSpPr/>
          <p:nvPr/>
        </p:nvSpPr>
        <p:spPr>
          <a:xfrm>
            <a:off x="8099483" y="2699213"/>
            <a:ext cx="1974832" cy="327744"/>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a:t>Surgical Conditions</a:t>
            </a:r>
          </a:p>
        </p:txBody>
      </p:sp>
      <p:sp>
        <p:nvSpPr>
          <p:cNvPr id="48" name="TextBox 47"/>
          <p:cNvSpPr txBox="1"/>
          <p:nvPr/>
        </p:nvSpPr>
        <p:spPr>
          <a:xfrm>
            <a:off x="7980173" y="723774"/>
            <a:ext cx="1153264" cy="276999"/>
          </a:xfrm>
          <a:prstGeom prst="rect">
            <a:avLst/>
          </a:prstGeom>
          <a:noFill/>
        </p:spPr>
        <p:txBody>
          <a:bodyPr wrap="none" rtlCol="0">
            <a:spAutoFit/>
          </a:bodyPr>
          <a:lstStyle/>
          <a:p>
            <a:r>
              <a:rPr lang="en-US" sz="1200" dirty="0">
                <a:solidFill>
                  <a:srgbClr val="564138"/>
                </a:solidFill>
                <a:latin typeface="Calibri" charset="0"/>
                <a:ea typeface="Calibri" charset="0"/>
                <a:cs typeface="Calibri" charset="0"/>
              </a:rPr>
              <a:t>Moderate NMB</a:t>
            </a:r>
          </a:p>
        </p:txBody>
      </p:sp>
      <p:sp>
        <p:nvSpPr>
          <p:cNvPr id="51" name="TextBox 50"/>
          <p:cNvSpPr txBox="1"/>
          <p:nvPr/>
        </p:nvSpPr>
        <p:spPr>
          <a:xfrm>
            <a:off x="7879049" y="4064686"/>
            <a:ext cx="367408" cy="307777"/>
          </a:xfrm>
          <a:prstGeom prst="rect">
            <a:avLst/>
          </a:prstGeom>
          <a:noFill/>
        </p:spPr>
        <p:txBody>
          <a:bodyPr wrap="none" rtlCol="0">
            <a:spAutoFit/>
          </a:bodyPr>
          <a:lstStyle/>
          <a:p>
            <a:pPr algn="r"/>
            <a:r>
              <a:rPr lang="en-US" sz="1400" dirty="0" smtClean="0">
                <a:solidFill>
                  <a:srgbClr val="564138"/>
                </a:solidFill>
                <a:latin typeface="Calibri" charset="0"/>
                <a:ea typeface="Calibri" charset="0"/>
                <a:cs typeface="Calibri" charset="0"/>
              </a:rPr>
              <a:t>20</a:t>
            </a:r>
            <a:endParaRPr lang="en-US" sz="1400" dirty="0">
              <a:solidFill>
                <a:srgbClr val="564138"/>
              </a:solidFill>
              <a:latin typeface="Calibri" charset="0"/>
              <a:ea typeface="Calibri" charset="0"/>
              <a:cs typeface="Calibri" charset="0"/>
            </a:endParaRPr>
          </a:p>
        </p:txBody>
      </p:sp>
      <p:sp>
        <p:nvSpPr>
          <p:cNvPr id="52" name="TextBox 51"/>
          <p:cNvSpPr txBox="1"/>
          <p:nvPr/>
        </p:nvSpPr>
        <p:spPr>
          <a:xfrm>
            <a:off x="8800630" y="4064686"/>
            <a:ext cx="367408" cy="307777"/>
          </a:xfrm>
          <a:prstGeom prst="rect">
            <a:avLst/>
          </a:prstGeom>
          <a:noFill/>
        </p:spPr>
        <p:txBody>
          <a:bodyPr wrap="none" rtlCol="0">
            <a:spAutoFit/>
          </a:bodyPr>
          <a:lstStyle/>
          <a:p>
            <a:pPr algn="r"/>
            <a:r>
              <a:rPr lang="en-US" sz="1400">
                <a:solidFill>
                  <a:srgbClr val="564138"/>
                </a:solidFill>
                <a:latin typeface="Calibri" charset="0"/>
                <a:ea typeface="Calibri" charset="0"/>
                <a:cs typeface="Calibri" charset="0"/>
              </a:rPr>
              <a:t>40</a:t>
            </a:r>
            <a:endParaRPr lang="en-US" sz="1400" dirty="0">
              <a:solidFill>
                <a:srgbClr val="564138"/>
              </a:solidFill>
              <a:latin typeface="Calibri" charset="0"/>
              <a:ea typeface="Calibri" charset="0"/>
              <a:cs typeface="Calibri" charset="0"/>
            </a:endParaRPr>
          </a:p>
        </p:txBody>
      </p:sp>
      <p:sp>
        <p:nvSpPr>
          <p:cNvPr id="53" name="TextBox 52"/>
          <p:cNvSpPr txBox="1"/>
          <p:nvPr/>
        </p:nvSpPr>
        <p:spPr>
          <a:xfrm>
            <a:off x="9706907" y="4064686"/>
            <a:ext cx="367408" cy="307777"/>
          </a:xfrm>
          <a:prstGeom prst="rect">
            <a:avLst/>
          </a:prstGeom>
          <a:noFill/>
        </p:spPr>
        <p:txBody>
          <a:bodyPr wrap="none" rtlCol="0">
            <a:spAutoFit/>
          </a:bodyPr>
          <a:lstStyle/>
          <a:p>
            <a:pPr algn="r"/>
            <a:r>
              <a:rPr lang="en-US" sz="1400" dirty="0" smtClean="0">
                <a:solidFill>
                  <a:srgbClr val="564138"/>
                </a:solidFill>
                <a:latin typeface="Calibri" charset="0"/>
                <a:ea typeface="Calibri" charset="0"/>
                <a:cs typeface="Calibri" charset="0"/>
              </a:rPr>
              <a:t>60</a:t>
            </a:r>
            <a:endParaRPr lang="en-US" sz="1400" dirty="0">
              <a:solidFill>
                <a:srgbClr val="564138"/>
              </a:solidFill>
              <a:latin typeface="Calibri" charset="0"/>
              <a:ea typeface="Calibri" charset="0"/>
              <a:cs typeface="Calibri" charset="0"/>
            </a:endParaRPr>
          </a:p>
        </p:txBody>
      </p:sp>
      <p:sp>
        <p:nvSpPr>
          <p:cNvPr id="54" name="TextBox 53"/>
          <p:cNvSpPr txBox="1"/>
          <p:nvPr/>
        </p:nvSpPr>
        <p:spPr>
          <a:xfrm>
            <a:off x="10603217" y="4064686"/>
            <a:ext cx="367408" cy="307777"/>
          </a:xfrm>
          <a:prstGeom prst="rect">
            <a:avLst/>
          </a:prstGeom>
          <a:noFill/>
        </p:spPr>
        <p:txBody>
          <a:bodyPr wrap="none" rtlCol="0">
            <a:spAutoFit/>
          </a:bodyPr>
          <a:lstStyle/>
          <a:p>
            <a:pPr algn="r"/>
            <a:r>
              <a:rPr lang="en-US" sz="1400" dirty="0" smtClean="0">
                <a:solidFill>
                  <a:srgbClr val="564138"/>
                </a:solidFill>
                <a:latin typeface="Calibri" charset="0"/>
                <a:ea typeface="Calibri" charset="0"/>
                <a:cs typeface="Calibri" charset="0"/>
              </a:rPr>
              <a:t>80</a:t>
            </a:r>
            <a:endParaRPr lang="en-US" sz="1400" dirty="0">
              <a:solidFill>
                <a:srgbClr val="564138"/>
              </a:solidFill>
              <a:latin typeface="Calibri" charset="0"/>
              <a:ea typeface="Calibri" charset="0"/>
              <a:cs typeface="Calibri" charset="0"/>
            </a:endParaRPr>
          </a:p>
        </p:txBody>
      </p:sp>
      <p:sp>
        <p:nvSpPr>
          <p:cNvPr id="55" name="Rectangle 54"/>
          <p:cNvSpPr/>
          <p:nvPr/>
        </p:nvSpPr>
        <p:spPr>
          <a:xfrm>
            <a:off x="5853176" y="4545791"/>
            <a:ext cx="1347575" cy="354018"/>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600" b="1"/>
              <a:t>Deep NMB</a:t>
            </a:r>
            <a:endParaRPr lang="en-US" sz="1600" b="1" dirty="0"/>
          </a:p>
        </p:txBody>
      </p:sp>
      <p:sp>
        <p:nvSpPr>
          <p:cNvPr id="56" name="Rectangle 55"/>
          <p:cNvSpPr/>
          <p:nvPr/>
        </p:nvSpPr>
        <p:spPr>
          <a:xfrm>
            <a:off x="5853176" y="5006555"/>
            <a:ext cx="1347575" cy="591415"/>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600" b="1" dirty="0"/>
              <a:t>Moderate</a:t>
            </a:r>
          </a:p>
          <a:p>
            <a:pPr algn="r">
              <a:defRPr sz="1330" b="0" i="0" u="none" strike="noStrike" kern="1200" baseline="0">
                <a:solidFill>
                  <a:prstClr val="black">
                    <a:lumMod val="65000"/>
                    <a:lumOff val="35000"/>
                  </a:prstClr>
                </a:solidFill>
                <a:latin typeface="+mn-lt"/>
                <a:ea typeface="+mn-ea"/>
                <a:cs typeface="+mn-cs"/>
              </a:defRPr>
            </a:pPr>
            <a:r>
              <a:rPr lang="en-US" sz="1600" b="1" dirty="0"/>
              <a:t>NMB</a:t>
            </a:r>
          </a:p>
        </p:txBody>
      </p:sp>
      <p:sp>
        <p:nvSpPr>
          <p:cNvPr id="57" name="TextBox 56"/>
          <p:cNvSpPr txBox="1"/>
          <p:nvPr/>
        </p:nvSpPr>
        <p:spPr>
          <a:xfrm>
            <a:off x="6981232" y="955459"/>
            <a:ext cx="393057" cy="338554"/>
          </a:xfrm>
          <a:prstGeom prst="rect">
            <a:avLst/>
          </a:prstGeom>
          <a:noFill/>
        </p:spPr>
        <p:txBody>
          <a:bodyPr wrap="none" rtlCol="0">
            <a:spAutoFit/>
          </a:bodyPr>
          <a:lstStyle/>
          <a:p>
            <a:pPr algn="ctr"/>
            <a:r>
              <a:rPr lang="en-US" sz="1600" b="1" dirty="0">
                <a:solidFill>
                  <a:srgbClr val="FF8300"/>
                </a:solidFill>
                <a:latin typeface="Calibri" charset="0"/>
                <a:ea typeface="Calibri" charset="0"/>
                <a:cs typeface="Calibri" charset="0"/>
              </a:rPr>
              <a:t>18</a:t>
            </a:r>
          </a:p>
        </p:txBody>
      </p:sp>
      <p:sp>
        <p:nvSpPr>
          <p:cNvPr id="58" name="TextBox 57"/>
          <p:cNvSpPr txBox="1"/>
          <p:nvPr/>
        </p:nvSpPr>
        <p:spPr>
          <a:xfrm>
            <a:off x="7523395" y="1839697"/>
            <a:ext cx="288862" cy="338554"/>
          </a:xfrm>
          <a:prstGeom prst="rect">
            <a:avLst/>
          </a:prstGeom>
          <a:noFill/>
        </p:spPr>
        <p:txBody>
          <a:bodyPr wrap="none" rtlCol="0">
            <a:spAutoFit/>
          </a:bodyPr>
          <a:lstStyle/>
          <a:p>
            <a:pPr algn="ctr"/>
            <a:r>
              <a:rPr lang="en-US" sz="1600" b="1" dirty="0">
                <a:solidFill>
                  <a:srgbClr val="00837B"/>
                </a:solidFill>
                <a:latin typeface="Calibri" charset="0"/>
                <a:ea typeface="Calibri" charset="0"/>
                <a:cs typeface="Calibri" charset="0"/>
              </a:rPr>
              <a:t>4</a:t>
            </a:r>
          </a:p>
        </p:txBody>
      </p:sp>
      <p:sp>
        <p:nvSpPr>
          <p:cNvPr id="59" name="TextBox 58"/>
          <p:cNvSpPr txBox="1"/>
          <p:nvPr/>
        </p:nvSpPr>
        <p:spPr>
          <a:xfrm>
            <a:off x="8137521" y="1839697"/>
            <a:ext cx="288862" cy="338554"/>
          </a:xfrm>
          <a:prstGeom prst="rect">
            <a:avLst/>
          </a:prstGeom>
          <a:noFill/>
        </p:spPr>
        <p:txBody>
          <a:bodyPr wrap="none" rtlCol="0">
            <a:spAutoFit/>
          </a:bodyPr>
          <a:lstStyle/>
          <a:p>
            <a:pPr algn="ctr"/>
            <a:r>
              <a:rPr lang="en-US" sz="1600" b="1" dirty="0">
                <a:solidFill>
                  <a:srgbClr val="FF8300"/>
                </a:solidFill>
                <a:latin typeface="Calibri" charset="0"/>
                <a:ea typeface="Calibri" charset="0"/>
                <a:cs typeface="Calibri" charset="0"/>
              </a:rPr>
              <a:t>4</a:t>
            </a:r>
          </a:p>
        </p:txBody>
      </p:sp>
      <p:sp>
        <p:nvSpPr>
          <p:cNvPr id="60" name="TextBox 59"/>
          <p:cNvSpPr txBox="1"/>
          <p:nvPr/>
        </p:nvSpPr>
        <p:spPr>
          <a:xfrm>
            <a:off x="8629982" y="1608205"/>
            <a:ext cx="288862" cy="338554"/>
          </a:xfrm>
          <a:prstGeom prst="rect">
            <a:avLst/>
          </a:prstGeom>
          <a:noFill/>
        </p:spPr>
        <p:txBody>
          <a:bodyPr wrap="none" rtlCol="0">
            <a:spAutoFit/>
          </a:bodyPr>
          <a:lstStyle/>
          <a:p>
            <a:pPr algn="ctr"/>
            <a:r>
              <a:rPr lang="en-US" sz="1600" b="1" dirty="0">
                <a:solidFill>
                  <a:srgbClr val="00837B"/>
                </a:solidFill>
                <a:latin typeface="Calibri" charset="0"/>
                <a:ea typeface="Calibri" charset="0"/>
                <a:cs typeface="Calibri" charset="0"/>
              </a:rPr>
              <a:t>7</a:t>
            </a:r>
          </a:p>
        </p:txBody>
      </p:sp>
      <p:sp>
        <p:nvSpPr>
          <p:cNvPr id="61" name="TextBox 60"/>
          <p:cNvSpPr txBox="1"/>
          <p:nvPr/>
        </p:nvSpPr>
        <p:spPr>
          <a:xfrm>
            <a:off x="9243997" y="1738139"/>
            <a:ext cx="288862" cy="338554"/>
          </a:xfrm>
          <a:prstGeom prst="rect">
            <a:avLst/>
          </a:prstGeom>
          <a:noFill/>
        </p:spPr>
        <p:txBody>
          <a:bodyPr wrap="none" rtlCol="0">
            <a:spAutoFit/>
          </a:bodyPr>
          <a:lstStyle/>
          <a:p>
            <a:pPr algn="ctr"/>
            <a:r>
              <a:rPr lang="en-US" sz="1600" b="1" dirty="0">
                <a:solidFill>
                  <a:srgbClr val="FF8300"/>
                </a:solidFill>
                <a:latin typeface="Calibri" charset="0"/>
                <a:ea typeface="Calibri" charset="0"/>
                <a:cs typeface="Calibri" charset="0"/>
              </a:rPr>
              <a:t>6</a:t>
            </a:r>
          </a:p>
        </p:txBody>
      </p:sp>
      <p:sp>
        <p:nvSpPr>
          <p:cNvPr id="62" name="TextBox 61"/>
          <p:cNvSpPr txBox="1"/>
          <p:nvPr/>
        </p:nvSpPr>
        <p:spPr>
          <a:xfrm>
            <a:off x="9684257" y="1348034"/>
            <a:ext cx="393057" cy="338554"/>
          </a:xfrm>
          <a:prstGeom prst="rect">
            <a:avLst/>
          </a:prstGeom>
          <a:noFill/>
        </p:spPr>
        <p:txBody>
          <a:bodyPr wrap="none" rtlCol="0">
            <a:spAutoFit/>
          </a:bodyPr>
          <a:lstStyle/>
          <a:p>
            <a:pPr algn="ctr"/>
            <a:r>
              <a:rPr lang="en-US" sz="1600" b="1">
                <a:solidFill>
                  <a:srgbClr val="00837B"/>
                </a:solidFill>
                <a:latin typeface="Calibri" charset="0"/>
                <a:ea typeface="Calibri" charset="0"/>
                <a:cs typeface="Calibri" charset="0"/>
              </a:rPr>
              <a:t>11</a:t>
            </a:r>
            <a:endParaRPr lang="en-US" sz="1600" b="1" dirty="0">
              <a:solidFill>
                <a:srgbClr val="00837B"/>
              </a:solidFill>
              <a:latin typeface="Calibri" charset="0"/>
              <a:ea typeface="Calibri" charset="0"/>
              <a:cs typeface="Calibri" charset="0"/>
            </a:endParaRPr>
          </a:p>
        </p:txBody>
      </p:sp>
      <p:sp>
        <p:nvSpPr>
          <p:cNvPr id="63" name="TextBox 62"/>
          <p:cNvSpPr txBox="1"/>
          <p:nvPr/>
        </p:nvSpPr>
        <p:spPr>
          <a:xfrm>
            <a:off x="10355416" y="1839697"/>
            <a:ext cx="288862" cy="338554"/>
          </a:xfrm>
          <a:prstGeom prst="rect">
            <a:avLst/>
          </a:prstGeom>
          <a:noFill/>
        </p:spPr>
        <p:txBody>
          <a:bodyPr wrap="none" rtlCol="0">
            <a:spAutoFit/>
          </a:bodyPr>
          <a:lstStyle/>
          <a:p>
            <a:pPr algn="ctr"/>
            <a:r>
              <a:rPr lang="en-US" sz="1600" b="1" dirty="0">
                <a:solidFill>
                  <a:srgbClr val="FF8300"/>
                </a:solidFill>
                <a:latin typeface="Calibri" charset="0"/>
                <a:ea typeface="Calibri" charset="0"/>
                <a:cs typeface="Calibri" charset="0"/>
              </a:rPr>
              <a:t>4</a:t>
            </a:r>
          </a:p>
        </p:txBody>
      </p:sp>
      <p:sp>
        <p:nvSpPr>
          <p:cNvPr id="64" name="TextBox 63"/>
          <p:cNvSpPr txBox="1"/>
          <p:nvPr/>
        </p:nvSpPr>
        <p:spPr>
          <a:xfrm>
            <a:off x="10805941" y="1472378"/>
            <a:ext cx="393057" cy="338554"/>
          </a:xfrm>
          <a:prstGeom prst="rect">
            <a:avLst/>
          </a:prstGeom>
          <a:noFill/>
        </p:spPr>
        <p:txBody>
          <a:bodyPr wrap="none" rtlCol="0">
            <a:spAutoFit/>
          </a:bodyPr>
          <a:lstStyle/>
          <a:p>
            <a:pPr algn="ctr"/>
            <a:r>
              <a:rPr lang="en-US" sz="1600" b="1" dirty="0">
                <a:solidFill>
                  <a:srgbClr val="00837B"/>
                </a:solidFill>
                <a:latin typeface="Calibri" charset="0"/>
                <a:ea typeface="Calibri" charset="0"/>
                <a:cs typeface="Calibri" charset="0"/>
              </a:rPr>
              <a:t>10</a:t>
            </a:r>
          </a:p>
        </p:txBody>
      </p:sp>
      <p:sp>
        <p:nvSpPr>
          <p:cNvPr id="66" name="TextBox 65"/>
          <p:cNvSpPr txBox="1"/>
          <p:nvPr/>
        </p:nvSpPr>
        <p:spPr>
          <a:xfrm>
            <a:off x="10732091" y="4586083"/>
            <a:ext cx="643126" cy="400110"/>
          </a:xfrm>
          <a:prstGeom prst="rect">
            <a:avLst/>
          </a:prstGeom>
          <a:noFill/>
        </p:spPr>
        <p:txBody>
          <a:bodyPr wrap="none" rtlCol="0">
            <a:spAutoFit/>
          </a:bodyPr>
          <a:lstStyle/>
          <a:p>
            <a:r>
              <a:rPr lang="en-US" sz="2000" b="1" dirty="0">
                <a:solidFill>
                  <a:srgbClr val="FF8300"/>
                </a:solidFill>
                <a:latin typeface="Calibri" charset="0"/>
                <a:ea typeface="Calibri" charset="0"/>
                <a:cs typeface="Calibri" charset="0"/>
              </a:rPr>
              <a:t>68.8</a:t>
            </a:r>
          </a:p>
        </p:txBody>
      </p:sp>
      <p:sp>
        <p:nvSpPr>
          <p:cNvPr id="67" name="TextBox 66"/>
          <p:cNvSpPr txBox="1"/>
          <p:nvPr/>
        </p:nvSpPr>
        <p:spPr>
          <a:xfrm>
            <a:off x="9289531" y="5125868"/>
            <a:ext cx="643125" cy="400110"/>
          </a:xfrm>
          <a:prstGeom prst="rect">
            <a:avLst/>
          </a:prstGeom>
          <a:noFill/>
        </p:spPr>
        <p:txBody>
          <a:bodyPr wrap="none" rtlCol="0">
            <a:spAutoFit/>
          </a:bodyPr>
          <a:lstStyle/>
          <a:p>
            <a:r>
              <a:rPr lang="en-US" sz="2000" b="1" dirty="0">
                <a:solidFill>
                  <a:srgbClr val="00837B"/>
                </a:solidFill>
                <a:latin typeface="Calibri" charset="0"/>
                <a:ea typeface="Calibri" charset="0"/>
                <a:cs typeface="Calibri" charset="0"/>
              </a:rPr>
              <a:t>34.4</a:t>
            </a:r>
          </a:p>
        </p:txBody>
      </p:sp>
      <p:sp>
        <p:nvSpPr>
          <p:cNvPr id="68" name="Oval 67"/>
          <p:cNvSpPr/>
          <p:nvPr/>
        </p:nvSpPr>
        <p:spPr>
          <a:xfrm>
            <a:off x="7871461" y="782412"/>
            <a:ext cx="159896" cy="159896"/>
          </a:xfrm>
          <a:prstGeom prst="ellipse">
            <a:avLst/>
          </a:prstGeom>
          <a:solidFill>
            <a:srgbClr val="0083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70" name="Picture 6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71" name="Picture 70">
            <a:hlinkClick r:id="" action="ppaction://hlinkshowjump?jump=previousslide"/>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72" name="Picture 7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32300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6489420" y="4097242"/>
            <a:ext cx="4979123" cy="2089245"/>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489420" y="1714176"/>
            <a:ext cx="4979123" cy="1786262"/>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6467918" y="1570217"/>
            <a:ext cx="5002359" cy="369332"/>
          </a:xfrm>
          <a:prstGeom prst="roundRect">
            <a:avLst/>
          </a:prstGeom>
          <a:solidFill>
            <a:srgbClr val="FFB4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394" y="1345032"/>
            <a:ext cx="816053" cy="851879"/>
          </a:xfrm>
          <a:prstGeom prst="rect">
            <a:avLst/>
          </a:prstGeom>
        </p:spPr>
      </p:pic>
      <p:sp>
        <p:nvSpPr>
          <p:cNvPr id="47" name="Rounded Rectangle 46"/>
          <p:cNvSpPr/>
          <p:nvPr/>
        </p:nvSpPr>
        <p:spPr>
          <a:xfrm>
            <a:off x="6467918" y="3827593"/>
            <a:ext cx="5002359" cy="369332"/>
          </a:xfrm>
          <a:prstGeom prst="roundRect">
            <a:avLst/>
          </a:prstGeom>
          <a:solidFill>
            <a:srgbClr val="71B4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1394" y="3602408"/>
            <a:ext cx="816052" cy="851878"/>
          </a:xfrm>
          <a:prstGeom prst="rect">
            <a:avLst/>
          </a:prstGeom>
        </p:spPr>
      </p:pic>
      <p:sp>
        <p:nvSpPr>
          <p:cNvPr id="34" name="Rectangle 33"/>
          <p:cNvSpPr/>
          <p:nvPr/>
        </p:nvSpPr>
        <p:spPr>
          <a:xfrm>
            <a:off x="807314" y="4097242"/>
            <a:ext cx="4979123" cy="2089245"/>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807314" y="1714176"/>
            <a:ext cx="4979123" cy="1786262"/>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785812" y="1570217"/>
            <a:ext cx="5002359" cy="369332"/>
          </a:xfrm>
          <a:prstGeom prst="round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288" y="82137"/>
            <a:ext cx="10515600" cy="511422"/>
          </a:xfrm>
        </p:spPr>
        <p:txBody>
          <a:bodyPr/>
          <a:lstStyle/>
          <a:p>
            <a:r>
              <a:rPr lang="en-US" sz="2800" dirty="0"/>
              <a:t>Deep NMB: Consensus Recommendations</a:t>
            </a:r>
          </a:p>
        </p:txBody>
      </p:sp>
      <p:sp>
        <p:nvSpPr>
          <p:cNvPr id="3" name="TextBox 2"/>
          <p:cNvSpPr txBox="1"/>
          <p:nvPr/>
        </p:nvSpPr>
        <p:spPr>
          <a:xfrm>
            <a:off x="399288" y="752933"/>
            <a:ext cx="11306268" cy="461665"/>
          </a:xfrm>
          <a:prstGeom prst="rect">
            <a:avLst/>
          </a:prstGeom>
          <a:noFill/>
        </p:spPr>
        <p:txBody>
          <a:bodyPr wrap="square" rtlCol="0">
            <a:spAutoFit/>
          </a:bodyPr>
          <a:lstStyle/>
          <a:p>
            <a:pPr>
              <a:spcAft>
                <a:spcPts val="600"/>
              </a:spcAft>
            </a:pPr>
            <a:r>
              <a:rPr lang="en-US" sz="1200" dirty="0">
                <a:solidFill>
                  <a:srgbClr val="564138"/>
                </a:solidFill>
              </a:rPr>
              <a:t>The Spanish Society of Anaesthesiology and the Spanish Association of Surgeons appointed a scientific committee to develop a questionnaire that was given to surgeons and anesthesiologists. </a:t>
            </a:r>
            <a:r>
              <a:rPr lang="en-US" sz="1200" dirty="0">
                <a:solidFill>
                  <a:srgbClr val="FF00FF"/>
                </a:solidFill>
              </a:rPr>
              <a:t>[Errando-Oyonarte: p3A] </a:t>
            </a:r>
            <a:r>
              <a:rPr lang="en-US" sz="1200" dirty="0">
                <a:solidFill>
                  <a:srgbClr val="564138"/>
                </a:solidFill>
              </a:rPr>
              <a:t>The goal was to develop a set of consensus recommendations for the clinical use of neuromuscular blockade. </a:t>
            </a:r>
            <a:r>
              <a:rPr lang="en-US" sz="1200" dirty="0">
                <a:solidFill>
                  <a:srgbClr val="FF00FF"/>
                </a:solidFill>
              </a:rPr>
              <a:t>[Errando-Oyonarte: p3B] </a:t>
            </a:r>
          </a:p>
        </p:txBody>
      </p:sp>
      <p:sp>
        <p:nvSpPr>
          <p:cNvPr id="6" name="TextBox 5"/>
          <p:cNvSpPr txBox="1"/>
          <p:nvPr/>
        </p:nvSpPr>
        <p:spPr>
          <a:xfrm>
            <a:off x="993762" y="2006598"/>
            <a:ext cx="4632852" cy="523220"/>
          </a:xfrm>
          <a:prstGeom prst="rect">
            <a:avLst/>
          </a:prstGeom>
          <a:noFill/>
        </p:spPr>
        <p:txBody>
          <a:bodyPr wrap="square" rtlCol="0">
            <a:spAutoFit/>
          </a:bodyPr>
          <a:lstStyle/>
          <a:p>
            <a:r>
              <a:rPr lang="en-US" sz="1400" dirty="0">
                <a:solidFill>
                  <a:srgbClr val="564138"/>
                </a:solidFill>
              </a:rPr>
              <a:t>The use of deep neuromuscular blockade is recommended for abdominal surgery. </a:t>
            </a:r>
            <a:r>
              <a:rPr lang="en-US" sz="1400" dirty="0">
                <a:solidFill>
                  <a:srgbClr val="FF00FF"/>
                </a:solidFill>
              </a:rPr>
              <a:t>[Errando-Oyonarte: p3C] </a:t>
            </a:r>
            <a:endParaRPr lang="en-US" sz="1400" dirty="0"/>
          </a:p>
        </p:txBody>
      </p:sp>
      <p:sp>
        <p:nvSpPr>
          <p:cNvPr id="8" name="TextBox 7"/>
          <p:cNvSpPr txBox="1"/>
          <p:nvPr/>
        </p:nvSpPr>
        <p:spPr>
          <a:xfrm>
            <a:off x="993762" y="2622294"/>
            <a:ext cx="4146875" cy="738664"/>
          </a:xfrm>
          <a:prstGeom prst="rect">
            <a:avLst/>
          </a:prstGeom>
          <a:noFill/>
        </p:spPr>
        <p:txBody>
          <a:bodyPr wrap="square" rtlCol="0">
            <a:spAutoFit/>
          </a:bodyPr>
          <a:lstStyle/>
          <a:p>
            <a:r>
              <a:rPr lang="en-US" sz="1400" i="1" dirty="0">
                <a:solidFill>
                  <a:srgbClr val="FF8300"/>
                </a:solidFill>
                <a:latin typeface="Calibri" charset="0"/>
                <a:ea typeface="Calibri" charset="0"/>
                <a:cs typeface="Calibri" charset="0"/>
              </a:rPr>
              <a:t>94.1% of participants considered deep neuromuscular blockade to be highly suitable for abdominal surgery. </a:t>
            </a:r>
            <a:r>
              <a:rPr lang="en-US" sz="1400" dirty="0">
                <a:solidFill>
                  <a:srgbClr val="FF00FF"/>
                </a:solidFill>
              </a:rPr>
              <a:t>[Errando-Oyonarte: p3D] </a:t>
            </a:r>
            <a:endParaRPr lang="en-US" sz="1400" dirty="0"/>
          </a:p>
        </p:txBody>
      </p:sp>
      <p:sp>
        <p:nvSpPr>
          <p:cNvPr id="9" name="TextBox 8"/>
          <p:cNvSpPr txBox="1"/>
          <p:nvPr/>
        </p:nvSpPr>
        <p:spPr>
          <a:xfrm>
            <a:off x="6721297" y="2102110"/>
            <a:ext cx="4451870" cy="523220"/>
          </a:xfrm>
          <a:prstGeom prst="rect">
            <a:avLst/>
          </a:prstGeom>
          <a:noFill/>
        </p:spPr>
        <p:txBody>
          <a:bodyPr wrap="square" rtlCol="0">
            <a:spAutoFit/>
          </a:bodyPr>
          <a:lstStyle/>
          <a:p>
            <a:r>
              <a:rPr lang="en-US" sz="1400" dirty="0">
                <a:solidFill>
                  <a:srgbClr val="564138"/>
                </a:solidFill>
              </a:rPr>
              <a:t>The use of deep neuromuscular blockade is recommended for obese patients. </a:t>
            </a:r>
            <a:r>
              <a:rPr lang="en-US" sz="1400" dirty="0">
                <a:solidFill>
                  <a:srgbClr val="FF00FF"/>
                </a:solidFill>
              </a:rPr>
              <a:t>[Errando-Oyonarte: p4A] </a:t>
            </a:r>
            <a:endParaRPr lang="en-US" sz="1400" dirty="0"/>
          </a:p>
        </p:txBody>
      </p:sp>
      <p:sp>
        <p:nvSpPr>
          <p:cNvPr id="10" name="TextBox 9"/>
          <p:cNvSpPr txBox="1"/>
          <p:nvPr/>
        </p:nvSpPr>
        <p:spPr>
          <a:xfrm>
            <a:off x="6721297" y="2622294"/>
            <a:ext cx="4292466" cy="738664"/>
          </a:xfrm>
          <a:prstGeom prst="rect">
            <a:avLst/>
          </a:prstGeom>
          <a:noFill/>
        </p:spPr>
        <p:txBody>
          <a:bodyPr wrap="square" rtlCol="0">
            <a:spAutoFit/>
          </a:bodyPr>
          <a:lstStyle/>
          <a:p>
            <a:r>
              <a:rPr lang="en-US" sz="1400" i="1" dirty="0">
                <a:solidFill>
                  <a:srgbClr val="FFA13D"/>
                </a:solidFill>
                <a:latin typeface="Calibri" charset="0"/>
                <a:ea typeface="Calibri" charset="0"/>
                <a:cs typeface="Calibri" charset="0"/>
              </a:rPr>
              <a:t>76.2% of participants agreed to the recommendation for use of deep neuromuscular blockade in obese patients. </a:t>
            </a:r>
            <a:r>
              <a:rPr lang="en-US" sz="1400" dirty="0">
                <a:solidFill>
                  <a:srgbClr val="FF00FF"/>
                </a:solidFill>
              </a:rPr>
              <a:t>[Errando-Oyonarte: p4A] </a:t>
            </a:r>
            <a:endParaRPr lang="en-US" sz="1400" dirty="0"/>
          </a:p>
        </p:txBody>
      </p:sp>
      <p:sp>
        <p:nvSpPr>
          <p:cNvPr id="12" name="TextBox 11"/>
          <p:cNvSpPr txBox="1"/>
          <p:nvPr/>
        </p:nvSpPr>
        <p:spPr>
          <a:xfrm>
            <a:off x="993762" y="4298063"/>
            <a:ext cx="4268798" cy="738664"/>
          </a:xfrm>
          <a:prstGeom prst="rect">
            <a:avLst/>
          </a:prstGeom>
          <a:noFill/>
        </p:spPr>
        <p:txBody>
          <a:bodyPr wrap="square" rtlCol="0">
            <a:spAutoFit/>
          </a:bodyPr>
          <a:lstStyle/>
          <a:p>
            <a:r>
              <a:rPr lang="en-US" sz="1400" dirty="0">
                <a:solidFill>
                  <a:srgbClr val="564138"/>
                </a:solidFill>
              </a:rPr>
              <a:t>The use of deep neuromuscular blockade until the end of surgery optimizes intraoperative working conditions. </a:t>
            </a:r>
            <a:r>
              <a:rPr lang="en-US" sz="1400" dirty="0">
                <a:solidFill>
                  <a:srgbClr val="FF00FF"/>
                </a:solidFill>
              </a:rPr>
              <a:t>[Errando-Oyonarte: p4B] </a:t>
            </a:r>
            <a:endParaRPr lang="en-US" sz="1400" dirty="0"/>
          </a:p>
        </p:txBody>
      </p:sp>
      <p:sp>
        <p:nvSpPr>
          <p:cNvPr id="13" name="TextBox 12"/>
          <p:cNvSpPr txBox="1"/>
          <p:nvPr/>
        </p:nvSpPr>
        <p:spPr>
          <a:xfrm>
            <a:off x="993762" y="5075723"/>
            <a:ext cx="4838807" cy="954107"/>
          </a:xfrm>
          <a:prstGeom prst="rect">
            <a:avLst/>
          </a:prstGeom>
          <a:noFill/>
        </p:spPr>
        <p:txBody>
          <a:bodyPr wrap="square" rtlCol="0">
            <a:spAutoFit/>
          </a:bodyPr>
          <a:lstStyle/>
          <a:p>
            <a:r>
              <a:rPr lang="en-US" sz="1400" i="1" dirty="0">
                <a:solidFill>
                  <a:srgbClr val="006480"/>
                </a:solidFill>
                <a:latin typeface="Calibri" charset="0"/>
                <a:ea typeface="Calibri" charset="0"/>
                <a:cs typeface="Calibri" charset="0"/>
              </a:rPr>
              <a:t>Improved visualization of the surgical field, creation of a sufficiently large working area, and patient immobility achieved the highest consensus for benefits of deep neuromuscular blockade until the end of surgery. </a:t>
            </a:r>
            <a:r>
              <a:rPr lang="en-US" sz="1400" dirty="0">
                <a:solidFill>
                  <a:srgbClr val="FF00FF"/>
                </a:solidFill>
              </a:rPr>
              <a:t>[Errando-Oyonarte: p4C] </a:t>
            </a:r>
            <a:endParaRPr lang="en-US" sz="1400" dirty="0"/>
          </a:p>
        </p:txBody>
      </p:sp>
      <p:sp>
        <p:nvSpPr>
          <p:cNvPr id="14" name="TextBox 13"/>
          <p:cNvSpPr txBox="1"/>
          <p:nvPr/>
        </p:nvSpPr>
        <p:spPr>
          <a:xfrm>
            <a:off x="6721297" y="4323497"/>
            <a:ext cx="4515379" cy="738664"/>
          </a:xfrm>
          <a:prstGeom prst="rect">
            <a:avLst/>
          </a:prstGeom>
          <a:noFill/>
        </p:spPr>
        <p:txBody>
          <a:bodyPr wrap="square" rtlCol="0">
            <a:spAutoFit/>
          </a:bodyPr>
          <a:lstStyle/>
          <a:p>
            <a:r>
              <a:rPr lang="en-US" sz="1400" dirty="0">
                <a:solidFill>
                  <a:srgbClr val="564138"/>
                </a:solidFill>
              </a:rPr>
              <a:t>The use of reversal agents to improve the safety of deep neuromuscular blockade is recommended. </a:t>
            </a:r>
            <a:r>
              <a:rPr lang="en-US" sz="1400" dirty="0">
                <a:solidFill>
                  <a:srgbClr val="FF00FF"/>
                </a:solidFill>
              </a:rPr>
              <a:t>[Errando-Oyonarte: p5A] </a:t>
            </a:r>
            <a:endParaRPr lang="en-US" sz="1400" dirty="0"/>
          </a:p>
        </p:txBody>
      </p:sp>
      <p:sp>
        <p:nvSpPr>
          <p:cNvPr id="15" name="TextBox 14"/>
          <p:cNvSpPr txBox="1"/>
          <p:nvPr/>
        </p:nvSpPr>
        <p:spPr>
          <a:xfrm>
            <a:off x="6721297" y="5075723"/>
            <a:ext cx="4743020" cy="954107"/>
          </a:xfrm>
          <a:prstGeom prst="rect">
            <a:avLst/>
          </a:prstGeom>
          <a:noFill/>
        </p:spPr>
        <p:txBody>
          <a:bodyPr wrap="square" rtlCol="0">
            <a:spAutoFit/>
          </a:bodyPr>
          <a:lstStyle/>
          <a:p>
            <a:r>
              <a:rPr lang="en-US" sz="1400" i="1" dirty="0">
                <a:solidFill>
                  <a:srgbClr val="2F91A0"/>
                </a:solidFill>
                <a:latin typeface="Calibri" charset="0"/>
                <a:ea typeface="Calibri" charset="0"/>
                <a:cs typeface="Calibri" charset="0"/>
              </a:rPr>
              <a:t>Most participants felt that use of reversal agents would increase anesthesiologists’ confidence in deep neuromuscular blockade (94.1%), expedite extubation (90.1%), and improve patient safety (87.1%). </a:t>
            </a:r>
            <a:r>
              <a:rPr lang="en-US" sz="1400" dirty="0">
                <a:solidFill>
                  <a:srgbClr val="FF00FF"/>
                </a:solidFill>
              </a:rPr>
              <a:t>[Errando-Oyonarte: p5B] </a:t>
            </a:r>
            <a:endParaRPr lang="en-US" sz="1400" dirty="0"/>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88" y="1345032"/>
            <a:ext cx="816053" cy="851880"/>
          </a:xfrm>
          <a:prstGeom prst="rect">
            <a:avLst/>
          </a:prstGeom>
        </p:spPr>
      </p:pic>
      <p:sp>
        <p:nvSpPr>
          <p:cNvPr id="21" name="Rectangle 20"/>
          <p:cNvSpPr/>
          <p:nvPr/>
        </p:nvSpPr>
        <p:spPr>
          <a:xfrm>
            <a:off x="1266766" y="1570217"/>
            <a:ext cx="2134110" cy="369332"/>
          </a:xfrm>
          <a:prstGeom prst="rect">
            <a:avLst/>
          </a:prstGeom>
        </p:spPr>
        <p:txBody>
          <a:bodyPr wrap="none">
            <a:spAutoFit/>
          </a:bodyPr>
          <a:lstStyle/>
          <a:p>
            <a:r>
              <a:rPr lang="en-US" b="1" dirty="0">
                <a:solidFill>
                  <a:srgbClr val="FFFFFF"/>
                </a:solidFill>
              </a:rPr>
              <a:t>Recommendation 1 </a:t>
            </a:r>
          </a:p>
        </p:txBody>
      </p:sp>
      <p:sp>
        <p:nvSpPr>
          <p:cNvPr id="26" name="Rectangle 25"/>
          <p:cNvSpPr/>
          <p:nvPr/>
        </p:nvSpPr>
        <p:spPr>
          <a:xfrm>
            <a:off x="6972888" y="1570217"/>
            <a:ext cx="2134110" cy="369332"/>
          </a:xfrm>
          <a:prstGeom prst="rect">
            <a:avLst/>
          </a:prstGeom>
        </p:spPr>
        <p:txBody>
          <a:bodyPr wrap="none">
            <a:spAutoFit/>
          </a:bodyPr>
          <a:lstStyle/>
          <a:p>
            <a:r>
              <a:rPr lang="en-US" b="1" dirty="0">
                <a:solidFill>
                  <a:srgbClr val="FFFFFF"/>
                </a:solidFill>
              </a:rPr>
              <a:t>Recommendation 2 </a:t>
            </a:r>
          </a:p>
        </p:txBody>
      </p:sp>
      <p:sp>
        <p:nvSpPr>
          <p:cNvPr id="27" name="Rounded Rectangle 26"/>
          <p:cNvSpPr/>
          <p:nvPr/>
        </p:nvSpPr>
        <p:spPr>
          <a:xfrm>
            <a:off x="785812" y="3827593"/>
            <a:ext cx="5002359" cy="369332"/>
          </a:xfrm>
          <a:prstGeom prst="roundRect">
            <a:avLst/>
          </a:prstGeom>
          <a:solidFill>
            <a:srgbClr val="0064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288" y="3602408"/>
            <a:ext cx="816052" cy="851879"/>
          </a:xfrm>
          <a:prstGeom prst="rect">
            <a:avLst/>
          </a:prstGeom>
        </p:spPr>
      </p:pic>
      <p:sp>
        <p:nvSpPr>
          <p:cNvPr id="29" name="Rectangle 28"/>
          <p:cNvSpPr/>
          <p:nvPr/>
        </p:nvSpPr>
        <p:spPr>
          <a:xfrm>
            <a:off x="1266766" y="3827593"/>
            <a:ext cx="2134110" cy="369332"/>
          </a:xfrm>
          <a:prstGeom prst="rect">
            <a:avLst/>
          </a:prstGeom>
        </p:spPr>
        <p:txBody>
          <a:bodyPr wrap="none">
            <a:spAutoFit/>
          </a:bodyPr>
          <a:lstStyle/>
          <a:p>
            <a:r>
              <a:rPr lang="en-US" b="1" dirty="0">
                <a:solidFill>
                  <a:srgbClr val="FFFFFF"/>
                </a:solidFill>
              </a:rPr>
              <a:t>Recommendation 3 </a:t>
            </a:r>
          </a:p>
        </p:txBody>
      </p:sp>
      <p:sp>
        <p:nvSpPr>
          <p:cNvPr id="32" name="Rectangle 31"/>
          <p:cNvSpPr/>
          <p:nvPr/>
        </p:nvSpPr>
        <p:spPr>
          <a:xfrm>
            <a:off x="6972888" y="3827593"/>
            <a:ext cx="2134110" cy="369332"/>
          </a:xfrm>
          <a:prstGeom prst="rect">
            <a:avLst/>
          </a:prstGeom>
        </p:spPr>
        <p:txBody>
          <a:bodyPr wrap="none">
            <a:spAutoFit/>
          </a:bodyPr>
          <a:lstStyle/>
          <a:p>
            <a:r>
              <a:rPr lang="en-US" b="1" dirty="0">
                <a:solidFill>
                  <a:srgbClr val="FFFFFF"/>
                </a:solidFill>
              </a:rPr>
              <a:t>Recommendation 4 </a:t>
            </a:r>
          </a:p>
        </p:txBody>
      </p:sp>
      <p:sp>
        <p:nvSpPr>
          <p:cNvPr id="52" name="Footer Placeholder 3"/>
          <p:cNvSpPr>
            <a:spLocks noGrp="1"/>
          </p:cNvSpPr>
          <p:nvPr>
            <p:ph type="ftr" sz="quarter" idx="11"/>
          </p:nvPr>
        </p:nvSpPr>
        <p:spPr>
          <a:xfrm>
            <a:off x="4038600" y="6404476"/>
            <a:ext cx="4114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fld id="{5FF57E5B-4DED-4601-965B-71559726881B}" type="slidenum">
              <a:rPr lang="en-US" smtClean="0"/>
              <a:pPr/>
              <a:t>21</a:t>
            </a:fld>
            <a:endParaRPr lang="en-US" dirty="0"/>
          </a:p>
        </p:txBody>
      </p:sp>
      <p:pic>
        <p:nvPicPr>
          <p:cNvPr id="38" name="Picture 3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35" name="Picture 34">
            <a:hlinkClick r:id="" action="ppaction://hlinkshowjump?jump=next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36" name="Picture 3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41" name="Picture 40">
            <a:hlinkClick r:id="" action="ppaction://hlinkshowjump?jump=previousslide"/>
          </p:cNvPr>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42" name="Picture 4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898585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755" y="3970970"/>
            <a:ext cx="5675376" cy="1365504"/>
          </a:xfrm>
          <a:prstGeom prst="rect">
            <a:avLst/>
          </a:prstGeom>
        </p:spPr>
      </p:pic>
      <p:sp>
        <p:nvSpPr>
          <p:cNvPr id="84" name="Rectangle 83"/>
          <p:cNvSpPr/>
          <p:nvPr/>
        </p:nvSpPr>
        <p:spPr>
          <a:xfrm>
            <a:off x="428625" y="4745326"/>
            <a:ext cx="2500313" cy="1126938"/>
          </a:xfrm>
          <a:prstGeom prst="rect">
            <a:avLst/>
          </a:prstGeom>
          <a:solidFill>
            <a:srgbClr val="FF8300">
              <a:alpha val="7843"/>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 name="Rectangle 5"/>
          <p:cNvSpPr/>
          <p:nvPr/>
        </p:nvSpPr>
        <p:spPr>
          <a:xfrm>
            <a:off x="5344617" y="1252340"/>
            <a:ext cx="3415636" cy="2585323"/>
          </a:xfrm>
          <a:prstGeom prst="rect">
            <a:avLst/>
          </a:prstGeom>
        </p:spPr>
        <p:txBody>
          <a:bodyPr wrap="square">
            <a:spAutoFit/>
          </a:bodyPr>
          <a:lstStyle/>
          <a:p>
            <a:pPr lvl="0">
              <a:spcAft>
                <a:spcPts val="600"/>
              </a:spcAft>
            </a:pPr>
            <a:r>
              <a:rPr lang="en-US" sz="1200" dirty="0">
                <a:solidFill>
                  <a:srgbClr val="564138"/>
                </a:solidFill>
              </a:rPr>
              <a:t>The distance from the sacral promontory to the inside edge of the trocar located in the umbilicus is measured and found to be 9.0 cm. The surgeon decides that she doesn’t have quite enough space to work. The anesthesiologist administers additional neuromuscular blocking agents and creates a deep neuromuscular blockade with a post-tetanic count &lt;2. The distance from the promontory to the edge of the trocar is measured again and found to be 9.33 cm. </a:t>
            </a:r>
            <a:r>
              <a:rPr lang="en-US" sz="1400" b="1" i="1" dirty="0">
                <a:solidFill>
                  <a:srgbClr val="564138"/>
                </a:solidFill>
                <a:latin typeface="Calibri" charset="0"/>
                <a:ea typeface="Calibri" charset="0"/>
                <a:cs typeface="Calibri" charset="0"/>
              </a:rPr>
              <a:t>Deep neuromuscular blockade has increased the intra-abdominal space by 0.33 cm, an increase of 3.7%. </a:t>
            </a:r>
            <a:r>
              <a:rPr lang="en-US" sz="1200" dirty="0">
                <a:solidFill>
                  <a:srgbClr val="FF00FF"/>
                </a:solidFill>
              </a:rPr>
              <a:t>[Madsen: p3A, 3D, 5D, 5E]</a:t>
            </a:r>
          </a:p>
        </p:txBody>
      </p:sp>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9168" t="56877" r="8572" b="-1046"/>
          <a:stretch/>
        </p:blipFill>
        <p:spPr>
          <a:xfrm>
            <a:off x="3126668" y="4581740"/>
            <a:ext cx="2017270" cy="1347604"/>
          </a:xfrm>
          <a:prstGeom prst="rect">
            <a:avLst/>
          </a:prstGeom>
        </p:spPr>
      </p:pic>
      <p:sp>
        <p:nvSpPr>
          <p:cNvPr id="2" name="Title 1"/>
          <p:cNvSpPr>
            <a:spLocks noGrp="1"/>
          </p:cNvSpPr>
          <p:nvPr>
            <p:ph type="title"/>
          </p:nvPr>
        </p:nvSpPr>
        <p:spPr>
          <a:xfrm>
            <a:off x="399288" y="82137"/>
            <a:ext cx="10515600" cy="511422"/>
          </a:xfrm>
        </p:spPr>
        <p:txBody>
          <a:bodyPr/>
          <a:lstStyle/>
          <a:p>
            <a:r>
              <a:rPr lang="en-US" sz="2800" dirty="0"/>
              <a:t>Case Scenario 1: Effect on Intra-Abdominal Space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TextBox 11"/>
          <p:cNvSpPr txBox="1"/>
          <p:nvPr/>
        </p:nvSpPr>
        <p:spPr>
          <a:xfrm>
            <a:off x="9700054" y="5615108"/>
            <a:ext cx="1111202" cy="276999"/>
          </a:xfrm>
          <a:prstGeom prst="rect">
            <a:avLst/>
          </a:prstGeom>
          <a:noFill/>
        </p:spPr>
        <p:txBody>
          <a:bodyPr wrap="none" rtlCol="0">
            <a:spAutoFit/>
          </a:bodyPr>
          <a:lstStyle/>
          <a:p>
            <a:r>
              <a:rPr lang="en-US" sz="1200" dirty="0">
                <a:solidFill>
                  <a:srgbClr val="FF00FF"/>
                </a:solidFill>
              </a:rPr>
              <a:t>[Madsen: p5D]</a:t>
            </a:r>
            <a:endParaRPr lang="en-US" sz="1200" dirty="0"/>
          </a:p>
        </p:txBody>
      </p:sp>
      <p:sp>
        <p:nvSpPr>
          <p:cNvPr id="22" name="Rectangle 21"/>
          <p:cNvSpPr/>
          <p:nvPr/>
        </p:nvSpPr>
        <p:spPr>
          <a:xfrm>
            <a:off x="6993661" y="3676196"/>
            <a:ext cx="3305713" cy="359848"/>
          </a:xfrm>
          <a:prstGeom prst="rect">
            <a:avLst/>
          </a:prstGeom>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latin typeface="Calibri" charset="0"/>
                <a:ea typeface="Calibri" charset="0"/>
                <a:cs typeface="Calibri" charset="0"/>
              </a:rPr>
              <a:t>Pneumoperitoneum 12 mmHg</a:t>
            </a:r>
          </a:p>
        </p:txBody>
      </p:sp>
      <p:sp>
        <p:nvSpPr>
          <p:cNvPr id="23" name="Rectangle 22"/>
          <p:cNvSpPr/>
          <p:nvPr/>
        </p:nvSpPr>
        <p:spPr>
          <a:xfrm>
            <a:off x="10983072" y="4110283"/>
            <a:ext cx="674288" cy="340909"/>
          </a:xfrm>
          <a:prstGeom prst="rect">
            <a:avLst/>
          </a:prstGeom>
          <a:effectLst>
            <a:outerShdw blurRad="25400" dist="25400" dir="5400000" algn="t" rotWithShape="0">
              <a:prstClr val="black">
                <a:alpha val="54000"/>
              </a:prstClr>
            </a:outerShdw>
          </a:effectLst>
        </p:spPr>
        <p:txBody>
          <a:bodyPr wrap="none">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2000" b="1" dirty="0">
                <a:solidFill>
                  <a:schemeClr val="bg1"/>
                </a:solidFill>
                <a:latin typeface="Calibri" charset="0"/>
                <a:ea typeface="Calibri" charset="0"/>
                <a:cs typeface="Calibri" charset="0"/>
              </a:rPr>
              <a:t>9</a:t>
            </a:r>
          </a:p>
        </p:txBody>
      </p:sp>
      <p:sp>
        <p:nvSpPr>
          <p:cNvPr id="24" name="Rectangle 23"/>
          <p:cNvSpPr/>
          <p:nvPr/>
        </p:nvSpPr>
        <p:spPr>
          <a:xfrm>
            <a:off x="11035241" y="4730722"/>
            <a:ext cx="674288" cy="340909"/>
          </a:xfrm>
          <a:prstGeom prst="rect">
            <a:avLst/>
          </a:prstGeom>
          <a:effectLst>
            <a:outerShdw blurRad="25400" dist="25400" dir="5400000" algn="t" rotWithShape="0">
              <a:prstClr val="black">
                <a:alpha val="54000"/>
              </a:prstClr>
            </a:outerShdw>
          </a:effectLst>
        </p:spPr>
        <p:txBody>
          <a:bodyPr wrap="none">
            <a:noAutofit/>
          </a:bodyPr>
          <a:lstStyle/>
          <a:p>
            <a:pPr algn="ctr"/>
            <a:r>
              <a:rPr lang="en-US" sz="2000" b="1" dirty="0">
                <a:solidFill>
                  <a:schemeClr val="bg1"/>
                </a:solidFill>
                <a:latin typeface="Calibri" charset="0"/>
                <a:ea typeface="Calibri" charset="0"/>
                <a:cs typeface="Calibri" charset="0"/>
              </a:rPr>
              <a:t>9.3</a:t>
            </a:r>
          </a:p>
        </p:txBody>
      </p:sp>
      <p:sp>
        <p:nvSpPr>
          <p:cNvPr id="25" name="TextBox 24"/>
          <p:cNvSpPr txBox="1"/>
          <p:nvPr/>
        </p:nvSpPr>
        <p:spPr>
          <a:xfrm>
            <a:off x="11524261" y="5348028"/>
            <a:ext cx="367408"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10</a:t>
            </a:r>
          </a:p>
        </p:txBody>
      </p:sp>
      <p:sp>
        <p:nvSpPr>
          <p:cNvPr id="26" name="Rectangle 25"/>
          <p:cNvSpPr/>
          <p:nvPr/>
        </p:nvSpPr>
        <p:spPr>
          <a:xfrm>
            <a:off x="7186227" y="5599203"/>
            <a:ext cx="3019916" cy="346588"/>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t>Intra-abdominal Space (cm)</a:t>
            </a:r>
          </a:p>
        </p:txBody>
      </p:sp>
      <p:sp>
        <p:nvSpPr>
          <p:cNvPr id="5" name="TextBox 4"/>
          <p:cNvSpPr txBox="1"/>
          <p:nvPr/>
        </p:nvSpPr>
        <p:spPr>
          <a:xfrm rot="16200000">
            <a:off x="5455823" y="4016647"/>
            <a:ext cx="643451" cy="523220"/>
          </a:xfrm>
          <a:prstGeom prst="rect">
            <a:avLst/>
          </a:prstGeom>
          <a:noFill/>
        </p:spPr>
        <p:txBody>
          <a:bodyPr wrap="square" rtlCol="0">
            <a:spAutoFit/>
          </a:bodyPr>
          <a:lstStyle/>
          <a:p>
            <a:pPr algn="ctr"/>
            <a:r>
              <a:rPr lang="en-US" sz="1400" b="1" dirty="0">
                <a:solidFill>
                  <a:srgbClr val="00788A"/>
                </a:solidFill>
              </a:rPr>
              <a:t>No </a:t>
            </a:r>
          </a:p>
          <a:p>
            <a:pPr algn="ctr"/>
            <a:r>
              <a:rPr lang="en-US" sz="1400" b="1" dirty="0">
                <a:solidFill>
                  <a:srgbClr val="00788A"/>
                </a:solidFill>
              </a:rPr>
              <a:t>NMB</a:t>
            </a:r>
          </a:p>
        </p:txBody>
      </p:sp>
      <p:sp>
        <p:nvSpPr>
          <p:cNvPr id="30" name="TextBox 29"/>
          <p:cNvSpPr txBox="1"/>
          <p:nvPr/>
        </p:nvSpPr>
        <p:spPr>
          <a:xfrm>
            <a:off x="10956026" y="5348028"/>
            <a:ext cx="412292"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9.5</a:t>
            </a:r>
          </a:p>
        </p:txBody>
      </p:sp>
      <p:sp>
        <p:nvSpPr>
          <p:cNvPr id="31" name="TextBox 30"/>
          <p:cNvSpPr txBox="1"/>
          <p:nvPr/>
        </p:nvSpPr>
        <p:spPr>
          <a:xfrm>
            <a:off x="10465100" y="5348028"/>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9</a:t>
            </a:r>
          </a:p>
        </p:txBody>
      </p:sp>
      <p:sp>
        <p:nvSpPr>
          <p:cNvPr id="32" name="TextBox 31"/>
          <p:cNvSpPr txBox="1"/>
          <p:nvPr/>
        </p:nvSpPr>
        <p:spPr>
          <a:xfrm>
            <a:off x="9882464" y="5348028"/>
            <a:ext cx="412292"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8.5</a:t>
            </a:r>
          </a:p>
        </p:txBody>
      </p:sp>
      <p:sp>
        <p:nvSpPr>
          <p:cNvPr id="33" name="TextBox 32"/>
          <p:cNvSpPr txBox="1"/>
          <p:nvPr/>
        </p:nvSpPr>
        <p:spPr>
          <a:xfrm>
            <a:off x="9354129" y="5348028"/>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8</a:t>
            </a:r>
          </a:p>
        </p:txBody>
      </p:sp>
      <p:sp>
        <p:nvSpPr>
          <p:cNvPr id="34" name="TextBox 33"/>
          <p:cNvSpPr txBox="1"/>
          <p:nvPr/>
        </p:nvSpPr>
        <p:spPr>
          <a:xfrm>
            <a:off x="8707793" y="5348028"/>
            <a:ext cx="412292"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7.5</a:t>
            </a:r>
          </a:p>
        </p:txBody>
      </p:sp>
      <p:sp>
        <p:nvSpPr>
          <p:cNvPr id="36" name="TextBox 35"/>
          <p:cNvSpPr txBox="1"/>
          <p:nvPr/>
        </p:nvSpPr>
        <p:spPr>
          <a:xfrm>
            <a:off x="8221032" y="5348028"/>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7</a:t>
            </a:r>
          </a:p>
        </p:txBody>
      </p:sp>
      <p:sp>
        <p:nvSpPr>
          <p:cNvPr id="37" name="TextBox 36"/>
          <p:cNvSpPr txBox="1"/>
          <p:nvPr/>
        </p:nvSpPr>
        <p:spPr>
          <a:xfrm>
            <a:off x="7603598" y="5348028"/>
            <a:ext cx="412292"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6.5</a:t>
            </a:r>
          </a:p>
        </p:txBody>
      </p:sp>
      <p:sp>
        <p:nvSpPr>
          <p:cNvPr id="39" name="TextBox 38"/>
          <p:cNvSpPr txBox="1"/>
          <p:nvPr/>
        </p:nvSpPr>
        <p:spPr>
          <a:xfrm>
            <a:off x="7114174" y="5348028"/>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6</a:t>
            </a:r>
          </a:p>
        </p:txBody>
      </p:sp>
      <p:sp>
        <p:nvSpPr>
          <p:cNvPr id="40" name="TextBox 39"/>
          <p:cNvSpPr txBox="1"/>
          <p:nvPr/>
        </p:nvSpPr>
        <p:spPr>
          <a:xfrm>
            <a:off x="6495240" y="5348028"/>
            <a:ext cx="412292"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5.5</a:t>
            </a:r>
          </a:p>
        </p:txBody>
      </p:sp>
      <p:sp>
        <p:nvSpPr>
          <p:cNvPr id="41" name="TextBox 40"/>
          <p:cNvSpPr txBox="1"/>
          <p:nvPr/>
        </p:nvSpPr>
        <p:spPr>
          <a:xfrm>
            <a:off x="6024980" y="5348028"/>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5</a:t>
            </a:r>
          </a:p>
        </p:txBody>
      </p:sp>
      <p:sp>
        <p:nvSpPr>
          <p:cNvPr id="8" name="Rectangle 7"/>
          <p:cNvSpPr/>
          <p:nvPr/>
        </p:nvSpPr>
        <p:spPr>
          <a:xfrm rot="16200000">
            <a:off x="5470413" y="4690982"/>
            <a:ext cx="614271" cy="523220"/>
          </a:xfrm>
          <a:prstGeom prst="rect">
            <a:avLst/>
          </a:prstGeom>
        </p:spPr>
        <p:txBody>
          <a:bodyPr wrap="none">
            <a:spAutoFit/>
          </a:bodyPr>
          <a:lstStyle/>
          <a:p>
            <a:pPr algn="ctr"/>
            <a:r>
              <a:rPr lang="en-US" sz="1400" b="1" dirty="0">
                <a:solidFill>
                  <a:srgbClr val="FF8300"/>
                </a:solidFill>
              </a:rPr>
              <a:t>Deep </a:t>
            </a:r>
          </a:p>
          <a:p>
            <a:pPr algn="ctr"/>
            <a:r>
              <a:rPr lang="en-US" sz="1400" b="1" dirty="0">
                <a:solidFill>
                  <a:srgbClr val="FF8300"/>
                </a:solidFill>
              </a:rPr>
              <a:t>NMB</a:t>
            </a:r>
          </a:p>
        </p:txBody>
      </p:sp>
      <p:sp>
        <p:nvSpPr>
          <p:cNvPr id="9" name="TextBox 8"/>
          <p:cNvSpPr txBox="1"/>
          <p:nvPr/>
        </p:nvSpPr>
        <p:spPr>
          <a:xfrm>
            <a:off x="399288" y="700061"/>
            <a:ext cx="11294934" cy="584775"/>
          </a:xfrm>
          <a:prstGeom prst="rect">
            <a:avLst/>
          </a:prstGeom>
          <a:noFill/>
        </p:spPr>
        <p:txBody>
          <a:bodyPr wrap="square" rtlCol="0">
            <a:spAutoFit/>
          </a:bodyPr>
          <a:lstStyle/>
          <a:p>
            <a:r>
              <a:rPr lang="en-US" sz="1600" b="1" i="1" dirty="0">
                <a:solidFill>
                  <a:srgbClr val="564138"/>
                </a:solidFill>
                <a:highlight>
                  <a:srgbClr val="FFFF00"/>
                </a:highlight>
                <a:latin typeface="Calibri" charset="0"/>
                <a:ea typeface="Calibri" charset="0"/>
                <a:cs typeface="Calibri" charset="0"/>
              </a:rPr>
              <a:t>Following are 3 hypothetical case scenarios </a:t>
            </a:r>
            <a:r>
              <a:rPr lang="en-US" sz="1600" b="1" i="1" dirty="0">
                <a:solidFill>
                  <a:srgbClr val="564138"/>
                </a:solidFill>
                <a:latin typeface="Calibri" charset="0"/>
                <a:ea typeface="Calibri" charset="0"/>
                <a:cs typeface="Calibri" charset="0"/>
              </a:rPr>
              <a:t>to help illustrate how neuromuscular blockade might be used to improve conditions in clinical practice.</a:t>
            </a:r>
          </a:p>
        </p:txBody>
      </p:sp>
      <p:sp>
        <p:nvSpPr>
          <p:cNvPr id="15" name="TextBox 14"/>
          <p:cNvSpPr txBox="1"/>
          <p:nvPr/>
        </p:nvSpPr>
        <p:spPr>
          <a:xfrm>
            <a:off x="399288" y="5932868"/>
            <a:ext cx="11192231" cy="338554"/>
          </a:xfrm>
          <a:prstGeom prst="rect">
            <a:avLst/>
          </a:prstGeom>
          <a:noFill/>
        </p:spPr>
        <p:txBody>
          <a:bodyPr wrap="none" rtlCol="0">
            <a:spAutoFit/>
          </a:bodyPr>
          <a:lstStyle/>
          <a:p>
            <a:r>
              <a:rPr lang="en-US" sz="1600" b="1" i="1" dirty="0">
                <a:solidFill>
                  <a:srgbClr val="564138"/>
                </a:solidFill>
                <a:latin typeface="Calibri" charset="0"/>
                <a:ea typeface="Calibri" charset="0"/>
                <a:cs typeface="Calibri" charset="0"/>
              </a:rPr>
              <a:t>As illustrated in this scenario, deep neuromuscular blockade may increase intra-abdominal space in some patients. </a:t>
            </a:r>
            <a:r>
              <a:rPr lang="en-US" sz="1600" b="1" dirty="0">
                <a:solidFill>
                  <a:srgbClr val="FF00FF"/>
                </a:solidFill>
              </a:rPr>
              <a:t>[Madsen: p5F]</a:t>
            </a:r>
          </a:p>
        </p:txBody>
      </p:sp>
      <p:sp>
        <p:nvSpPr>
          <p:cNvPr id="17" name="TextBox 16"/>
          <p:cNvSpPr txBox="1"/>
          <p:nvPr/>
        </p:nvSpPr>
        <p:spPr>
          <a:xfrm>
            <a:off x="456441" y="4820895"/>
            <a:ext cx="2547434" cy="1015663"/>
          </a:xfrm>
          <a:prstGeom prst="rect">
            <a:avLst/>
          </a:prstGeom>
          <a:noFill/>
        </p:spPr>
        <p:txBody>
          <a:bodyPr wrap="square" rtlCol="0">
            <a:spAutoFit/>
          </a:bodyPr>
          <a:lstStyle/>
          <a:p>
            <a:r>
              <a:rPr lang="en-US" sz="1200" dirty="0">
                <a:solidFill>
                  <a:srgbClr val="FF8300"/>
                </a:solidFill>
              </a:rPr>
              <a:t>Intra-abdominal space: A pneumoperitoneum of 12 mmHg is established. The patient initially has no neuromuscular blockade. </a:t>
            </a:r>
            <a:r>
              <a:rPr lang="en-US" sz="1200" dirty="0">
                <a:solidFill>
                  <a:srgbClr val="FF00FF"/>
                </a:solidFill>
              </a:rPr>
              <a:t>[Madsen: p3A]</a:t>
            </a:r>
            <a:endParaRPr lang="en-US" sz="1200" dirty="0"/>
          </a:p>
        </p:txBody>
      </p:sp>
      <p:sp>
        <p:nvSpPr>
          <p:cNvPr id="28" name="TextBox 27"/>
          <p:cNvSpPr txBox="1"/>
          <p:nvPr/>
        </p:nvSpPr>
        <p:spPr>
          <a:xfrm>
            <a:off x="10789291" y="2953207"/>
            <a:ext cx="997389" cy="369332"/>
          </a:xfrm>
          <a:prstGeom prst="rect">
            <a:avLst/>
          </a:prstGeom>
          <a:noFill/>
        </p:spPr>
        <p:txBody>
          <a:bodyPr wrap="none" rtlCol="0">
            <a:spAutoFit/>
          </a:bodyPr>
          <a:lstStyle/>
          <a:p>
            <a:pPr algn="ctr"/>
            <a:r>
              <a:rPr lang="en-US" b="1" dirty="0">
                <a:solidFill>
                  <a:srgbClr val="00788A"/>
                </a:solidFill>
              </a:rPr>
              <a:t>No NMB</a:t>
            </a:r>
          </a:p>
        </p:txBody>
      </p:sp>
      <p:sp>
        <p:nvSpPr>
          <p:cNvPr id="47" name="TextBox 46"/>
          <p:cNvSpPr txBox="1"/>
          <p:nvPr/>
        </p:nvSpPr>
        <p:spPr>
          <a:xfrm>
            <a:off x="9072947" y="2978769"/>
            <a:ext cx="1221809" cy="369332"/>
          </a:xfrm>
          <a:prstGeom prst="rect">
            <a:avLst/>
          </a:prstGeom>
          <a:noFill/>
        </p:spPr>
        <p:txBody>
          <a:bodyPr wrap="none" rtlCol="0">
            <a:spAutoFit/>
          </a:bodyPr>
          <a:lstStyle/>
          <a:p>
            <a:pPr algn="ctr"/>
            <a:r>
              <a:rPr lang="en-US" b="1" dirty="0">
                <a:solidFill>
                  <a:srgbClr val="FF8300"/>
                </a:solidFill>
              </a:rPr>
              <a:t>Deep NMB</a:t>
            </a:r>
          </a:p>
        </p:txBody>
      </p:sp>
      <p:sp>
        <p:nvSpPr>
          <p:cNvPr id="53" name="Rectangle 52"/>
          <p:cNvSpPr/>
          <p:nvPr/>
        </p:nvSpPr>
        <p:spPr>
          <a:xfrm>
            <a:off x="1057275" y="1314450"/>
            <a:ext cx="4000500" cy="3228975"/>
          </a:xfrm>
          <a:prstGeom prst="rect">
            <a:avLst/>
          </a:prstGeom>
          <a:solidFill>
            <a:srgbClr val="E6E2E0">
              <a:alpha val="82000"/>
            </a:srgbClr>
          </a:soli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67009" y="1472262"/>
            <a:ext cx="3152809" cy="2970044"/>
          </a:xfrm>
          <a:prstGeom prst="rect">
            <a:avLst/>
          </a:prstGeom>
          <a:noFill/>
        </p:spPr>
        <p:txBody>
          <a:bodyPr wrap="square" rtlCol="0">
            <a:spAutoFit/>
          </a:bodyPr>
          <a:lstStyle/>
          <a:p>
            <a:pPr>
              <a:spcAft>
                <a:spcPts val="600"/>
              </a:spcAft>
            </a:pPr>
            <a:r>
              <a:rPr lang="en-US" sz="1400" dirty="0">
                <a:solidFill>
                  <a:srgbClr val="564138"/>
                </a:solidFill>
              </a:rPr>
              <a:t>In the first case scenario, the hypothetical patient is a 44-year-old woman undergoing gynecological laparoscopic surgery. Her medical history includes 1 pregnancy, and her body mass index is 22. </a:t>
            </a:r>
            <a:r>
              <a:rPr lang="en-US" sz="1400" dirty="0">
                <a:solidFill>
                  <a:srgbClr val="FF00FF"/>
                </a:solidFill>
              </a:rPr>
              <a:t>[Madsen: p2A, 5C]</a:t>
            </a:r>
          </a:p>
          <a:p>
            <a:pPr>
              <a:spcAft>
                <a:spcPts val="600"/>
              </a:spcAft>
            </a:pPr>
            <a:r>
              <a:rPr lang="en-US" sz="1400" dirty="0">
                <a:solidFill>
                  <a:srgbClr val="564138"/>
                </a:solidFill>
              </a:rPr>
              <a:t>Anesthetic: The patient is taken to the OR, and induction of anesthesia is accomplished using a combination of propofol and fentanyl. She is intubated, and anesthesia is maintained with infusions of propofol and remifentanil. </a:t>
            </a:r>
            <a:r>
              <a:rPr lang="en-US" sz="1400" dirty="0">
                <a:solidFill>
                  <a:srgbClr val="FF00FF"/>
                </a:solidFill>
              </a:rPr>
              <a:t>[Madsen: p2B]</a:t>
            </a:r>
          </a:p>
        </p:txBody>
      </p:sp>
      <p:sp>
        <p:nvSpPr>
          <p:cNvPr id="66" name="Rectangle 65"/>
          <p:cNvSpPr/>
          <p:nvPr/>
        </p:nvSpPr>
        <p:spPr>
          <a:xfrm>
            <a:off x="3114675" y="5493040"/>
            <a:ext cx="1943099" cy="352785"/>
          </a:xfrm>
          <a:prstGeom prst="rect">
            <a:avLst/>
          </a:prstGeom>
          <a:solidFill>
            <a:srgbClr val="FF830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3" name="TextBox 62"/>
          <p:cNvSpPr txBox="1"/>
          <p:nvPr/>
        </p:nvSpPr>
        <p:spPr>
          <a:xfrm>
            <a:off x="3512771" y="5463321"/>
            <a:ext cx="1093569" cy="369332"/>
          </a:xfrm>
          <a:prstGeom prst="rect">
            <a:avLst/>
          </a:prstGeom>
          <a:noFill/>
        </p:spPr>
        <p:txBody>
          <a:bodyPr wrap="none" rtlCol="0">
            <a:spAutoFit/>
          </a:bodyPr>
          <a:lstStyle/>
          <a:p>
            <a:r>
              <a:rPr lang="en-US" b="1" dirty="0">
                <a:solidFill>
                  <a:schemeClr val="bg1"/>
                </a:solidFill>
              </a:rPr>
              <a:t>12 mmHg</a:t>
            </a:r>
          </a:p>
        </p:txBody>
      </p:sp>
      <p:pic>
        <p:nvPicPr>
          <p:cNvPr id="67" name="Picture 66"/>
          <p:cNvPicPr>
            <a:picLocks noChangeAspect="1"/>
          </p:cNvPicPr>
          <p:nvPr/>
        </p:nvPicPr>
        <p:blipFill rotWithShape="1">
          <a:blip r:embed="rId3">
            <a:extLst>
              <a:ext uri="{28A0092B-C50C-407E-A947-70E740481C1C}">
                <a14:useLocalDpi xmlns:a14="http://schemas.microsoft.com/office/drawing/2010/main" val="0"/>
              </a:ext>
            </a:extLst>
          </a:blip>
          <a:srcRect l="24464" t="57218" r="24940" b="-1046"/>
          <a:stretch/>
        </p:blipFill>
        <p:spPr>
          <a:xfrm>
            <a:off x="8897706" y="1440179"/>
            <a:ext cx="1507854" cy="1625082"/>
          </a:xfrm>
          <a:prstGeom prst="rect">
            <a:avLst/>
          </a:prstGeom>
        </p:spPr>
      </p:pic>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24464" t="56724" r="24940" b="-1046"/>
          <a:stretch/>
        </p:blipFill>
        <p:spPr>
          <a:xfrm>
            <a:off x="10508856" y="1376447"/>
            <a:ext cx="1507854" cy="1688814"/>
          </a:xfrm>
          <a:prstGeom prst="rect">
            <a:avLst/>
          </a:prstGeom>
        </p:spPr>
      </p:pic>
      <p:sp>
        <p:nvSpPr>
          <p:cNvPr id="72" name="Rectangle 71"/>
          <p:cNvSpPr/>
          <p:nvPr/>
        </p:nvSpPr>
        <p:spPr>
          <a:xfrm>
            <a:off x="8886858" y="2645056"/>
            <a:ext cx="1518701" cy="308151"/>
          </a:xfrm>
          <a:prstGeom prst="rect">
            <a:avLst/>
          </a:prstGeom>
          <a:solidFill>
            <a:srgbClr val="FF830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3" name="Rectangle 72"/>
          <p:cNvSpPr/>
          <p:nvPr/>
        </p:nvSpPr>
        <p:spPr>
          <a:xfrm>
            <a:off x="10490809" y="2645056"/>
            <a:ext cx="1518701" cy="308151"/>
          </a:xfrm>
          <a:prstGeom prst="rect">
            <a:avLst/>
          </a:prstGeom>
          <a:solidFill>
            <a:srgbClr val="00837B">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7" name="TextBox 26"/>
          <p:cNvSpPr txBox="1"/>
          <p:nvPr/>
        </p:nvSpPr>
        <p:spPr>
          <a:xfrm>
            <a:off x="9301009" y="2632756"/>
            <a:ext cx="816249" cy="369332"/>
          </a:xfrm>
          <a:prstGeom prst="rect">
            <a:avLst/>
          </a:prstGeom>
          <a:noFill/>
        </p:spPr>
        <p:txBody>
          <a:bodyPr wrap="none" rtlCol="0">
            <a:spAutoFit/>
          </a:bodyPr>
          <a:lstStyle/>
          <a:p>
            <a:pPr algn="ctr"/>
            <a:r>
              <a:rPr lang="en-US" b="1" dirty="0">
                <a:solidFill>
                  <a:schemeClr val="bg1"/>
                </a:solidFill>
                <a:highlight>
                  <a:srgbClr val="FFFF00"/>
                </a:highlight>
              </a:rPr>
              <a:t>9.3 cm</a:t>
            </a:r>
          </a:p>
        </p:txBody>
      </p:sp>
      <p:sp>
        <p:nvSpPr>
          <p:cNvPr id="77" name="TextBox 76"/>
          <p:cNvSpPr txBox="1"/>
          <p:nvPr/>
        </p:nvSpPr>
        <p:spPr>
          <a:xfrm>
            <a:off x="10892269" y="2632756"/>
            <a:ext cx="816249" cy="369332"/>
          </a:xfrm>
          <a:prstGeom prst="rect">
            <a:avLst/>
          </a:prstGeom>
          <a:noFill/>
        </p:spPr>
        <p:txBody>
          <a:bodyPr wrap="none" rtlCol="0">
            <a:spAutoFit/>
          </a:bodyPr>
          <a:lstStyle/>
          <a:p>
            <a:pPr algn="ctr"/>
            <a:r>
              <a:rPr lang="en-US" b="1" dirty="0">
                <a:solidFill>
                  <a:schemeClr val="bg1"/>
                </a:solidFill>
                <a:highlight>
                  <a:srgbClr val="FFFF00"/>
                </a:highlight>
              </a:rPr>
              <a:t>9.0 cm</a:t>
            </a:r>
          </a:p>
        </p:txBody>
      </p:sp>
      <p:cxnSp>
        <p:nvCxnSpPr>
          <p:cNvPr id="21" name="Straight Arrow Connector 20"/>
          <p:cNvCxnSpPr/>
          <p:nvPr/>
        </p:nvCxnSpPr>
        <p:spPr>
          <a:xfrm flipV="1">
            <a:off x="9483601" y="1723515"/>
            <a:ext cx="244737" cy="799614"/>
          </a:xfrm>
          <a:prstGeom prst="straightConnector1">
            <a:avLst/>
          </a:prstGeom>
          <a:ln w="41275">
            <a:solidFill>
              <a:srgbClr val="FFFFFF"/>
            </a:solidFill>
            <a:tailEnd type="triangle"/>
          </a:ln>
          <a:effectLst>
            <a:outerShdw blurRad="50800" dist="76200" dir="5400000" algn="t" rotWithShape="0">
              <a:prstClr val="black">
                <a:alpha val="79000"/>
              </a:prstClr>
            </a:outerShdw>
          </a:effectLst>
        </p:spPr>
        <p:style>
          <a:lnRef idx="1">
            <a:schemeClr val="accent4"/>
          </a:lnRef>
          <a:fillRef idx="0">
            <a:schemeClr val="accent4"/>
          </a:fillRef>
          <a:effectRef idx="0">
            <a:schemeClr val="accent4"/>
          </a:effectRef>
          <a:fontRef idx="minor">
            <a:schemeClr val="tx1"/>
          </a:fontRef>
        </p:style>
      </p:cxnSp>
      <p:cxnSp>
        <p:nvCxnSpPr>
          <p:cNvPr id="78" name="Straight Arrow Connector 77"/>
          <p:cNvCxnSpPr/>
          <p:nvPr/>
        </p:nvCxnSpPr>
        <p:spPr>
          <a:xfrm flipV="1">
            <a:off x="11075943" y="1677799"/>
            <a:ext cx="244737" cy="799614"/>
          </a:xfrm>
          <a:prstGeom prst="straightConnector1">
            <a:avLst/>
          </a:prstGeom>
          <a:ln w="41275">
            <a:solidFill>
              <a:srgbClr val="FFFFFF"/>
            </a:solidFill>
            <a:tailEnd type="triangle"/>
          </a:ln>
          <a:effectLst>
            <a:outerShdw blurRad="50800" dist="76200" dir="5400000" algn="t" rotWithShape="0">
              <a:prstClr val="black">
                <a:alpha val="79000"/>
              </a:prstClr>
            </a:outerShdw>
          </a:effectLst>
        </p:spPr>
        <p:style>
          <a:lnRef idx="1">
            <a:schemeClr val="accent4"/>
          </a:lnRef>
          <a:fillRef idx="0">
            <a:schemeClr val="accent4"/>
          </a:fillRef>
          <a:effectRef idx="0">
            <a:schemeClr val="accent4"/>
          </a:effectRef>
          <a:fontRef idx="minor">
            <a:schemeClr val="tx1"/>
          </a:fontRef>
        </p:style>
      </p:cxnSp>
      <p:cxnSp>
        <p:nvCxnSpPr>
          <p:cNvPr id="81" name="Straight Connector 80"/>
          <p:cNvCxnSpPr/>
          <p:nvPr/>
        </p:nvCxnSpPr>
        <p:spPr>
          <a:xfrm>
            <a:off x="434234" y="4737406"/>
            <a:ext cx="2512489"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4234" y="5865134"/>
            <a:ext cx="2512489"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pic>
        <p:nvPicPr>
          <p:cNvPr id="87" name="Picture 86"/>
          <p:cNvPicPr>
            <a:picLocks noChangeAspect="1"/>
          </p:cNvPicPr>
          <p:nvPr/>
        </p:nvPicPr>
        <p:blipFill rotWithShape="1">
          <a:blip r:embed="rId4">
            <a:extLst>
              <a:ext uri="{28A0092B-C50C-407E-A947-70E740481C1C}">
                <a14:useLocalDpi xmlns:a14="http://schemas.microsoft.com/office/drawing/2010/main" val="0"/>
              </a:ext>
            </a:extLst>
          </a:blip>
          <a:srcRect t="-1" b="37547"/>
          <a:stretch/>
        </p:blipFill>
        <p:spPr>
          <a:xfrm>
            <a:off x="266005" y="1263067"/>
            <a:ext cx="1466454" cy="3292891"/>
          </a:xfrm>
          <a:prstGeom prst="rect">
            <a:avLst/>
          </a:prstGeom>
        </p:spPr>
      </p:pic>
      <p:sp>
        <p:nvSpPr>
          <p:cNvPr id="56" name="Oval 55"/>
          <p:cNvSpPr/>
          <p:nvPr/>
        </p:nvSpPr>
        <p:spPr>
          <a:xfrm>
            <a:off x="430369" y="2495766"/>
            <a:ext cx="1118699" cy="1118699"/>
          </a:xfrm>
          <a:prstGeom prst="ellipse">
            <a:avLst/>
          </a:prstGeom>
          <a:solidFill>
            <a:schemeClr val="bg1">
              <a:alpha val="2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30369" y="2495766"/>
            <a:ext cx="1118699" cy="111869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67695" y="2742095"/>
            <a:ext cx="864340" cy="646331"/>
          </a:xfrm>
          <a:prstGeom prst="rect">
            <a:avLst/>
          </a:prstGeom>
          <a:noFill/>
          <a:effectLst>
            <a:outerShdw blurRad="25400" dist="12700" dir="5400000" algn="t" rotWithShape="0">
              <a:prstClr val="black">
                <a:alpha val="80000"/>
              </a:prstClr>
            </a:outerShdw>
          </a:effectLst>
        </p:spPr>
        <p:txBody>
          <a:bodyPr wrap="none" rtlCol="0">
            <a:spAutoFit/>
          </a:bodyPr>
          <a:lstStyle/>
          <a:p>
            <a:pPr algn="ctr"/>
            <a:r>
              <a:rPr lang="en-US" b="1" dirty="0">
                <a:solidFill>
                  <a:srgbClr val="FFFFFF"/>
                </a:solidFill>
              </a:rPr>
              <a:t>44 y/o</a:t>
            </a:r>
          </a:p>
          <a:p>
            <a:pPr algn="ctr"/>
            <a:r>
              <a:rPr lang="en-US" b="1" dirty="0">
                <a:solidFill>
                  <a:srgbClr val="FFFFFF"/>
                </a:solidFill>
              </a:rPr>
              <a:t>BMI 22</a:t>
            </a:r>
          </a:p>
        </p:txBody>
      </p:sp>
      <p:pic>
        <p:nvPicPr>
          <p:cNvPr id="50" name="Picture 49">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51" name="Picture 5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52" name="Picture 51">
            <a:hlinkClick r:id="" action="ppaction://hlinkshowjump?jump=previousslide"/>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54" name="Picture 53">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630362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500" y="1617281"/>
            <a:ext cx="4504944" cy="2535936"/>
          </a:xfrm>
          <a:prstGeom prst="rect">
            <a:avLst/>
          </a:prstGeom>
        </p:spPr>
      </p:pic>
      <p:sp>
        <p:nvSpPr>
          <p:cNvPr id="54" name="Rectangle 53"/>
          <p:cNvSpPr/>
          <p:nvPr/>
        </p:nvSpPr>
        <p:spPr>
          <a:xfrm>
            <a:off x="444500" y="4586619"/>
            <a:ext cx="2518156" cy="1126938"/>
          </a:xfrm>
          <a:prstGeom prst="rect">
            <a:avLst/>
          </a:prstGeom>
          <a:solidFill>
            <a:srgbClr val="FF8300">
              <a:alpha val="7843"/>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55" name="Straight Connector 54"/>
          <p:cNvCxnSpPr/>
          <p:nvPr/>
        </p:nvCxnSpPr>
        <p:spPr>
          <a:xfrm>
            <a:off x="434234" y="4578699"/>
            <a:ext cx="2512489"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34234" y="5706427"/>
            <a:ext cx="2512489"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57275" y="996499"/>
            <a:ext cx="4000500" cy="3228975"/>
          </a:xfrm>
          <a:prstGeom prst="rect">
            <a:avLst/>
          </a:prstGeom>
          <a:solidFill>
            <a:srgbClr val="E6E2E0">
              <a:alpha val="82000"/>
            </a:srgbClr>
          </a:soli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384478" y="991136"/>
            <a:ext cx="4445966" cy="455940"/>
          </a:xfrm>
          <a:prstGeom prst="rect">
            <a:avLst/>
          </a:prstGeom>
          <a:gradFill flip="none" rotWithShape="1">
            <a:gsLst>
              <a:gs pos="0">
                <a:srgbClr val="564138">
                  <a:alpha val="67843"/>
                </a:srgbClr>
              </a:gs>
              <a:gs pos="100000">
                <a:srgbClr val="998C87">
                  <a:alpha val="65882"/>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288" y="82137"/>
            <a:ext cx="10515600" cy="511422"/>
          </a:xfrm>
        </p:spPr>
        <p:txBody>
          <a:bodyPr/>
          <a:lstStyle/>
          <a:p>
            <a:r>
              <a:rPr lang="en-US" sz="2800" dirty="0"/>
              <a:t>Case Scenario 2: Effect on Intra-Abdominal Volume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TextBox 10"/>
          <p:cNvSpPr txBox="1"/>
          <p:nvPr/>
        </p:nvSpPr>
        <p:spPr>
          <a:xfrm>
            <a:off x="10383568" y="4168802"/>
            <a:ext cx="1111202" cy="307777"/>
          </a:xfrm>
          <a:prstGeom prst="rect">
            <a:avLst/>
          </a:prstGeom>
          <a:noFill/>
        </p:spPr>
        <p:txBody>
          <a:bodyPr wrap="none" rtlCol="0">
            <a:spAutoFit/>
          </a:bodyPr>
          <a:lstStyle/>
          <a:p>
            <a:r>
              <a:rPr lang="en-US" sz="1400" dirty="0">
                <a:solidFill>
                  <a:srgbClr val="FF00FF"/>
                </a:solidFill>
              </a:rPr>
              <a:t>[Barrio: p4B]</a:t>
            </a:r>
            <a:endParaRPr lang="en-US" sz="1400" dirty="0"/>
          </a:p>
        </p:txBody>
      </p:sp>
      <p:sp>
        <p:nvSpPr>
          <p:cNvPr id="16" name="TextBox 15"/>
          <p:cNvSpPr txBox="1"/>
          <p:nvPr/>
        </p:nvSpPr>
        <p:spPr>
          <a:xfrm>
            <a:off x="5578888" y="4719717"/>
            <a:ext cx="6344888" cy="1015663"/>
          </a:xfrm>
          <a:prstGeom prst="rect">
            <a:avLst/>
          </a:prstGeom>
          <a:noFill/>
        </p:spPr>
        <p:txBody>
          <a:bodyPr wrap="square" rtlCol="0">
            <a:spAutoFit/>
          </a:bodyPr>
          <a:lstStyle/>
          <a:p>
            <a:pPr>
              <a:spcAft>
                <a:spcPts val="600"/>
              </a:spcAft>
            </a:pPr>
            <a:r>
              <a:rPr lang="en-US" sz="1200" dirty="0">
                <a:solidFill>
                  <a:srgbClr val="564138"/>
                </a:solidFill>
              </a:rPr>
              <a:t>The volume of CO</a:t>
            </a:r>
            <a:r>
              <a:rPr lang="en-US" sz="1200" baseline="-25000" dirty="0">
                <a:solidFill>
                  <a:srgbClr val="564138"/>
                </a:solidFill>
              </a:rPr>
              <a:t>2</a:t>
            </a:r>
            <a:r>
              <a:rPr lang="en-US" sz="1200" dirty="0">
                <a:solidFill>
                  <a:srgbClr val="564138"/>
                </a:solidFill>
              </a:rPr>
              <a:t> is measured and found to be 3.52 L. </a:t>
            </a:r>
            <a:r>
              <a:rPr lang="en-US" sz="1200" dirty="0">
                <a:solidFill>
                  <a:srgbClr val="FF00FF"/>
                </a:solidFill>
              </a:rPr>
              <a:t>[Barrio: 4B] </a:t>
            </a:r>
            <a:r>
              <a:rPr lang="en-US" sz="1200" dirty="0">
                <a:solidFill>
                  <a:srgbClr val="564138"/>
                </a:solidFill>
              </a:rPr>
              <a:t>At this point, the surgeon decides that the working space is not adequate. The anesthesiologist gives additional rocuronium to establish deep neuromuscular blockade with a post-tetanic count of less than 5. </a:t>
            </a:r>
            <a:r>
              <a:rPr lang="en-US" sz="1200" dirty="0">
                <a:solidFill>
                  <a:srgbClr val="FF00FF"/>
                </a:solidFill>
              </a:rPr>
              <a:t>[Barrio: 3B] </a:t>
            </a:r>
            <a:r>
              <a:rPr lang="en-US" sz="1200" dirty="0">
                <a:solidFill>
                  <a:srgbClr val="564138"/>
                </a:solidFill>
              </a:rPr>
              <a:t>The pressure of the pneumoperitoneum is maintained at 12 mmHg. </a:t>
            </a:r>
            <a:r>
              <a:rPr lang="en-US" sz="1200" b="1" i="1" dirty="0">
                <a:solidFill>
                  <a:srgbClr val="564138"/>
                </a:solidFill>
                <a:latin typeface="Calibri" charset="0"/>
                <a:ea typeface="Calibri" charset="0"/>
                <a:cs typeface="Calibri" charset="0"/>
              </a:rPr>
              <a:t>The volume of CO</a:t>
            </a:r>
            <a:r>
              <a:rPr lang="en-US" sz="1200" b="1" i="1" baseline="-25000" dirty="0">
                <a:solidFill>
                  <a:srgbClr val="564138"/>
                </a:solidFill>
                <a:latin typeface="Calibri" charset="0"/>
                <a:ea typeface="Calibri" charset="0"/>
                <a:cs typeface="Calibri" charset="0"/>
              </a:rPr>
              <a:t>2</a:t>
            </a:r>
            <a:r>
              <a:rPr lang="en-US" sz="1200" b="1" i="1" dirty="0">
                <a:solidFill>
                  <a:srgbClr val="564138"/>
                </a:solidFill>
                <a:latin typeface="Calibri" charset="0"/>
                <a:ea typeface="Calibri" charset="0"/>
                <a:cs typeface="Calibri" charset="0"/>
              </a:rPr>
              <a:t> is measured again and found to be significantly greater at 4.09 L, an increase of 16%. </a:t>
            </a:r>
            <a:r>
              <a:rPr lang="en-US" sz="1200" dirty="0">
                <a:solidFill>
                  <a:srgbClr val="FF00FF"/>
                </a:solidFill>
              </a:rPr>
              <a:t>[Barrio: p4B]</a:t>
            </a:r>
          </a:p>
        </p:txBody>
      </p:sp>
      <p:sp>
        <p:nvSpPr>
          <p:cNvPr id="6" name="TextBox 5"/>
          <p:cNvSpPr txBox="1"/>
          <p:nvPr/>
        </p:nvSpPr>
        <p:spPr>
          <a:xfrm>
            <a:off x="7046102" y="1025060"/>
            <a:ext cx="3382406" cy="338554"/>
          </a:xfrm>
          <a:prstGeom prst="rect">
            <a:avLst/>
          </a:prstGeom>
          <a:noFill/>
        </p:spPr>
        <p:txBody>
          <a:bodyPr wrap="square" rtlCol="0">
            <a:spAutoFit/>
          </a:bodyPr>
          <a:lstStyle/>
          <a:p>
            <a:pPr algn="ctr"/>
            <a:r>
              <a:rPr lang="en-US" sz="1600" b="1" dirty="0">
                <a:solidFill>
                  <a:srgbClr val="FFFFFF"/>
                </a:solidFill>
              </a:rPr>
              <a:t>Pneumoperitoneum 12 mmHg</a:t>
            </a:r>
          </a:p>
        </p:txBody>
      </p:sp>
      <p:sp>
        <p:nvSpPr>
          <p:cNvPr id="28" name="TextBox 27"/>
          <p:cNvSpPr txBox="1"/>
          <p:nvPr/>
        </p:nvSpPr>
        <p:spPr>
          <a:xfrm>
            <a:off x="6384478" y="4136791"/>
            <a:ext cx="2019908" cy="369332"/>
          </a:xfrm>
          <a:prstGeom prst="rect">
            <a:avLst/>
          </a:prstGeom>
          <a:noFill/>
        </p:spPr>
        <p:txBody>
          <a:bodyPr wrap="square" rtlCol="0">
            <a:spAutoFit/>
          </a:bodyPr>
          <a:lstStyle/>
          <a:p>
            <a:pPr algn="ctr"/>
            <a:r>
              <a:rPr lang="en-US" b="1" dirty="0">
                <a:solidFill>
                  <a:srgbClr val="00788A"/>
                </a:solidFill>
              </a:rPr>
              <a:t>Moderate NMB</a:t>
            </a:r>
          </a:p>
        </p:txBody>
      </p:sp>
      <p:sp>
        <p:nvSpPr>
          <p:cNvPr id="29" name="TextBox 28"/>
          <p:cNvSpPr txBox="1"/>
          <p:nvPr/>
        </p:nvSpPr>
        <p:spPr>
          <a:xfrm>
            <a:off x="8791286" y="4137184"/>
            <a:ext cx="2019908" cy="369332"/>
          </a:xfrm>
          <a:prstGeom prst="rect">
            <a:avLst/>
          </a:prstGeom>
          <a:noFill/>
        </p:spPr>
        <p:txBody>
          <a:bodyPr wrap="square" rtlCol="0">
            <a:spAutoFit/>
          </a:bodyPr>
          <a:lstStyle/>
          <a:p>
            <a:pPr algn="ctr"/>
            <a:r>
              <a:rPr lang="en-US" b="1" dirty="0">
                <a:solidFill>
                  <a:srgbClr val="FF8300"/>
                </a:solidFill>
              </a:rPr>
              <a:t>Deep NMB</a:t>
            </a:r>
          </a:p>
        </p:txBody>
      </p:sp>
      <p:sp>
        <p:nvSpPr>
          <p:cNvPr id="30" name="TextBox 29"/>
          <p:cNvSpPr txBox="1"/>
          <p:nvPr/>
        </p:nvSpPr>
        <p:spPr>
          <a:xfrm rot="16200000">
            <a:off x="4395569" y="2647865"/>
            <a:ext cx="2775206" cy="307777"/>
          </a:xfrm>
          <a:prstGeom prst="rect">
            <a:avLst/>
          </a:prstGeom>
          <a:noFill/>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latin typeface="Calibri" charset="0"/>
                <a:ea typeface="Calibri" charset="0"/>
                <a:cs typeface="Calibri" charset="0"/>
              </a:rPr>
              <a:t>Intra-abdominal Volume (L)</a:t>
            </a:r>
          </a:p>
        </p:txBody>
      </p:sp>
      <p:sp>
        <p:nvSpPr>
          <p:cNvPr id="8" name="TextBox 7"/>
          <p:cNvSpPr txBox="1"/>
          <p:nvPr/>
        </p:nvSpPr>
        <p:spPr>
          <a:xfrm>
            <a:off x="399288" y="5868173"/>
            <a:ext cx="10836428" cy="338554"/>
          </a:xfrm>
          <a:prstGeom prst="rect">
            <a:avLst/>
          </a:prstGeom>
          <a:noFill/>
        </p:spPr>
        <p:txBody>
          <a:bodyPr wrap="none" rtlCol="0">
            <a:spAutoFit/>
          </a:bodyPr>
          <a:lstStyle/>
          <a:p>
            <a:r>
              <a:rPr lang="en-US" sz="1600" b="1" i="1" dirty="0">
                <a:solidFill>
                  <a:srgbClr val="564138"/>
                </a:solidFill>
                <a:latin typeface="Calibri" charset="0"/>
                <a:ea typeface="Calibri" charset="0"/>
                <a:cs typeface="Calibri" charset="0"/>
              </a:rPr>
              <a:t>This scenario shows that deep neuromuscular blockade may increase the intra-abdominal volume in some patients. </a:t>
            </a:r>
            <a:r>
              <a:rPr lang="en-US" sz="1200" dirty="0">
                <a:solidFill>
                  <a:srgbClr val="FF00FF"/>
                </a:solidFill>
              </a:rPr>
              <a:t>[Barrio: p1A]</a:t>
            </a:r>
          </a:p>
        </p:txBody>
      </p:sp>
      <p:sp>
        <p:nvSpPr>
          <p:cNvPr id="9" name="TextBox 8"/>
          <p:cNvSpPr txBox="1"/>
          <p:nvPr/>
        </p:nvSpPr>
        <p:spPr>
          <a:xfrm>
            <a:off x="1985212" y="1061164"/>
            <a:ext cx="3083415" cy="3123932"/>
          </a:xfrm>
          <a:prstGeom prst="rect">
            <a:avLst/>
          </a:prstGeom>
          <a:noFill/>
        </p:spPr>
        <p:txBody>
          <a:bodyPr wrap="square" rtlCol="0">
            <a:spAutoFit/>
          </a:bodyPr>
          <a:lstStyle/>
          <a:p>
            <a:pPr>
              <a:spcAft>
                <a:spcPts val="600"/>
              </a:spcAft>
            </a:pPr>
            <a:r>
              <a:rPr lang="en-US" sz="1200" dirty="0">
                <a:solidFill>
                  <a:srgbClr val="564138"/>
                </a:solidFill>
              </a:rPr>
              <a:t>The next hypothetical patient is a 46-year-old woman presenting for laparoscopic surgery. She is 5 feet 5 inches tall with a BMI of 25. She has had one previous surgery and is classified as ASA physical status 2. </a:t>
            </a:r>
            <a:r>
              <a:rPr lang="en-US" sz="1200" dirty="0">
                <a:solidFill>
                  <a:srgbClr val="FF00FF"/>
                </a:solidFill>
              </a:rPr>
              <a:t>[Barrio: p2A, 4A]</a:t>
            </a:r>
          </a:p>
          <a:p>
            <a:pPr>
              <a:spcAft>
                <a:spcPts val="600"/>
              </a:spcAft>
            </a:pPr>
            <a:r>
              <a:rPr lang="en-US" sz="1200" dirty="0">
                <a:solidFill>
                  <a:srgbClr val="564138"/>
                </a:solidFill>
              </a:rPr>
              <a:t>Anesthetic: The patient receives dexamethasone 4 mg, midazolam 1mg, and fentanyl 75 mcg. Induction of anesthesia is performed with propofol 2 mg/kg. Rocuronium 0.4 mg/kg is administered and the patient is intubated. Anesthesia is maintained with infusions  of propofol and remifentanil. The anesthesiologist uses rocuronium to establish moderate neuromuscular blockade with a train-of-four count of 2. </a:t>
            </a:r>
            <a:r>
              <a:rPr lang="en-US" sz="1200" dirty="0">
                <a:solidFill>
                  <a:srgbClr val="FF00FF"/>
                </a:solidFill>
              </a:rPr>
              <a:t>[Barrio: p2B, 3B]</a:t>
            </a:r>
          </a:p>
        </p:txBody>
      </p:sp>
      <p:sp>
        <p:nvSpPr>
          <p:cNvPr id="13" name="TextBox 12"/>
          <p:cNvSpPr txBox="1"/>
          <p:nvPr/>
        </p:nvSpPr>
        <p:spPr>
          <a:xfrm>
            <a:off x="520885" y="4788620"/>
            <a:ext cx="2301365" cy="707886"/>
          </a:xfrm>
          <a:prstGeom prst="rect">
            <a:avLst/>
          </a:prstGeom>
          <a:noFill/>
        </p:spPr>
        <p:txBody>
          <a:bodyPr wrap="square" rtlCol="0">
            <a:spAutoFit/>
          </a:bodyPr>
          <a:lstStyle/>
          <a:p>
            <a:r>
              <a:rPr lang="en-US" sz="1400" dirty="0">
                <a:solidFill>
                  <a:srgbClr val="FF8300"/>
                </a:solidFill>
              </a:rPr>
              <a:t>Pneumoperitoneum is established at 12 mmHg. </a:t>
            </a:r>
            <a:r>
              <a:rPr lang="en-US" sz="1200" dirty="0">
                <a:solidFill>
                  <a:srgbClr val="FF00FF"/>
                </a:solidFill>
              </a:rPr>
              <a:t>[Barrio: 4B]</a:t>
            </a:r>
            <a:endParaRPr lang="en-US" sz="1200" dirty="0"/>
          </a:p>
        </p:txBody>
      </p:sp>
      <p:sp>
        <p:nvSpPr>
          <p:cNvPr id="14" name="TextBox 13"/>
          <p:cNvSpPr txBox="1"/>
          <p:nvPr/>
        </p:nvSpPr>
        <p:spPr>
          <a:xfrm>
            <a:off x="10234881" y="2642562"/>
            <a:ext cx="1432674" cy="954107"/>
          </a:xfrm>
          <a:prstGeom prst="rect">
            <a:avLst/>
          </a:prstGeom>
          <a:noFill/>
        </p:spPr>
        <p:txBody>
          <a:bodyPr wrap="square" rtlCol="0">
            <a:spAutoFit/>
          </a:bodyPr>
          <a:lstStyle/>
          <a:p>
            <a:r>
              <a:rPr lang="en-US" sz="2400" b="1" dirty="0">
                <a:solidFill>
                  <a:srgbClr val="564138"/>
                </a:solidFill>
              </a:rPr>
              <a:t>16% </a:t>
            </a:r>
            <a:r>
              <a:rPr lang="en-US" sz="1600" dirty="0">
                <a:solidFill>
                  <a:srgbClr val="564138"/>
                </a:solidFill>
              </a:rPr>
              <a:t>Increase with deep NMB</a:t>
            </a:r>
          </a:p>
        </p:txBody>
      </p:sp>
      <p:sp>
        <p:nvSpPr>
          <p:cNvPr id="18" name="TextBox 17"/>
          <p:cNvSpPr txBox="1"/>
          <p:nvPr/>
        </p:nvSpPr>
        <p:spPr>
          <a:xfrm>
            <a:off x="7826778" y="3042605"/>
            <a:ext cx="1582459" cy="523220"/>
          </a:xfrm>
          <a:prstGeom prst="rect">
            <a:avLst/>
          </a:prstGeom>
          <a:noFill/>
        </p:spPr>
        <p:txBody>
          <a:bodyPr wrap="square" rtlCol="0">
            <a:spAutoFit/>
          </a:bodyPr>
          <a:lstStyle/>
          <a:p>
            <a:pPr algn="ctr"/>
            <a:r>
              <a:rPr lang="en-US" sz="1400" b="1" dirty="0">
                <a:solidFill>
                  <a:srgbClr val="564138"/>
                </a:solidFill>
              </a:rPr>
              <a:t>More rocuronium given</a:t>
            </a:r>
          </a:p>
        </p:txBody>
      </p:sp>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9168" t="56877" r="8572" b="-1046"/>
          <a:stretch/>
        </p:blipFill>
        <p:spPr>
          <a:xfrm>
            <a:off x="3054183" y="4406339"/>
            <a:ext cx="2017270" cy="1347604"/>
          </a:xfrm>
          <a:prstGeom prst="rect">
            <a:avLst/>
          </a:prstGeom>
        </p:spPr>
      </p:pic>
      <p:sp>
        <p:nvSpPr>
          <p:cNvPr id="52" name="Rectangle 51"/>
          <p:cNvSpPr/>
          <p:nvPr/>
        </p:nvSpPr>
        <p:spPr>
          <a:xfrm>
            <a:off x="3057526" y="5317639"/>
            <a:ext cx="1927764" cy="352785"/>
          </a:xfrm>
          <a:prstGeom prst="rect">
            <a:avLst/>
          </a:prstGeom>
          <a:solidFill>
            <a:srgbClr val="FF830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3" name="TextBox 52"/>
          <p:cNvSpPr txBox="1"/>
          <p:nvPr/>
        </p:nvSpPr>
        <p:spPr>
          <a:xfrm>
            <a:off x="3440286" y="5287920"/>
            <a:ext cx="1093569" cy="369332"/>
          </a:xfrm>
          <a:prstGeom prst="rect">
            <a:avLst/>
          </a:prstGeom>
          <a:noFill/>
        </p:spPr>
        <p:txBody>
          <a:bodyPr wrap="none" rtlCol="0">
            <a:spAutoFit/>
          </a:bodyPr>
          <a:lstStyle/>
          <a:p>
            <a:r>
              <a:rPr lang="en-US" b="1" dirty="0">
                <a:solidFill>
                  <a:schemeClr val="bg1"/>
                </a:solidFill>
              </a:rPr>
              <a:t>12 mmHg</a:t>
            </a:r>
          </a:p>
        </p:txBody>
      </p:sp>
      <p:sp>
        <p:nvSpPr>
          <p:cNvPr id="58" name="TextBox 57"/>
          <p:cNvSpPr txBox="1"/>
          <p:nvPr/>
        </p:nvSpPr>
        <p:spPr>
          <a:xfrm>
            <a:off x="6089180" y="1460769"/>
            <a:ext cx="27603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5</a:t>
            </a:r>
          </a:p>
        </p:txBody>
      </p:sp>
      <p:sp>
        <p:nvSpPr>
          <p:cNvPr id="59" name="TextBox 58"/>
          <p:cNvSpPr txBox="1"/>
          <p:nvPr/>
        </p:nvSpPr>
        <p:spPr>
          <a:xfrm>
            <a:off x="5937060" y="1703951"/>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4.5</a:t>
            </a:r>
          </a:p>
        </p:txBody>
      </p:sp>
      <p:sp>
        <p:nvSpPr>
          <p:cNvPr id="60" name="TextBox 59"/>
          <p:cNvSpPr txBox="1"/>
          <p:nvPr/>
        </p:nvSpPr>
        <p:spPr>
          <a:xfrm>
            <a:off x="5937060" y="1941648"/>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4</a:t>
            </a:r>
          </a:p>
        </p:txBody>
      </p:sp>
      <p:sp>
        <p:nvSpPr>
          <p:cNvPr id="61" name="TextBox 60"/>
          <p:cNvSpPr txBox="1"/>
          <p:nvPr/>
        </p:nvSpPr>
        <p:spPr>
          <a:xfrm>
            <a:off x="5937060" y="2206745"/>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3.5</a:t>
            </a:r>
          </a:p>
        </p:txBody>
      </p:sp>
      <p:sp>
        <p:nvSpPr>
          <p:cNvPr id="62" name="TextBox 61"/>
          <p:cNvSpPr txBox="1"/>
          <p:nvPr/>
        </p:nvSpPr>
        <p:spPr>
          <a:xfrm>
            <a:off x="5937060" y="2445913"/>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3</a:t>
            </a:r>
          </a:p>
        </p:txBody>
      </p:sp>
      <p:sp>
        <p:nvSpPr>
          <p:cNvPr id="63" name="TextBox 62"/>
          <p:cNvSpPr txBox="1"/>
          <p:nvPr/>
        </p:nvSpPr>
        <p:spPr>
          <a:xfrm>
            <a:off x="5937060" y="2694484"/>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2.5</a:t>
            </a:r>
          </a:p>
        </p:txBody>
      </p:sp>
      <p:sp>
        <p:nvSpPr>
          <p:cNvPr id="64" name="TextBox 63"/>
          <p:cNvSpPr txBox="1"/>
          <p:nvPr/>
        </p:nvSpPr>
        <p:spPr>
          <a:xfrm>
            <a:off x="5937060" y="2936731"/>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2</a:t>
            </a:r>
          </a:p>
        </p:txBody>
      </p:sp>
      <p:sp>
        <p:nvSpPr>
          <p:cNvPr id="65" name="TextBox 64"/>
          <p:cNvSpPr txBox="1"/>
          <p:nvPr/>
        </p:nvSpPr>
        <p:spPr>
          <a:xfrm>
            <a:off x="5937060" y="3185047"/>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1.5</a:t>
            </a:r>
          </a:p>
        </p:txBody>
      </p:sp>
      <p:sp>
        <p:nvSpPr>
          <p:cNvPr id="66" name="TextBox 65"/>
          <p:cNvSpPr txBox="1"/>
          <p:nvPr/>
        </p:nvSpPr>
        <p:spPr>
          <a:xfrm>
            <a:off x="5937060" y="3437890"/>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1</a:t>
            </a:r>
          </a:p>
        </p:txBody>
      </p:sp>
      <p:sp>
        <p:nvSpPr>
          <p:cNvPr id="67" name="TextBox 66"/>
          <p:cNvSpPr txBox="1"/>
          <p:nvPr/>
        </p:nvSpPr>
        <p:spPr>
          <a:xfrm>
            <a:off x="5937060" y="3672424"/>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0.5</a:t>
            </a:r>
          </a:p>
        </p:txBody>
      </p:sp>
      <p:sp>
        <p:nvSpPr>
          <p:cNvPr id="68" name="TextBox 67"/>
          <p:cNvSpPr txBox="1"/>
          <p:nvPr/>
        </p:nvSpPr>
        <p:spPr>
          <a:xfrm>
            <a:off x="5937060" y="3928265"/>
            <a:ext cx="428157" cy="307777"/>
          </a:xfrm>
          <a:prstGeom prst="rect">
            <a:avLst/>
          </a:prstGeom>
          <a:noFill/>
        </p:spPr>
        <p:txBody>
          <a:bodyPr wrap="square" rtlCol="0">
            <a:spAutoFit/>
          </a:bodyPr>
          <a:lstStyle/>
          <a:p>
            <a:pPr algn="r"/>
            <a:r>
              <a:rPr lang="en-US" sz="1400" dirty="0">
                <a:solidFill>
                  <a:srgbClr val="564138"/>
                </a:solidFill>
                <a:latin typeface="Calibri" charset="0"/>
                <a:ea typeface="Calibri" charset="0"/>
                <a:cs typeface="Calibri" charset="0"/>
              </a:rPr>
              <a:t>0</a:t>
            </a:r>
          </a:p>
        </p:txBody>
      </p:sp>
      <p:sp>
        <p:nvSpPr>
          <p:cNvPr id="69" name="TextBox 68"/>
          <p:cNvSpPr txBox="1"/>
          <p:nvPr/>
        </p:nvSpPr>
        <p:spPr>
          <a:xfrm>
            <a:off x="7094158" y="2317405"/>
            <a:ext cx="732893" cy="461665"/>
          </a:xfrm>
          <a:prstGeom prst="rect">
            <a:avLst/>
          </a:prstGeom>
          <a:noFill/>
          <a:effectLst>
            <a:outerShdw blurRad="25400" dist="25400" dir="5400000" algn="t" rotWithShape="0">
              <a:prstClr val="black">
                <a:alpha val="89000"/>
              </a:prstClr>
            </a:outerShdw>
          </a:effectLst>
        </p:spPr>
        <p:txBody>
          <a:bodyPr wrap="none" rtlCol="0">
            <a:spAutoFit/>
          </a:bodyPr>
          <a:lstStyle/>
          <a:p>
            <a:pPr algn="ctr"/>
            <a:r>
              <a:rPr lang="en-US" sz="2400" b="1" dirty="0">
                <a:solidFill>
                  <a:schemeClr val="bg1"/>
                </a:solidFill>
              </a:rPr>
              <a:t>3.52</a:t>
            </a:r>
          </a:p>
        </p:txBody>
      </p:sp>
      <p:sp>
        <p:nvSpPr>
          <p:cNvPr id="70" name="TextBox 69"/>
          <p:cNvSpPr txBox="1"/>
          <p:nvPr/>
        </p:nvSpPr>
        <p:spPr>
          <a:xfrm>
            <a:off x="9409236" y="2060520"/>
            <a:ext cx="732894" cy="461665"/>
          </a:xfrm>
          <a:prstGeom prst="rect">
            <a:avLst/>
          </a:prstGeom>
          <a:noFill/>
          <a:effectLst>
            <a:outerShdw blurRad="25400" dist="25400" dir="5400000" algn="t" rotWithShape="0">
              <a:prstClr val="black">
                <a:alpha val="89000"/>
              </a:prstClr>
            </a:outerShdw>
          </a:effectLst>
        </p:spPr>
        <p:txBody>
          <a:bodyPr wrap="none" rtlCol="0">
            <a:spAutoFit/>
          </a:bodyPr>
          <a:lstStyle/>
          <a:p>
            <a:pPr algn="ctr"/>
            <a:r>
              <a:rPr lang="en-US" sz="2400" b="1" dirty="0">
                <a:solidFill>
                  <a:schemeClr val="bg1"/>
                </a:solidFill>
              </a:rPr>
              <a:t>4.09</a:t>
            </a:r>
          </a:p>
        </p:txBody>
      </p:sp>
      <p:pic>
        <p:nvPicPr>
          <p:cNvPr id="71" name="Picture 70"/>
          <p:cNvPicPr>
            <a:picLocks/>
          </p:cNvPicPr>
          <p:nvPr/>
        </p:nvPicPr>
        <p:blipFill rotWithShape="1">
          <a:blip r:embed="rId4">
            <a:extLst>
              <a:ext uri="{28A0092B-C50C-407E-A947-70E740481C1C}">
                <a14:useLocalDpi xmlns:a14="http://schemas.microsoft.com/office/drawing/2010/main" val="0"/>
              </a:ext>
            </a:extLst>
          </a:blip>
          <a:srcRect t="-1" b="37547"/>
          <a:stretch/>
        </p:blipFill>
        <p:spPr>
          <a:xfrm>
            <a:off x="333646" y="945116"/>
            <a:ext cx="1608369" cy="3292891"/>
          </a:xfrm>
          <a:prstGeom prst="rect">
            <a:avLst/>
          </a:prstGeom>
        </p:spPr>
      </p:pic>
      <p:sp>
        <p:nvSpPr>
          <p:cNvPr id="48" name="Oval 47"/>
          <p:cNvSpPr/>
          <p:nvPr/>
        </p:nvSpPr>
        <p:spPr>
          <a:xfrm>
            <a:off x="446410" y="2041147"/>
            <a:ext cx="1420325" cy="1420325"/>
          </a:xfrm>
          <a:prstGeom prst="ellipse">
            <a:avLst/>
          </a:prstGeom>
          <a:solidFill>
            <a:schemeClr val="bg1">
              <a:alpha val="2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446410" y="2041147"/>
            <a:ext cx="1420325" cy="1420325"/>
          </a:xfrm>
          <a:prstGeom prst="ellipse">
            <a:avLst/>
          </a:prstGeom>
          <a:noFill/>
          <a:ln w="285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97343" y="2153442"/>
            <a:ext cx="864340" cy="1200329"/>
          </a:xfrm>
          <a:prstGeom prst="rect">
            <a:avLst/>
          </a:prstGeom>
          <a:noFill/>
          <a:effectLst>
            <a:outerShdw blurRad="25400" dist="12700" dir="5400000" algn="t" rotWithShape="0">
              <a:prstClr val="black">
                <a:alpha val="80000"/>
              </a:prstClr>
            </a:outerShdw>
          </a:effectLst>
        </p:spPr>
        <p:txBody>
          <a:bodyPr wrap="none" rtlCol="0">
            <a:spAutoFit/>
          </a:bodyPr>
          <a:lstStyle/>
          <a:p>
            <a:pPr algn="ctr"/>
            <a:r>
              <a:rPr lang="en-US" b="1" dirty="0">
                <a:solidFill>
                  <a:srgbClr val="FFFFFF"/>
                </a:solidFill>
              </a:rPr>
              <a:t>46 y/o</a:t>
            </a:r>
          </a:p>
          <a:p>
            <a:pPr algn="ctr"/>
            <a:r>
              <a:rPr lang="en-US" b="1" dirty="0">
                <a:solidFill>
                  <a:srgbClr val="FFFFFF"/>
                </a:solidFill>
              </a:rPr>
              <a:t>5’ 5”</a:t>
            </a:r>
          </a:p>
          <a:p>
            <a:pPr algn="ctr"/>
            <a:r>
              <a:rPr lang="en-US" b="1" dirty="0">
                <a:solidFill>
                  <a:srgbClr val="FFFFFF"/>
                </a:solidFill>
              </a:rPr>
              <a:t>BMI 25</a:t>
            </a:r>
          </a:p>
          <a:p>
            <a:pPr algn="ctr"/>
            <a:r>
              <a:rPr lang="en-US" b="1" dirty="0">
                <a:solidFill>
                  <a:srgbClr val="FFFFFF"/>
                </a:solidFill>
              </a:rPr>
              <a:t>ASA 2</a:t>
            </a:r>
          </a:p>
        </p:txBody>
      </p:sp>
      <p:pic>
        <p:nvPicPr>
          <p:cNvPr id="46" name="Picture 45">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47" name="Picture 4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50" name="Picture 49">
            <a:hlinkClick r:id="" action="ppaction://hlinkshowjump?jump=previousslide"/>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57" name="Picture 5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09749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0215" y="3712121"/>
            <a:ext cx="3035078" cy="1813786"/>
          </a:xfrm>
          <a:prstGeom prst="rect">
            <a:avLst/>
          </a:prstGeom>
          <a:solidFill>
            <a:srgbClr val="FF8300">
              <a:alpha val="7843"/>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31" name="Straight Connector 30"/>
          <p:cNvCxnSpPr/>
          <p:nvPr/>
        </p:nvCxnSpPr>
        <p:spPr>
          <a:xfrm>
            <a:off x="500214" y="3704201"/>
            <a:ext cx="3049858"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0214" y="5525907"/>
            <a:ext cx="3049858" cy="0"/>
          </a:xfrm>
          <a:prstGeom prst="line">
            <a:avLst/>
          </a:prstGeom>
          <a:ln w="12700">
            <a:solidFill>
              <a:srgbClr val="FF830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42415" y="841113"/>
            <a:ext cx="4700619" cy="2411660"/>
          </a:xfrm>
          <a:prstGeom prst="rect">
            <a:avLst/>
          </a:prstGeom>
          <a:solidFill>
            <a:srgbClr val="E6E2E0">
              <a:alpha val="82000"/>
            </a:srgbClr>
          </a:soli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287" y="82137"/>
            <a:ext cx="11306715" cy="511422"/>
          </a:xfrm>
        </p:spPr>
        <p:txBody>
          <a:bodyPr/>
          <a:lstStyle/>
          <a:p>
            <a:r>
              <a:rPr lang="en-US" dirty="0"/>
              <a:t>Case Scenario 3: Effect on Intra-Abdominal Pressure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 name="TextBox 20"/>
          <p:cNvSpPr txBox="1"/>
          <p:nvPr/>
        </p:nvSpPr>
        <p:spPr>
          <a:xfrm>
            <a:off x="1883161" y="910767"/>
            <a:ext cx="3839023" cy="2323713"/>
          </a:xfrm>
          <a:prstGeom prst="rect">
            <a:avLst/>
          </a:prstGeom>
          <a:noFill/>
        </p:spPr>
        <p:txBody>
          <a:bodyPr wrap="square" rtlCol="0">
            <a:spAutoFit/>
          </a:bodyPr>
          <a:lstStyle/>
          <a:p>
            <a:pPr>
              <a:spcAft>
                <a:spcPts val="600"/>
              </a:spcAft>
            </a:pPr>
            <a:r>
              <a:rPr lang="en-US" sz="1400" dirty="0">
                <a:solidFill>
                  <a:srgbClr val="564138"/>
                </a:solidFill>
              </a:rPr>
              <a:t>The final hypothetical patient is a 57-year-old man presenting for laparoscopic colorectal surgery. </a:t>
            </a:r>
            <a:r>
              <a:rPr lang="en-US" sz="1400" dirty="0">
                <a:solidFill>
                  <a:srgbClr val="FF00FF"/>
                </a:solidFill>
              </a:rPr>
              <a:t>[Kim: p2C, 3B] </a:t>
            </a:r>
            <a:r>
              <a:rPr lang="en-US" sz="1400" dirty="0">
                <a:solidFill>
                  <a:srgbClr val="564138"/>
                </a:solidFill>
              </a:rPr>
              <a:t>He is 5 feet 4 inches tall with a BMI of 23. He is in good health with an ASA physical status of 1. </a:t>
            </a:r>
            <a:r>
              <a:rPr lang="en-US" sz="1400" dirty="0">
                <a:solidFill>
                  <a:srgbClr val="FF00FF"/>
                </a:solidFill>
              </a:rPr>
              <a:t>[Kim: p3B]</a:t>
            </a:r>
          </a:p>
          <a:p>
            <a:pPr>
              <a:spcAft>
                <a:spcPts val="600"/>
              </a:spcAft>
            </a:pPr>
            <a:r>
              <a:rPr lang="en-US" sz="1400" dirty="0">
                <a:solidFill>
                  <a:srgbClr val="564138"/>
                </a:solidFill>
              </a:rPr>
              <a:t>Anesthetic: The patient is taken to the OR and given propofol, remifentanil, and rocuronium for induction. He is intubated, and anesthesia is maintained with desflurane and an infusion of remifentanil. </a:t>
            </a:r>
            <a:r>
              <a:rPr lang="en-US" sz="1400" dirty="0">
                <a:solidFill>
                  <a:srgbClr val="FF00FF"/>
                </a:solidFill>
              </a:rPr>
              <a:t>[Kim: p2D]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6071"/>
          <a:stretch/>
        </p:blipFill>
        <p:spPr>
          <a:xfrm>
            <a:off x="253840" y="710932"/>
            <a:ext cx="1605889" cy="2580907"/>
          </a:xfrm>
          <a:prstGeom prst="rect">
            <a:avLst/>
          </a:prstGeom>
        </p:spPr>
      </p:pic>
      <p:sp>
        <p:nvSpPr>
          <p:cNvPr id="56" name="Oval 55"/>
          <p:cNvSpPr/>
          <p:nvPr/>
        </p:nvSpPr>
        <p:spPr>
          <a:xfrm>
            <a:off x="349701" y="1556860"/>
            <a:ext cx="1399511" cy="1399511"/>
          </a:xfrm>
          <a:prstGeom prst="ellipse">
            <a:avLst/>
          </a:prstGeom>
          <a:solidFill>
            <a:schemeClr val="bg1">
              <a:alpha val="2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15770" y="1652811"/>
            <a:ext cx="864339" cy="1200329"/>
          </a:xfrm>
          <a:prstGeom prst="rect">
            <a:avLst/>
          </a:prstGeom>
          <a:noFill/>
          <a:effectLst>
            <a:outerShdw blurRad="25400" dist="12700" dir="5400000" algn="t" rotWithShape="0">
              <a:prstClr val="black">
                <a:alpha val="80000"/>
              </a:prstClr>
            </a:outerShdw>
          </a:effectLst>
        </p:spPr>
        <p:txBody>
          <a:bodyPr wrap="none" rtlCol="0">
            <a:spAutoFit/>
          </a:bodyPr>
          <a:lstStyle/>
          <a:p>
            <a:pPr algn="ctr"/>
            <a:r>
              <a:rPr lang="en-US" b="1" dirty="0">
                <a:solidFill>
                  <a:srgbClr val="FFFFFF"/>
                </a:solidFill>
              </a:rPr>
              <a:t>57 y/o</a:t>
            </a:r>
          </a:p>
          <a:p>
            <a:pPr algn="ctr"/>
            <a:r>
              <a:rPr lang="en-US" b="1" dirty="0">
                <a:solidFill>
                  <a:srgbClr val="FFFFFF"/>
                </a:solidFill>
              </a:rPr>
              <a:t>5’4”</a:t>
            </a:r>
          </a:p>
          <a:p>
            <a:pPr algn="ctr"/>
            <a:r>
              <a:rPr lang="en-US" b="1" dirty="0">
                <a:solidFill>
                  <a:srgbClr val="FFFFFF"/>
                </a:solidFill>
              </a:rPr>
              <a:t>BMI 23</a:t>
            </a:r>
          </a:p>
          <a:p>
            <a:pPr algn="ctr"/>
            <a:r>
              <a:rPr lang="en-US" b="1" dirty="0">
                <a:solidFill>
                  <a:srgbClr val="FFFFFF"/>
                </a:solidFill>
              </a:rPr>
              <a:t>ASA 1</a:t>
            </a:r>
          </a:p>
        </p:txBody>
      </p:sp>
      <p:sp>
        <p:nvSpPr>
          <p:cNvPr id="3" name="TextBox 2"/>
          <p:cNvSpPr txBox="1"/>
          <p:nvPr/>
        </p:nvSpPr>
        <p:spPr>
          <a:xfrm>
            <a:off x="609277" y="3943008"/>
            <a:ext cx="2827536" cy="1384995"/>
          </a:xfrm>
          <a:prstGeom prst="rect">
            <a:avLst/>
          </a:prstGeom>
          <a:noFill/>
        </p:spPr>
        <p:txBody>
          <a:bodyPr wrap="square" rtlCol="0">
            <a:spAutoFit/>
          </a:bodyPr>
          <a:lstStyle/>
          <a:p>
            <a:r>
              <a:rPr lang="en-US" sz="1400" dirty="0">
                <a:solidFill>
                  <a:srgbClr val="FF8300"/>
                </a:solidFill>
              </a:rPr>
              <a:t>Pneumoperitoneum is initially established at 12 mmHg. </a:t>
            </a:r>
            <a:r>
              <a:rPr lang="en-US" sz="1400" dirty="0">
                <a:solidFill>
                  <a:srgbClr val="FF00FF"/>
                </a:solidFill>
              </a:rPr>
              <a:t>[Kim: p2B] </a:t>
            </a:r>
            <a:r>
              <a:rPr lang="en-US" sz="1400" dirty="0">
                <a:solidFill>
                  <a:srgbClr val="FF8300"/>
                </a:solidFill>
              </a:rPr>
              <a:t>A continuous infusion of rocuronium is titrated to maintain a moderate level of neuromuscular block with a train-of-four of 1 to 2</a:t>
            </a:r>
            <a:r>
              <a:rPr lang="en-US" sz="1400" dirty="0">
                <a:solidFill>
                  <a:schemeClr val="accent2"/>
                </a:solidFill>
              </a:rPr>
              <a:t>.</a:t>
            </a:r>
            <a:r>
              <a:rPr lang="en-US" sz="1400" dirty="0"/>
              <a:t> </a:t>
            </a:r>
            <a:r>
              <a:rPr lang="en-US" sz="1400" dirty="0">
                <a:solidFill>
                  <a:srgbClr val="FF00FF"/>
                </a:solidFill>
              </a:rPr>
              <a:t>[Kim: p2A]</a:t>
            </a:r>
          </a:p>
        </p:txBody>
      </p:sp>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l="9168" t="56877" r="8572" b="-1046"/>
          <a:stretch/>
        </p:blipFill>
        <p:spPr>
          <a:xfrm>
            <a:off x="3735506" y="3730624"/>
            <a:ext cx="2515588" cy="1680497"/>
          </a:xfrm>
          <a:prstGeom prst="rect">
            <a:avLst/>
          </a:prstGeom>
        </p:spPr>
      </p:pic>
      <p:sp>
        <p:nvSpPr>
          <p:cNvPr id="50" name="Rectangle 49"/>
          <p:cNvSpPr/>
          <p:nvPr/>
        </p:nvSpPr>
        <p:spPr>
          <a:xfrm>
            <a:off x="3735506" y="4932219"/>
            <a:ext cx="2423095" cy="439932"/>
          </a:xfrm>
          <a:prstGeom prst="rect">
            <a:avLst/>
          </a:prstGeom>
          <a:solidFill>
            <a:srgbClr val="FF830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5" name="TextBox 62"/>
          <p:cNvSpPr txBox="1"/>
          <p:nvPr/>
        </p:nvSpPr>
        <p:spPr>
          <a:xfrm>
            <a:off x="4234883" y="4963905"/>
            <a:ext cx="136371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12 mmHg</a:t>
            </a:r>
          </a:p>
        </p:txBody>
      </p:sp>
      <p:sp>
        <p:nvSpPr>
          <p:cNvPr id="6" name="TextBox 5"/>
          <p:cNvSpPr txBox="1"/>
          <p:nvPr/>
        </p:nvSpPr>
        <p:spPr>
          <a:xfrm>
            <a:off x="6048252" y="832146"/>
            <a:ext cx="5657750" cy="2462213"/>
          </a:xfrm>
          <a:prstGeom prst="rect">
            <a:avLst/>
          </a:prstGeom>
          <a:noFill/>
        </p:spPr>
        <p:txBody>
          <a:bodyPr wrap="square" rtlCol="0">
            <a:spAutoFit/>
          </a:bodyPr>
          <a:lstStyle/>
          <a:p>
            <a:r>
              <a:rPr lang="en-US" sz="1400" dirty="0">
                <a:solidFill>
                  <a:srgbClr val="564138"/>
                </a:solidFill>
              </a:rPr>
              <a:t>The surgeon would like to keep the IAP as low as possible, but does not want to struggle with poor surgical conditions. The anesthesiologist increases the rocuronium infusion to maintain </a:t>
            </a:r>
            <a:br>
              <a:rPr lang="en-US" sz="1400" dirty="0">
                <a:solidFill>
                  <a:srgbClr val="564138"/>
                </a:solidFill>
              </a:rPr>
            </a:br>
            <a:r>
              <a:rPr lang="en-US" sz="1400" dirty="0">
                <a:solidFill>
                  <a:srgbClr val="564138"/>
                </a:solidFill>
              </a:rPr>
              <a:t>a deep neuromuscular blockade with a </a:t>
            </a:r>
            <a:br>
              <a:rPr lang="en-US" sz="1400" dirty="0">
                <a:solidFill>
                  <a:srgbClr val="564138"/>
                </a:solidFill>
              </a:rPr>
            </a:br>
            <a:r>
              <a:rPr lang="en-US" sz="1400" dirty="0">
                <a:solidFill>
                  <a:srgbClr val="564138"/>
                </a:solidFill>
              </a:rPr>
              <a:t>post-tetanic count of 1 to 2. </a:t>
            </a:r>
            <a:r>
              <a:rPr lang="en-US" sz="1400" dirty="0">
                <a:solidFill>
                  <a:srgbClr val="FF00FF"/>
                </a:solidFill>
              </a:rPr>
              <a:t>[Kim: p2A] </a:t>
            </a:r>
            <a:br>
              <a:rPr lang="en-US" sz="1400" dirty="0">
                <a:solidFill>
                  <a:srgbClr val="FF00FF"/>
                </a:solidFill>
              </a:rPr>
            </a:br>
            <a:r>
              <a:rPr lang="en-US" sz="1400" dirty="0">
                <a:solidFill>
                  <a:srgbClr val="564138"/>
                </a:solidFill>
              </a:rPr>
              <a:t>The surgeon gradually lowers the IAP while </a:t>
            </a:r>
            <a:br>
              <a:rPr lang="en-US" sz="1400" dirty="0">
                <a:solidFill>
                  <a:srgbClr val="564138"/>
                </a:solidFill>
              </a:rPr>
            </a:br>
            <a:r>
              <a:rPr lang="en-US" sz="1400" dirty="0">
                <a:solidFill>
                  <a:srgbClr val="564138"/>
                </a:solidFill>
              </a:rPr>
              <a:t>maintaining the same operative field. </a:t>
            </a:r>
            <a:br>
              <a:rPr lang="en-US" sz="1400" dirty="0">
                <a:solidFill>
                  <a:srgbClr val="564138"/>
                </a:solidFill>
              </a:rPr>
            </a:br>
            <a:r>
              <a:rPr lang="en-US" sz="1400" dirty="0">
                <a:solidFill>
                  <a:srgbClr val="FF00FF"/>
                </a:solidFill>
              </a:rPr>
              <a:t>[Kim: p2B] </a:t>
            </a:r>
            <a:r>
              <a:rPr lang="en-US" sz="1400" b="1" i="1" dirty="0">
                <a:solidFill>
                  <a:srgbClr val="564138"/>
                </a:solidFill>
              </a:rPr>
              <a:t>While maintaining surgical </a:t>
            </a:r>
            <a:br>
              <a:rPr lang="en-US" sz="1400" b="1" i="1" dirty="0">
                <a:solidFill>
                  <a:srgbClr val="564138"/>
                </a:solidFill>
              </a:rPr>
            </a:br>
            <a:r>
              <a:rPr lang="en-US" sz="1400" b="1" i="1" dirty="0">
                <a:solidFill>
                  <a:srgbClr val="564138"/>
                </a:solidFill>
              </a:rPr>
              <a:t>conditions, the surgeon is able to titrate </a:t>
            </a:r>
            <a:br>
              <a:rPr lang="en-US" sz="1400" b="1" i="1" dirty="0">
                <a:solidFill>
                  <a:srgbClr val="564138"/>
                </a:solidFill>
              </a:rPr>
            </a:br>
            <a:r>
              <a:rPr lang="en-US" sz="1400" b="1" i="1" dirty="0">
                <a:solidFill>
                  <a:srgbClr val="564138"/>
                </a:solidFill>
              </a:rPr>
              <a:t>the IAP down to 9.3 mmHg, a decrease </a:t>
            </a:r>
            <a:br>
              <a:rPr lang="en-US" sz="1400" b="1" i="1" dirty="0">
                <a:solidFill>
                  <a:srgbClr val="564138"/>
                </a:solidFill>
              </a:rPr>
            </a:br>
            <a:r>
              <a:rPr lang="en-US" sz="1400" b="1" i="1" dirty="0">
                <a:solidFill>
                  <a:srgbClr val="564138"/>
                </a:solidFill>
              </a:rPr>
              <a:t>of 22.5%. </a:t>
            </a:r>
            <a:r>
              <a:rPr lang="en-US" sz="1400" dirty="0">
                <a:solidFill>
                  <a:srgbClr val="FF00FF"/>
                </a:solidFill>
              </a:rPr>
              <a:t>[Kim: p3C]</a:t>
            </a:r>
          </a:p>
        </p:txBody>
      </p:sp>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l="9168" t="56877" r="8572" b="-1046"/>
          <a:stretch/>
        </p:blipFill>
        <p:spPr>
          <a:xfrm>
            <a:off x="9308029" y="1460004"/>
            <a:ext cx="2523123" cy="1685531"/>
          </a:xfrm>
          <a:prstGeom prst="rect">
            <a:avLst/>
          </a:prstGeom>
        </p:spPr>
      </p:pic>
      <p:sp>
        <p:nvSpPr>
          <p:cNvPr id="59" name="Rectangle 58"/>
          <p:cNvSpPr/>
          <p:nvPr/>
        </p:nvSpPr>
        <p:spPr>
          <a:xfrm>
            <a:off x="9308029" y="2657622"/>
            <a:ext cx="2430353" cy="441250"/>
          </a:xfrm>
          <a:prstGeom prst="rect">
            <a:avLst/>
          </a:prstGeom>
          <a:solidFill>
            <a:srgbClr val="FF830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TextBox 62"/>
          <p:cNvSpPr txBox="1"/>
          <p:nvPr/>
        </p:nvSpPr>
        <p:spPr>
          <a:xfrm>
            <a:off x="9992750" y="2683560"/>
            <a:ext cx="1454007" cy="46194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rPr>
              <a:t>9.3 mmHg</a:t>
            </a:r>
          </a:p>
        </p:txBody>
      </p:sp>
      <p:sp>
        <p:nvSpPr>
          <p:cNvPr id="22" name="Rectangle 21"/>
          <p:cNvSpPr/>
          <p:nvPr/>
        </p:nvSpPr>
        <p:spPr>
          <a:xfrm>
            <a:off x="10839545" y="5232031"/>
            <a:ext cx="941283" cy="307777"/>
          </a:xfrm>
          <a:prstGeom prst="rect">
            <a:avLst/>
          </a:prstGeom>
        </p:spPr>
        <p:txBody>
          <a:bodyPr wrap="none">
            <a:spAutoFit/>
          </a:bodyPr>
          <a:lstStyle/>
          <a:p>
            <a:r>
              <a:rPr lang="en-US" sz="1400" dirty="0">
                <a:solidFill>
                  <a:srgbClr val="FF00FF"/>
                </a:solidFill>
              </a:rPr>
              <a:t>[Kim: p3C]</a:t>
            </a:r>
            <a:endParaRPr lang="en-US" sz="1400" dirty="0"/>
          </a:p>
        </p:txBody>
      </p:sp>
      <p:sp>
        <p:nvSpPr>
          <p:cNvPr id="23" name="TextBox 22"/>
          <p:cNvSpPr txBox="1"/>
          <p:nvPr/>
        </p:nvSpPr>
        <p:spPr>
          <a:xfrm>
            <a:off x="399287" y="5848200"/>
            <a:ext cx="10237354" cy="338554"/>
          </a:xfrm>
          <a:prstGeom prst="rect">
            <a:avLst/>
          </a:prstGeom>
          <a:noFill/>
        </p:spPr>
        <p:txBody>
          <a:bodyPr wrap="none" rtlCol="0">
            <a:spAutoFit/>
          </a:bodyPr>
          <a:lstStyle/>
          <a:p>
            <a:r>
              <a:rPr lang="en-US" sz="1600" b="1" i="1" dirty="0">
                <a:solidFill>
                  <a:srgbClr val="564138"/>
                </a:solidFill>
              </a:rPr>
              <a:t>This scenario shows that deep neuromuscular blockade may help to maintain surgical conditions at low IAP. </a:t>
            </a:r>
            <a:r>
              <a:rPr lang="en-US" sz="1600" dirty="0">
                <a:solidFill>
                  <a:srgbClr val="FF00FF"/>
                </a:solidFill>
              </a:rPr>
              <a:t>[Kim: p6A]</a:t>
            </a:r>
          </a:p>
        </p:txBody>
      </p:sp>
      <p:sp>
        <p:nvSpPr>
          <p:cNvPr id="35" name="Oval 34"/>
          <p:cNvSpPr/>
          <p:nvPr/>
        </p:nvSpPr>
        <p:spPr>
          <a:xfrm>
            <a:off x="349701" y="1556860"/>
            <a:ext cx="1399511" cy="1399511"/>
          </a:xfrm>
          <a:prstGeom prst="ellipse">
            <a:avLst/>
          </a:prstGeom>
          <a:noFill/>
          <a:ln w="285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506" y="3546867"/>
            <a:ext cx="3599688" cy="1773936"/>
          </a:xfrm>
          <a:prstGeom prst="rect">
            <a:avLst/>
          </a:prstGeom>
        </p:spPr>
      </p:pic>
      <p:sp>
        <p:nvSpPr>
          <p:cNvPr id="42" name="TextBox 41"/>
          <p:cNvSpPr txBox="1"/>
          <p:nvPr/>
        </p:nvSpPr>
        <p:spPr>
          <a:xfrm>
            <a:off x="8425627" y="4506456"/>
            <a:ext cx="1222246" cy="738664"/>
          </a:xfrm>
          <a:prstGeom prst="rect">
            <a:avLst/>
          </a:prstGeom>
          <a:noFill/>
        </p:spPr>
        <p:txBody>
          <a:bodyPr wrap="square" rtlCol="0">
            <a:spAutoFit/>
          </a:bodyPr>
          <a:lstStyle/>
          <a:p>
            <a:pPr algn="ctr"/>
            <a:r>
              <a:rPr lang="en-US" sz="1400" dirty="0">
                <a:solidFill>
                  <a:srgbClr val="564138"/>
                </a:solidFill>
              </a:rPr>
              <a:t>Rocuronium infusion increased.</a:t>
            </a:r>
          </a:p>
        </p:txBody>
      </p:sp>
      <p:sp>
        <p:nvSpPr>
          <p:cNvPr id="43" name="TextBox 42"/>
          <p:cNvSpPr txBox="1"/>
          <p:nvPr/>
        </p:nvSpPr>
        <p:spPr>
          <a:xfrm rot="16200000">
            <a:off x="6167173" y="4128743"/>
            <a:ext cx="1239150" cy="307777"/>
          </a:xfrm>
          <a:prstGeom prst="rect">
            <a:avLst/>
          </a:prstGeom>
          <a:noFill/>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a:latin typeface="Calibri" charset="0"/>
                <a:ea typeface="Calibri" charset="0"/>
                <a:cs typeface="Calibri" charset="0"/>
              </a:rPr>
              <a:t>IAP</a:t>
            </a:r>
            <a:endParaRPr lang="en-US" sz="1400" b="1" dirty="0">
              <a:latin typeface="Calibri" charset="0"/>
              <a:ea typeface="Calibri" charset="0"/>
              <a:cs typeface="Calibri" charset="0"/>
            </a:endParaRPr>
          </a:p>
        </p:txBody>
      </p:sp>
      <p:sp>
        <p:nvSpPr>
          <p:cNvPr id="44" name="TextBox 43"/>
          <p:cNvSpPr txBox="1"/>
          <p:nvPr/>
        </p:nvSpPr>
        <p:spPr>
          <a:xfrm>
            <a:off x="6825215" y="3408367"/>
            <a:ext cx="441898" cy="276999"/>
          </a:xfrm>
          <a:prstGeom prst="rect">
            <a:avLst/>
          </a:prstGeom>
          <a:noFill/>
        </p:spPr>
        <p:txBody>
          <a:bodyPr wrap="square" rtlCol="0">
            <a:spAutoFit/>
          </a:bodyPr>
          <a:lstStyle/>
          <a:p>
            <a:pPr algn="r"/>
            <a:r>
              <a:rPr lang="en-US" sz="1200">
                <a:solidFill>
                  <a:srgbClr val="564138"/>
                </a:solidFill>
                <a:latin typeface="Calibri" charset="0"/>
                <a:ea typeface="Calibri" charset="0"/>
                <a:cs typeface="Calibri" charset="0"/>
              </a:rPr>
              <a:t>14</a:t>
            </a:r>
            <a:endParaRPr lang="en-US" sz="1200" dirty="0">
              <a:solidFill>
                <a:srgbClr val="564138"/>
              </a:solidFill>
              <a:latin typeface="Calibri" charset="0"/>
              <a:ea typeface="Calibri" charset="0"/>
              <a:cs typeface="Calibri" charset="0"/>
            </a:endParaRPr>
          </a:p>
        </p:txBody>
      </p:sp>
      <p:sp>
        <p:nvSpPr>
          <p:cNvPr id="45" name="TextBox 44"/>
          <p:cNvSpPr txBox="1"/>
          <p:nvPr/>
        </p:nvSpPr>
        <p:spPr>
          <a:xfrm>
            <a:off x="6825215" y="3642674"/>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12</a:t>
            </a:r>
          </a:p>
        </p:txBody>
      </p:sp>
      <p:sp>
        <p:nvSpPr>
          <p:cNvPr id="46" name="TextBox 45"/>
          <p:cNvSpPr txBox="1"/>
          <p:nvPr/>
        </p:nvSpPr>
        <p:spPr>
          <a:xfrm>
            <a:off x="6825215" y="3878217"/>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10</a:t>
            </a:r>
          </a:p>
        </p:txBody>
      </p:sp>
      <p:sp>
        <p:nvSpPr>
          <p:cNvPr id="47" name="TextBox 46"/>
          <p:cNvSpPr txBox="1"/>
          <p:nvPr/>
        </p:nvSpPr>
        <p:spPr>
          <a:xfrm>
            <a:off x="6825215" y="4117317"/>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8</a:t>
            </a:r>
          </a:p>
        </p:txBody>
      </p:sp>
      <p:sp>
        <p:nvSpPr>
          <p:cNvPr id="62" name="TextBox 61"/>
          <p:cNvSpPr txBox="1"/>
          <p:nvPr/>
        </p:nvSpPr>
        <p:spPr>
          <a:xfrm>
            <a:off x="6825215" y="4354476"/>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6</a:t>
            </a:r>
          </a:p>
        </p:txBody>
      </p:sp>
      <p:sp>
        <p:nvSpPr>
          <p:cNvPr id="63" name="TextBox 62"/>
          <p:cNvSpPr txBox="1"/>
          <p:nvPr/>
        </p:nvSpPr>
        <p:spPr>
          <a:xfrm>
            <a:off x="6825215" y="4616705"/>
            <a:ext cx="441898" cy="276999"/>
          </a:xfrm>
          <a:prstGeom prst="rect">
            <a:avLst/>
          </a:prstGeom>
          <a:noFill/>
        </p:spPr>
        <p:txBody>
          <a:bodyPr wrap="square" rtlCol="0">
            <a:spAutoFit/>
          </a:bodyPr>
          <a:lstStyle/>
          <a:p>
            <a:pPr algn="r"/>
            <a:r>
              <a:rPr lang="en-US" sz="1200">
                <a:solidFill>
                  <a:srgbClr val="564138"/>
                </a:solidFill>
                <a:latin typeface="Calibri" charset="0"/>
                <a:ea typeface="Calibri" charset="0"/>
                <a:cs typeface="Calibri" charset="0"/>
              </a:rPr>
              <a:t>4</a:t>
            </a:r>
            <a:endParaRPr lang="en-US" sz="1200" dirty="0">
              <a:solidFill>
                <a:srgbClr val="564138"/>
              </a:solidFill>
              <a:latin typeface="Calibri" charset="0"/>
              <a:ea typeface="Calibri" charset="0"/>
              <a:cs typeface="Calibri" charset="0"/>
            </a:endParaRPr>
          </a:p>
        </p:txBody>
      </p:sp>
      <p:sp>
        <p:nvSpPr>
          <p:cNvPr id="64" name="TextBox 63"/>
          <p:cNvSpPr txBox="1"/>
          <p:nvPr/>
        </p:nvSpPr>
        <p:spPr>
          <a:xfrm>
            <a:off x="6825215" y="4854012"/>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2</a:t>
            </a:r>
          </a:p>
        </p:txBody>
      </p:sp>
      <p:sp>
        <p:nvSpPr>
          <p:cNvPr id="65" name="TextBox 64"/>
          <p:cNvSpPr txBox="1"/>
          <p:nvPr/>
        </p:nvSpPr>
        <p:spPr>
          <a:xfrm>
            <a:off x="6825215" y="5106620"/>
            <a:ext cx="441898" cy="276999"/>
          </a:xfrm>
          <a:prstGeom prst="rect">
            <a:avLst/>
          </a:prstGeom>
          <a:noFill/>
        </p:spPr>
        <p:txBody>
          <a:bodyPr wrap="square" rtlCol="0">
            <a:spAutoFit/>
          </a:bodyPr>
          <a:lstStyle/>
          <a:p>
            <a:pPr algn="r"/>
            <a:r>
              <a:rPr lang="en-US" sz="1200" dirty="0">
                <a:solidFill>
                  <a:srgbClr val="564138"/>
                </a:solidFill>
                <a:latin typeface="Calibri" charset="0"/>
                <a:ea typeface="Calibri" charset="0"/>
                <a:cs typeface="Calibri" charset="0"/>
              </a:rPr>
              <a:t>0</a:t>
            </a:r>
          </a:p>
        </p:txBody>
      </p:sp>
      <p:sp>
        <p:nvSpPr>
          <p:cNvPr id="66" name="TextBox 65"/>
          <p:cNvSpPr txBox="1"/>
          <p:nvPr/>
        </p:nvSpPr>
        <p:spPr>
          <a:xfrm>
            <a:off x="7239857" y="5262053"/>
            <a:ext cx="1637270" cy="307777"/>
          </a:xfrm>
          <a:prstGeom prst="rect">
            <a:avLst/>
          </a:prstGeom>
          <a:noFill/>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a:latin typeface="Calibri" charset="0"/>
                <a:ea typeface="Calibri" charset="0"/>
                <a:cs typeface="Calibri" charset="0"/>
              </a:rPr>
              <a:t>Moderate NMB</a:t>
            </a:r>
            <a:endParaRPr lang="en-US" sz="1400" b="1" dirty="0">
              <a:latin typeface="Calibri" charset="0"/>
              <a:ea typeface="Calibri" charset="0"/>
              <a:cs typeface="Calibri" charset="0"/>
            </a:endParaRPr>
          </a:p>
        </p:txBody>
      </p:sp>
      <p:sp>
        <p:nvSpPr>
          <p:cNvPr id="67" name="TextBox 66"/>
          <p:cNvSpPr txBox="1"/>
          <p:nvPr/>
        </p:nvSpPr>
        <p:spPr>
          <a:xfrm>
            <a:off x="9100107" y="5262053"/>
            <a:ext cx="1637270" cy="307777"/>
          </a:xfrm>
          <a:prstGeom prst="rect">
            <a:avLst/>
          </a:prstGeom>
          <a:noFill/>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latin typeface="Calibri" charset="0"/>
                <a:ea typeface="Calibri" charset="0"/>
                <a:cs typeface="Calibri" charset="0"/>
              </a:rPr>
              <a:t>Deep NMB</a:t>
            </a:r>
          </a:p>
        </p:txBody>
      </p:sp>
      <p:sp>
        <p:nvSpPr>
          <p:cNvPr id="68" name="TextBox 67"/>
          <p:cNvSpPr txBox="1"/>
          <p:nvPr/>
        </p:nvSpPr>
        <p:spPr>
          <a:xfrm>
            <a:off x="7842719" y="3800943"/>
            <a:ext cx="545233"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2000" b="1" dirty="0">
                <a:solidFill>
                  <a:schemeClr val="bg1"/>
                </a:solidFill>
                <a:latin typeface="Calibri" charset="0"/>
                <a:ea typeface="Calibri" charset="0"/>
                <a:cs typeface="Calibri" charset="0"/>
              </a:rPr>
              <a:t>12</a:t>
            </a:r>
          </a:p>
        </p:txBody>
      </p:sp>
      <p:sp>
        <p:nvSpPr>
          <p:cNvPr id="69" name="TextBox 68"/>
          <p:cNvSpPr txBox="1"/>
          <p:nvPr/>
        </p:nvSpPr>
        <p:spPr>
          <a:xfrm>
            <a:off x="9677033" y="4155776"/>
            <a:ext cx="545233"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defRPr sz="1330" b="0" i="0" u="none" strike="noStrike" kern="1200" baseline="0">
                <a:solidFill>
                  <a:prstClr val="black">
                    <a:lumMod val="65000"/>
                    <a:lumOff val="35000"/>
                  </a:prstClr>
                </a:solidFill>
                <a:latin typeface="+mn-lt"/>
                <a:ea typeface="+mn-ea"/>
                <a:cs typeface="+mn-cs"/>
              </a:defRPr>
            </a:pPr>
            <a:r>
              <a:rPr lang="en-US" sz="2000" b="1">
                <a:solidFill>
                  <a:schemeClr val="bg1"/>
                </a:solidFill>
                <a:latin typeface="Calibri" charset="0"/>
                <a:ea typeface="Calibri" charset="0"/>
                <a:cs typeface="Calibri" charset="0"/>
              </a:rPr>
              <a:t>9.3</a:t>
            </a:r>
            <a:endParaRPr lang="en-US" sz="2000" b="1" dirty="0">
              <a:solidFill>
                <a:schemeClr val="bg1"/>
              </a:solidFill>
              <a:latin typeface="Calibri" charset="0"/>
              <a:ea typeface="Calibri" charset="0"/>
              <a:cs typeface="Calibri" charset="0"/>
            </a:endParaRPr>
          </a:p>
        </p:txBody>
      </p:sp>
      <p:sp>
        <p:nvSpPr>
          <p:cNvPr id="70" name="TextBox 69"/>
          <p:cNvSpPr txBox="1"/>
          <p:nvPr/>
        </p:nvSpPr>
        <p:spPr>
          <a:xfrm>
            <a:off x="10447359" y="4199756"/>
            <a:ext cx="1550189" cy="1015663"/>
          </a:xfrm>
          <a:prstGeom prst="rect">
            <a:avLst/>
          </a:prstGeom>
          <a:noFill/>
        </p:spPr>
        <p:txBody>
          <a:bodyPr wrap="square" rtlCol="0">
            <a:spAutoFit/>
          </a:bodyPr>
          <a:lstStyle/>
          <a:p>
            <a:r>
              <a:rPr lang="en-US" sz="3200" b="1" dirty="0">
                <a:solidFill>
                  <a:srgbClr val="564138"/>
                </a:solidFill>
              </a:rPr>
              <a:t>22.5</a:t>
            </a:r>
            <a:r>
              <a:rPr lang="en-US" sz="3200" b="1" baseline="30000" dirty="0">
                <a:solidFill>
                  <a:srgbClr val="564138"/>
                </a:solidFill>
              </a:rPr>
              <a:t>%</a:t>
            </a:r>
            <a:r>
              <a:rPr lang="en-US" sz="3200" b="1" dirty="0">
                <a:solidFill>
                  <a:srgbClr val="564138"/>
                </a:solidFill>
              </a:rPr>
              <a:t> </a:t>
            </a:r>
          </a:p>
          <a:p>
            <a:r>
              <a:rPr lang="en-US" sz="1400" dirty="0">
                <a:solidFill>
                  <a:srgbClr val="564138"/>
                </a:solidFill>
              </a:rPr>
              <a:t>decrease in IAP with deep NMB</a:t>
            </a:r>
          </a:p>
        </p:txBody>
      </p:sp>
      <p:pic>
        <p:nvPicPr>
          <p:cNvPr id="57" name="Picture 56">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71" name="Picture 70">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72" name="Picture 71">
            <a:hlinkClick r:id="" action="ppaction://hlinkshowjump?jump=previousslide"/>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73" name="Picture 72">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4265924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8" y="82137"/>
            <a:ext cx="10515600" cy="511422"/>
          </a:xfrm>
        </p:spPr>
        <p:txBody>
          <a:bodyPr/>
          <a:lstStyle/>
          <a:p>
            <a:r>
              <a:rPr lang="en-US" sz="2800" dirty="0"/>
              <a:t>Summary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950454" y="968122"/>
            <a:ext cx="5178884" cy="4985980"/>
          </a:xfrm>
          <a:prstGeom prst="rect">
            <a:avLst/>
          </a:prstGeom>
          <a:noFill/>
        </p:spPr>
        <p:txBody>
          <a:bodyPr wrap="square" rtlCol="0">
            <a:spAutoFit/>
          </a:bodyPr>
          <a:lstStyle/>
          <a:p>
            <a:pPr marL="171450" marR="0" lvl="0" indent="-171450" algn="l" defTabSz="914400" rtl="0" eaLnBrk="1" fontAlgn="auto" latinLnBrk="0" hangingPunct="1">
              <a:spcBef>
                <a:spcPts val="0"/>
              </a:spcBef>
              <a:spcAft>
                <a:spcPts val="600"/>
              </a:spcAft>
              <a:buClr>
                <a:srgbClr val="FF8300"/>
              </a:buClr>
              <a:buSzTx/>
              <a:buFont typeface="Arial" charset="0"/>
              <a:buChar char="•"/>
              <a:tabLst/>
              <a:defRPr/>
            </a:pPr>
            <a:r>
              <a:rPr kumimoji="0" lang="en-US" sz="1200" b="0" i="0" u="none" strike="noStrike" kern="1200" cap="none" spc="0" normalizeH="0" baseline="0" noProof="0" dirty="0">
                <a:ln>
                  <a:noFill/>
                </a:ln>
                <a:solidFill>
                  <a:srgbClr val="564138"/>
                </a:solidFill>
                <a:effectLst/>
                <a:uLnTx/>
                <a:uFillTx/>
                <a:latin typeface="Calibri"/>
                <a:ea typeface="+mn-ea"/>
                <a:cs typeface="+mn-cs"/>
              </a:rPr>
              <a:t>The intra-abdominal volume and intra-abdominal pressure can be measured as the pneumoperitoneum is created. </a:t>
            </a:r>
            <a:r>
              <a:rPr lang="en-US" sz="1200" dirty="0">
                <a:solidFill>
                  <a:srgbClr val="FF00FF"/>
                </a:solidFill>
                <a:latin typeface="Calibri"/>
              </a:rPr>
              <a:t>[Mulier(2008): p2C] </a:t>
            </a:r>
            <a:r>
              <a:rPr kumimoji="0" lang="en-US" sz="1200" b="0" i="0" u="none" strike="noStrike" kern="1200" cap="none" spc="0" normalizeH="0" baseline="0" noProof="0" dirty="0">
                <a:ln>
                  <a:noFill/>
                </a:ln>
                <a:solidFill>
                  <a:srgbClr val="564138"/>
                </a:solidFill>
                <a:effectLst/>
                <a:uLnTx/>
                <a:uFillTx/>
                <a:latin typeface="Calibri"/>
                <a:ea typeface="+mn-ea"/>
                <a:cs typeface="+mn-cs"/>
              </a:rPr>
              <a:t>The abdominal pressure/volume relationship can be calculated from these 2 measurements. </a:t>
            </a:r>
            <a:r>
              <a:rPr kumimoji="0" lang="en-US" sz="1200" b="0" i="0" u="none" strike="noStrike" kern="1200" cap="none" spc="0" normalizeH="0" baseline="0" noProof="0" dirty="0">
                <a:ln>
                  <a:noFill/>
                </a:ln>
                <a:solidFill>
                  <a:srgbClr val="FF00FF"/>
                </a:solidFill>
                <a:effectLst/>
                <a:uLnTx/>
                <a:uFillTx/>
                <a:latin typeface="Calibri"/>
                <a:ea typeface="+mn-ea"/>
                <a:cs typeface="+mn-cs"/>
              </a:rPr>
              <a:t>[Mulier(2008): p1A]</a:t>
            </a:r>
          </a:p>
          <a:p>
            <a:pPr marL="171450" indent="-171450">
              <a:spcAft>
                <a:spcPts val="600"/>
              </a:spcAft>
              <a:buClr>
                <a:srgbClr val="FF8300"/>
              </a:buClr>
              <a:buFont typeface="Arial" charset="0"/>
              <a:buChar char="•"/>
              <a:defRPr/>
            </a:pPr>
            <a:r>
              <a:rPr lang="en-US" sz="1200" dirty="0">
                <a:solidFill>
                  <a:srgbClr val="564138"/>
                </a:solidFill>
              </a:rPr>
              <a:t>PV0 is the initial pressure when no volume is inflated. It can be determined from the pressure/volume calculation as the point where the pressure/volume curve crosses the Y-axis. </a:t>
            </a:r>
            <a:r>
              <a:rPr lang="en-US" sz="1200" dirty="0">
                <a:solidFill>
                  <a:srgbClr val="FF00FF"/>
                </a:solidFill>
              </a:rPr>
              <a:t>[Mulier(2008): p5A, 5B]</a:t>
            </a:r>
            <a:r>
              <a:rPr lang="en-US" sz="1200" dirty="0">
                <a:solidFill>
                  <a:srgbClr val="564138"/>
                </a:solidFill>
              </a:rPr>
              <a:t> The pressure/volume relationship is linear between pressures of 0 and 12 mmHg. The slope of the pressure/volume relationship is determined by elastance. </a:t>
            </a:r>
            <a:r>
              <a:rPr lang="en-US" sz="1200" dirty="0">
                <a:solidFill>
                  <a:srgbClr val="FF00FF"/>
                </a:solidFill>
              </a:rPr>
              <a:t>[Mulier(2008): 5B] </a:t>
            </a:r>
          </a:p>
          <a:p>
            <a:pPr marL="171450" lvl="0" indent="-171450">
              <a:spcAft>
                <a:spcPts val="600"/>
              </a:spcAft>
              <a:buClr>
                <a:srgbClr val="FF8300"/>
              </a:buClr>
              <a:buFont typeface="Arial" charset="0"/>
              <a:buChar char="•"/>
              <a:defRPr/>
            </a:pPr>
            <a:r>
              <a:rPr lang="en-US" sz="1200" dirty="0">
                <a:solidFill>
                  <a:srgbClr val="564138"/>
                </a:solidFill>
              </a:rPr>
              <a:t>The position of the patient during surgery can have a significant effect on intra-abdominal volume. </a:t>
            </a:r>
            <a:r>
              <a:rPr lang="en-US" sz="1200" dirty="0">
                <a:solidFill>
                  <a:srgbClr val="FF00FF"/>
                </a:solidFill>
              </a:rPr>
              <a:t>[Mulier(2010): p3A]</a:t>
            </a:r>
          </a:p>
          <a:p>
            <a:pPr marL="171450" indent="-171450">
              <a:spcAft>
                <a:spcPts val="600"/>
              </a:spcAft>
              <a:buClr>
                <a:srgbClr val="FF8300"/>
              </a:buClr>
              <a:buFont typeface="Arial" charset="0"/>
              <a:buChar char="•"/>
              <a:defRPr/>
            </a:pPr>
            <a:r>
              <a:rPr lang="en-US" sz="1200" dirty="0">
                <a:solidFill>
                  <a:srgbClr val="564138"/>
                </a:solidFill>
              </a:rPr>
              <a:t>Intra-abdominal hypertension is defined as the sustained or repeated pathological elevation of intra-abdominal pressure ≥12 mmHg. </a:t>
            </a:r>
            <a:r>
              <a:rPr lang="en-US" sz="1200" dirty="0">
                <a:solidFill>
                  <a:srgbClr val="FF00FF"/>
                </a:solidFill>
              </a:rPr>
              <a:t>[World: p 4A]</a:t>
            </a:r>
          </a:p>
          <a:p>
            <a:pPr marL="171450" indent="-171450">
              <a:spcAft>
                <a:spcPts val="600"/>
              </a:spcAft>
              <a:buClr>
                <a:srgbClr val="FF8300"/>
              </a:buClr>
              <a:buFont typeface="Arial" charset="0"/>
              <a:buChar char="•"/>
              <a:defRPr/>
            </a:pPr>
            <a:r>
              <a:rPr lang="en-US" sz="1200" dirty="0">
                <a:solidFill>
                  <a:srgbClr val="564138"/>
                </a:solidFill>
              </a:rPr>
              <a:t>In</a:t>
            </a:r>
            <a:r>
              <a:rPr lang="en-US" sz="1200" dirty="0">
                <a:solidFill>
                  <a:prstClr val="black"/>
                </a:solidFill>
              </a:rPr>
              <a:t>c</a:t>
            </a:r>
            <a:r>
              <a:rPr lang="en-US" sz="1200" dirty="0">
                <a:solidFill>
                  <a:srgbClr val="564138"/>
                </a:solidFill>
              </a:rPr>
              <a:t>reases in IAP decrease renal blood flow </a:t>
            </a:r>
            <a:r>
              <a:rPr lang="en-US" sz="1200" dirty="0">
                <a:solidFill>
                  <a:srgbClr val="FF00FF"/>
                </a:solidFill>
              </a:rPr>
              <a:t>[Spight: p5A] </a:t>
            </a:r>
            <a:r>
              <a:rPr lang="en-US" sz="1200" dirty="0">
                <a:solidFill>
                  <a:srgbClr val="564138"/>
                </a:solidFill>
              </a:rPr>
              <a:t>and urine output during laparoscopy. </a:t>
            </a:r>
            <a:r>
              <a:rPr lang="en-US" sz="1200" dirty="0">
                <a:solidFill>
                  <a:srgbClr val="FF00FF"/>
                </a:solidFill>
              </a:rPr>
              <a:t>[Ott: p5A]</a:t>
            </a:r>
          </a:p>
          <a:p>
            <a:pPr marL="171450" indent="-171450">
              <a:spcAft>
                <a:spcPts val="600"/>
              </a:spcAft>
              <a:buClr>
                <a:srgbClr val="FF8300"/>
              </a:buClr>
              <a:buFont typeface="Arial" charset="0"/>
              <a:buChar char="•"/>
              <a:defRPr/>
            </a:pPr>
            <a:r>
              <a:rPr lang="en-US" sz="1200" dirty="0">
                <a:solidFill>
                  <a:srgbClr val="564138"/>
                </a:solidFill>
              </a:rPr>
              <a:t>Pneumoperitoneum compresses abdominal organs and blood vessels, causing increased systemic vascular resistance, </a:t>
            </a:r>
            <a:r>
              <a:rPr lang="en-US" sz="1200" dirty="0">
                <a:solidFill>
                  <a:srgbClr val="FF00FF"/>
                </a:solidFill>
              </a:rPr>
              <a:t>[Nguyen: p2A] </a:t>
            </a:r>
            <a:r>
              <a:rPr lang="en-US" sz="1200" dirty="0">
                <a:solidFill>
                  <a:srgbClr val="564138"/>
                </a:solidFill>
              </a:rPr>
              <a:t>decreased cardiac output, </a:t>
            </a:r>
            <a:r>
              <a:rPr lang="en-US" sz="1200" dirty="0">
                <a:solidFill>
                  <a:srgbClr val="FF00FF"/>
                </a:solidFill>
              </a:rPr>
              <a:t>[Nguyen: p2A] </a:t>
            </a:r>
            <a:r>
              <a:rPr lang="en-US" sz="1200" dirty="0">
                <a:solidFill>
                  <a:srgbClr val="564138"/>
                </a:solidFill>
              </a:rPr>
              <a:t>and decreased cardiac filling pressures. </a:t>
            </a:r>
            <a:r>
              <a:rPr lang="en-US" sz="1200" dirty="0">
                <a:solidFill>
                  <a:srgbClr val="FF00FF"/>
                </a:solidFill>
              </a:rPr>
              <a:t>[Nguyen: p2A] </a:t>
            </a:r>
            <a:r>
              <a:rPr lang="en-US" sz="1200" dirty="0">
                <a:solidFill>
                  <a:srgbClr val="564138"/>
                </a:solidFill>
              </a:rPr>
              <a:t>The effects of pneumoperitoneum on the heart and circulatory system are proportional to the increase in IAP. </a:t>
            </a:r>
            <a:r>
              <a:rPr lang="en-US" sz="1200" dirty="0">
                <a:solidFill>
                  <a:srgbClr val="FF00FF"/>
                </a:solidFill>
              </a:rPr>
              <a:t>[Nguyen: p2A]</a:t>
            </a:r>
          </a:p>
          <a:p>
            <a:pPr marL="171450" lvl="0" indent="-171450">
              <a:spcAft>
                <a:spcPts val="600"/>
              </a:spcAft>
              <a:buClr>
                <a:srgbClr val="FF8300"/>
              </a:buClr>
              <a:buFont typeface="Arial" charset="0"/>
              <a:buChar char="•"/>
              <a:defRPr/>
            </a:pPr>
            <a:r>
              <a:rPr lang="en-US" sz="1200" dirty="0">
                <a:solidFill>
                  <a:srgbClr val="564138"/>
                </a:solidFill>
              </a:rPr>
              <a:t>The pressure of the pneumoperitoneum decreases blood flow to abdominal organs. </a:t>
            </a:r>
            <a:r>
              <a:rPr lang="en-US" sz="1200" dirty="0">
                <a:solidFill>
                  <a:srgbClr val="FF00FF"/>
                </a:solidFill>
              </a:rPr>
              <a:t>[Ott: p5A]</a:t>
            </a:r>
          </a:p>
        </p:txBody>
      </p:sp>
      <p:cxnSp>
        <p:nvCxnSpPr>
          <p:cNvPr id="25" name="Straight Connector 24"/>
          <p:cNvCxnSpPr/>
          <p:nvPr/>
        </p:nvCxnSpPr>
        <p:spPr>
          <a:xfrm>
            <a:off x="655195" y="887912"/>
            <a:ext cx="0" cy="5127877"/>
          </a:xfrm>
          <a:prstGeom prst="line">
            <a:avLst/>
          </a:prstGeom>
          <a:ln w="25400" cap="rnd">
            <a:solidFill>
              <a:srgbClr val="998C87"/>
            </a:solidFill>
            <a:prstDash val="solid"/>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39" y="652642"/>
            <a:ext cx="689911" cy="681009"/>
          </a:xfrm>
          <a:prstGeom prst="rect">
            <a:avLst/>
          </a:prstGeom>
        </p:spPr>
      </p:pic>
      <p:sp>
        <p:nvSpPr>
          <p:cNvPr id="6" name="Rectangle 5"/>
          <p:cNvSpPr/>
          <p:nvPr/>
        </p:nvSpPr>
        <p:spPr>
          <a:xfrm>
            <a:off x="6354117" y="968122"/>
            <a:ext cx="5100307" cy="4847481"/>
          </a:xfrm>
          <a:prstGeom prst="rect">
            <a:avLst/>
          </a:prstGeom>
        </p:spPr>
        <p:txBody>
          <a:bodyPr wrap="square">
            <a:spAutoFit/>
          </a:bodyPr>
          <a:lstStyle/>
          <a:p>
            <a:pPr marL="171450" lvl="0" indent="-171450">
              <a:spcAft>
                <a:spcPts val="600"/>
              </a:spcAft>
              <a:buClr>
                <a:srgbClr val="FF8300"/>
              </a:buClr>
              <a:buFont typeface="Arial" charset="0"/>
              <a:buChar char="•"/>
              <a:defRPr/>
            </a:pPr>
            <a:r>
              <a:rPr lang="en-US" sz="1200" dirty="0">
                <a:solidFill>
                  <a:srgbClr val="564138"/>
                </a:solidFill>
              </a:rPr>
              <a:t>Deep neuromuscular blockade can have a significant effect on intra-abdominal space during laparoscopy. </a:t>
            </a:r>
            <a:r>
              <a:rPr lang="en-US" sz="1200" dirty="0">
                <a:solidFill>
                  <a:srgbClr val="FF00FF"/>
                </a:solidFill>
              </a:rPr>
              <a:t>[Lindekaer: p2B] </a:t>
            </a:r>
            <a:endParaRPr lang="en-US" sz="1200" dirty="0">
              <a:solidFill>
                <a:prstClr val="black"/>
              </a:solidFill>
            </a:endParaRPr>
          </a:p>
          <a:p>
            <a:pPr marL="171450" lvl="0" indent="-171450">
              <a:spcAft>
                <a:spcPts val="600"/>
              </a:spcAft>
              <a:buClr>
                <a:srgbClr val="FF8300"/>
              </a:buClr>
              <a:buFont typeface="Arial" charset="0"/>
              <a:buChar char="•"/>
              <a:defRPr/>
            </a:pPr>
            <a:r>
              <a:rPr lang="en-US" sz="1200" dirty="0">
                <a:solidFill>
                  <a:srgbClr val="564138"/>
                </a:solidFill>
              </a:rPr>
              <a:t>Deep neuromuscular blockade facilitates the use of lower IAP during pneumoperitoneum while maintaining surgical conditions. </a:t>
            </a:r>
            <a:r>
              <a:rPr lang="en-US" sz="1200" dirty="0">
                <a:solidFill>
                  <a:srgbClr val="FF00FF"/>
                </a:solidFill>
              </a:rPr>
              <a:t>[Kim: p1A]</a:t>
            </a:r>
          </a:p>
          <a:p>
            <a:pPr marL="171450" lvl="0" indent="-171450">
              <a:spcAft>
                <a:spcPts val="600"/>
              </a:spcAft>
              <a:buClr>
                <a:srgbClr val="FF8300"/>
              </a:buClr>
              <a:buFont typeface="Arial" charset="0"/>
              <a:buChar char="•"/>
              <a:defRPr/>
            </a:pPr>
            <a:r>
              <a:rPr lang="en-US" sz="1200" dirty="0">
                <a:solidFill>
                  <a:srgbClr val="564138"/>
                </a:solidFill>
              </a:rPr>
              <a:t>Deep neuromuscular blockade improved the quality of surgical conditions during retroperitoneal laparoscopy. </a:t>
            </a:r>
            <a:r>
              <a:rPr lang="en-US" sz="1200" dirty="0">
                <a:solidFill>
                  <a:srgbClr val="FF00FF"/>
                </a:solidFill>
              </a:rPr>
              <a:t>[Martini: p1A]</a:t>
            </a:r>
          </a:p>
          <a:p>
            <a:pPr marL="171450" lvl="0" indent="-171450">
              <a:spcAft>
                <a:spcPts val="600"/>
              </a:spcAft>
              <a:buClr>
                <a:srgbClr val="FF8300"/>
              </a:buClr>
              <a:buFont typeface="Arial" charset="0"/>
              <a:buChar char="•"/>
              <a:defRPr/>
            </a:pPr>
            <a:r>
              <a:rPr lang="en-US" sz="1200" dirty="0">
                <a:solidFill>
                  <a:srgbClr val="564138"/>
                </a:solidFill>
              </a:rPr>
              <a:t>Deep neuromuscular blockade provides improved surgical conditions during laparoscopic bariatric surgery. </a:t>
            </a:r>
            <a:r>
              <a:rPr lang="en-US" sz="1200" dirty="0">
                <a:solidFill>
                  <a:srgbClr val="FF00FF"/>
                </a:solidFill>
              </a:rPr>
              <a:t>[Torensma: p1A]</a:t>
            </a:r>
          </a:p>
          <a:p>
            <a:pPr marL="171450" lvl="0" indent="-171450">
              <a:spcAft>
                <a:spcPts val="600"/>
              </a:spcAft>
              <a:buClr>
                <a:srgbClr val="FF8300"/>
              </a:buClr>
              <a:buFont typeface="Arial" charset="0"/>
              <a:buChar char="•"/>
              <a:defRPr/>
            </a:pPr>
            <a:r>
              <a:rPr lang="en-US" sz="1200" dirty="0">
                <a:solidFill>
                  <a:srgbClr val="564138"/>
                </a:solidFill>
              </a:rPr>
              <a:t>Deep neuromuscular blockade results in lower intraocular pressure, improves surgical conditions, and facilitates performance of surgery at lower IAP for patients undergoing robotic-assisted laparoscopic radical prostatectomy. </a:t>
            </a:r>
            <a:r>
              <a:rPr lang="en-US" sz="1200" dirty="0">
                <a:solidFill>
                  <a:srgbClr val="FF00FF"/>
                </a:solidFill>
              </a:rPr>
              <a:t>[Yoo: p1A] </a:t>
            </a:r>
          </a:p>
          <a:p>
            <a:pPr marL="171450" lvl="0" indent="-171450">
              <a:spcAft>
                <a:spcPts val="600"/>
              </a:spcAft>
              <a:buClr>
                <a:srgbClr val="FF8300"/>
              </a:buClr>
              <a:buFont typeface="Arial" charset="0"/>
              <a:buChar char="•"/>
              <a:defRPr/>
            </a:pPr>
            <a:r>
              <a:rPr lang="en-US" sz="1200" dirty="0">
                <a:solidFill>
                  <a:srgbClr val="564138"/>
                </a:solidFill>
              </a:rPr>
              <a:t>The Spanish Society of Anaesthesiology and the Spanish Association of Surgeons published the following consensus recommendations:</a:t>
            </a:r>
          </a:p>
          <a:p>
            <a:pPr marL="349250" lvl="0" indent="-158750">
              <a:spcAft>
                <a:spcPts val="600"/>
              </a:spcAft>
              <a:buClr>
                <a:srgbClr val="FF8300"/>
              </a:buClr>
              <a:buFont typeface=".HelveticaNeueDeskInterface-Regular" charset="-120"/>
              <a:buChar char="–"/>
              <a:defRPr/>
            </a:pPr>
            <a:r>
              <a:rPr lang="en-US" sz="1200" dirty="0">
                <a:solidFill>
                  <a:srgbClr val="564138"/>
                </a:solidFill>
              </a:rPr>
              <a:t>The use of deep neuromuscular blockade is recommended for abdominal surgery. </a:t>
            </a:r>
            <a:r>
              <a:rPr lang="en-US" sz="1200" dirty="0">
                <a:solidFill>
                  <a:srgbClr val="FF00FF"/>
                </a:solidFill>
              </a:rPr>
              <a:t>[Errando-Oyonarte: p3C]</a:t>
            </a:r>
          </a:p>
          <a:p>
            <a:pPr marL="349250" lvl="0" indent="-158750">
              <a:spcAft>
                <a:spcPts val="600"/>
              </a:spcAft>
              <a:buClr>
                <a:srgbClr val="FF8300"/>
              </a:buClr>
              <a:buFont typeface=".HelveticaNeueDeskInterface-Regular" charset="-120"/>
              <a:buChar char="–"/>
              <a:defRPr/>
            </a:pPr>
            <a:r>
              <a:rPr lang="en-US" sz="1200" dirty="0">
                <a:solidFill>
                  <a:srgbClr val="564138"/>
                </a:solidFill>
              </a:rPr>
              <a:t>The use of deep neuromuscular blockade is recommended for obese patients. </a:t>
            </a:r>
            <a:r>
              <a:rPr lang="en-US" sz="1200" dirty="0">
                <a:solidFill>
                  <a:srgbClr val="FF00FF"/>
                </a:solidFill>
              </a:rPr>
              <a:t>[Errando-Oyonarte: p4A]</a:t>
            </a:r>
          </a:p>
          <a:p>
            <a:pPr marL="349250" lvl="0" indent="-158750">
              <a:spcAft>
                <a:spcPts val="600"/>
              </a:spcAft>
              <a:buClr>
                <a:srgbClr val="FF8300"/>
              </a:buClr>
              <a:buFont typeface=".HelveticaNeueDeskInterface-Regular" charset="-120"/>
              <a:buChar char="–"/>
              <a:defRPr/>
            </a:pPr>
            <a:r>
              <a:rPr lang="en-US" sz="1200" dirty="0">
                <a:solidFill>
                  <a:srgbClr val="564138"/>
                </a:solidFill>
              </a:rPr>
              <a:t>The use of deep neuromuscular blockade until the end of surgery optimizes intraoperative working conditions. </a:t>
            </a:r>
            <a:r>
              <a:rPr lang="en-US" sz="1200" dirty="0">
                <a:solidFill>
                  <a:srgbClr val="FF00FF"/>
                </a:solidFill>
              </a:rPr>
              <a:t>[Errando-Oyonarte: p4B]</a:t>
            </a:r>
          </a:p>
          <a:p>
            <a:pPr marL="349250" lvl="0" indent="-158750">
              <a:spcAft>
                <a:spcPts val="600"/>
              </a:spcAft>
              <a:buClr>
                <a:srgbClr val="FF8300"/>
              </a:buClr>
              <a:buFont typeface=".HelveticaNeueDeskInterface-Regular" charset="-120"/>
              <a:buChar char="–"/>
              <a:defRPr/>
            </a:pPr>
            <a:r>
              <a:rPr lang="en-US" sz="1200" dirty="0">
                <a:solidFill>
                  <a:srgbClr val="564138"/>
                </a:solidFill>
              </a:rPr>
              <a:t>The use of reversal agents to improve the safety of deep neuromuscular blockade is recommended. </a:t>
            </a:r>
            <a:r>
              <a:rPr lang="en-US" sz="1200" dirty="0">
                <a:solidFill>
                  <a:srgbClr val="FF00FF"/>
                </a:solidFill>
              </a:rPr>
              <a:t>[Errando-Oyonarte: p5A]</a:t>
            </a:r>
          </a:p>
        </p:txBody>
      </p:sp>
      <p:pic>
        <p:nvPicPr>
          <p:cNvPr id="17" name="Picture 1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18" name="Picture 1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19" name="Picture 18">
            <a:hlinkClick r:id="" action="ppaction://hlinkshowjump?jump=previousslide"/>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20" name="Picture 1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3218252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Progress Check</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944719" y="970099"/>
            <a:ext cx="4672442" cy="16024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a:pPr>
            <a:r>
              <a:rPr lang="en-US" sz="1200" dirty="0">
                <a:solidFill>
                  <a:srgbClr val="564138"/>
                </a:solidFill>
              </a:rPr>
              <a:t>Which of the following patient characteristics are associated with increased elastance? (Choose all that apply)</a:t>
            </a:r>
          </a:p>
          <a:p>
            <a:pPr marL="685800" lvl="1" indent="-228600">
              <a:lnSpc>
                <a:spcPct val="90000"/>
              </a:lnSpc>
              <a:spcBef>
                <a:spcPts val="1000"/>
              </a:spcBef>
              <a:buClr>
                <a:srgbClr val="FF8300"/>
              </a:buClr>
              <a:buFont typeface="+mj-lt"/>
              <a:buAutoNum type="alphaUcPeriod"/>
            </a:pPr>
            <a:r>
              <a:rPr lang="en-US" sz="1200" dirty="0">
                <a:solidFill>
                  <a:srgbClr val="564138"/>
                </a:solidFill>
              </a:rPr>
              <a:t>Increasing age </a:t>
            </a:r>
            <a:r>
              <a:rPr lang="en-US" sz="1200" dirty="0">
                <a:solidFill>
                  <a:srgbClr val="FF00FF"/>
                </a:solidFill>
              </a:rPr>
              <a:t>[Mulier(2006): p1A, 1B] </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Male sex </a:t>
            </a:r>
            <a:r>
              <a:rPr lang="en-US" sz="1200" dirty="0">
                <a:solidFill>
                  <a:srgbClr val="FF00FF"/>
                </a:solidFill>
              </a:rPr>
              <a:t>[Malbrain: p16A]</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Pregnancy</a:t>
            </a:r>
          </a:p>
          <a:p>
            <a:pPr marL="685800" lvl="1" indent="-228600">
              <a:lnSpc>
                <a:spcPct val="90000"/>
              </a:lnSpc>
              <a:spcBef>
                <a:spcPts val="1000"/>
              </a:spcBef>
              <a:buClr>
                <a:srgbClr val="FF8300"/>
              </a:buClr>
              <a:buFont typeface="+mj-lt"/>
              <a:buAutoNum type="alphaUcPeriod"/>
            </a:pPr>
            <a:r>
              <a:rPr lang="en-US" sz="1200" dirty="0">
                <a:solidFill>
                  <a:srgbClr val="564138"/>
                </a:solidFill>
              </a:rPr>
              <a:t>Previous abdominal surgery</a:t>
            </a:r>
          </a:p>
        </p:txBody>
      </p:sp>
      <p:sp>
        <p:nvSpPr>
          <p:cNvPr id="5" name="TextBox 4"/>
          <p:cNvSpPr txBox="1"/>
          <p:nvPr/>
        </p:nvSpPr>
        <p:spPr>
          <a:xfrm>
            <a:off x="944719" y="5937813"/>
            <a:ext cx="2413360" cy="307777"/>
          </a:xfrm>
          <a:prstGeom prst="rect">
            <a:avLst/>
          </a:prstGeom>
          <a:noFill/>
        </p:spPr>
        <p:txBody>
          <a:bodyPr wrap="square" rtlCol="0">
            <a:spAutoFit/>
          </a:bodyPr>
          <a:lstStyle/>
          <a:p>
            <a:r>
              <a:rPr lang="en-US" sz="1400" i="1" dirty="0">
                <a:solidFill>
                  <a:srgbClr val="564138"/>
                </a:solidFill>
                <a:hlinkClick r:id="rId2" action="ppaction://hlinksldjump"/>
              </a:rPr>
              <a:t>Answers appear on page </a:t>
            </a:r>
            <a:r>
              <a:rPr lang="en-US" sz="1400" i="1" dirty="0" smtClean="0">
                <a:solidFill>
                  <a:srgbClr val="564138"/>
                </a:solidFill>
                <a:hlinkClick r:id="rId2" action="ppaction://hlinksldjump"/>
              </a:rPr>
              <a:t>28</a:t>
            </a:r>
            <a:endParaRPr lang="en-US" sz="1400" i="1" dirty="0">
              <a:solidFill>
                <a:srgbClr val="564138"/>
              </a:solidFill>
            </a:endParaRPr>
          </a:p>
        </p:txBody>
      </p:sp>
      <p:sp>
        <p:nvSpPr>
          <p:cNvPr id="9" name="TextBox 8"/>
          <p:cNvSpPr txBox="1"/>
          <p:nvPr/>
        </p:nvSpPr>
        <p:spPr>
          <a:xfrm>
            <a:off x="944719" y="2668963"/>
            <a:ext cx="4672442" cy="16024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startAt="2"/>
            </a:pPr>
            <a:r>
              <a:rPr lang="en-US" sz="1200" dirty="0">
                <a:solidFill>
                  <a:srgbClr val="564138"/>
                </a:solidFill>
              </a:rPr>
              <a:t>Which of the following surgical positions decreases intra-abdominal volume? (Choose all that apply)</a:t>
            </a:r>
          </a:p>
          <a:p>
            <a:pPr marL="685800" lvl="1" indent="-228600">
              <a:lnSpc>
                <a:spcPct val="90000"/>
              </a:lnSpc>
              <a:spcBef>
                <a:spcPts val="1000"/>
              </a:spcBef>
              <a:buClr>
                <a:srgbClr val="FF8300"/>
              </a:buClr>
              <a:buFont typeface="+mj-lt"/>
              <a:buAutoNum type="alphaUcPeriod"/>
            </a:pPr>
            <a:r>
              <a:rPr lang="en-US" sz="1200" dirty="0">
                <a:solidFill>
                  <a:srgbClr val="564138"/>
                </a:solidFill>
              </a:rPr>
              <a:t>Reverse Trendelenburg </a:t>
            </a:r>
            <a:r>
              <a:rPr lang="en-US" sz="1200" dirty="0">
                <a:solidFill>
                  <a:srgbClr val="FF00FF"/>
                </a:solidFill>
              </a:rPr>
              <a:t>[Mulier(2010): p3A]</a:t>
            </a:r>
            <a:r>
              <a:rPr lang="en-US" sz="1200" dirty="0"/>
              <a:t> </a:t>
            </a:r>
          </a:p>
          <a:p>
            <a:pPr marL="685800" lvl="1" indent="-228600">
              <a:lnSpc>
                <a:spcPct val="90000"/>
              </a:lnSpc>
              <a:spcBef>
                <a:spcPts val="1000"/>
              </a:spcBef>
              <a:buClr>
                <a:srgbClr val="FF8300"/>
              </a:buClr>
              <a:buFont typeface="+mj-lt"/>
              <a:buAutoNum type="alphaUcPeriod"/>
            </a:pPr>
            <a:r>
              <a:rPr lang="en-US" sz="1200" dirty="0">
                <a:solidFill>
                  <a:srgbClr val="564138"/>
                </a:solidFill>
              </a:rPr>
              <a:t>Trendelenburg</a:t>
            </a:r>
          </a:p>
          <a:p>
            <a:pPr marL="685800" lvl="1" indent="-228600">
              <a:lnSpc>
                <a:spcPct val="90000"/>
              </a:lnSpc>
              <a:spcBef>
                <a:spcPts val="1000"/>
              </a:spcBef>
              <a:buClr>
                <a:srgbClr val="FF8300"/>
              </a:buClr>
              <a:buFont typeface="+mj-lt"/>
              <a:buAutoNum type="alphaUcPeriod"/>
            </a:pPr>
            <a:r>
              <a:rPr lang="en-US" sz="1200" dirty="0">
                <a:solidFill>
                  <a:srgbClr val="564138"/>
                </a:solidFill>
              </a:rPr>
              <a:t>Beach chair</a:t>
            </a:r>
          </a:p>
          <a:p>
            <a:pPr marL="685800" lvl="1" indent="-228600">
              <a:lnSpc>
                <a:spcPct val="90000"/>
              </a:lnSpc>
              <a:spcBef>
                <a:spcPts val="1000"/>
              </a:spcBef>
              <a:buClr>
                <a:srgbClr val="FF8300"/>
              </a:buClr>
              <a:buFont typeface="+mj-lt"/>
              <a:buAutoNum type="alphaUcPeriod"/>
            </a:pPr>
            <a:r>
              <a:rPr lang="en-US" sz="1200" dirty="0">
                <a:solidFill>
                  <a:srgbClr val="564138"/>
                </a:solidFill>
              </a:rPr>
              <a:t>Horizontal with hips flexed</a:t>
            </a:r>
          </a:p>
        </p:txBody>
      </p:sp>
      <p:sp>
        <p:nvSpPr>
          <p:cNvPr id="10" name="TextBox 9"/>
          <p:cNvSpPr txBox="1"/>
          <p:nvPr/>
        </p:nvSpPr>
        <p:spPr>
          <a:xfrm>
            <a:off x="944719" y="4316311"/>
            <a:ext cx="5552909" cy="16024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startAt="3"/>
            </a:pPr>
            <a:r>
              <a:rPr lang="en-US" sz="1200" dirty="0">
                <a:solidFill>
                  <a:srgbClr val="564138"/>
                </a:solidFill>
              </a:rPr>
              <a:t>Which of the following is the threshold IAP level for intra-abdominal hypertension as defined by the World Society of the Abdominal Compartment Syndrome? </a:t>
            </a:r>
          </a:p>
          <a:p>
            <a:pPr marL="685800" lvl="1" indent="-228600">
              <a:lnSpc>
                <a:spcPct val="90000"/>
              </a:lnSpc>
              <a:spcBef>
                <a:spcPts val="1000"/>
              </a:spcBef>
              <a:buClr>
                <a:srgbClr val="FF8300"/>
              </a:buClr>
              <a:buFont typeface="+mj-lt"/>
              <a:buAutoNum type="alphaUcPeriod"/>
            </a:pPr>
            <a:r>
              <a:rPr lang="en-US" sz="1200" dirty="0">
                <a:solidFill>
                  <a:srgbClr val="564138"/>
                </a:solidFill>
              </a:rPr>
              <a:t>≥8 mmHg </a:t>
            </a:r>
          </a:p>
          <a:p>
            <a:pPr marL="685800" lvl="1" indent="-228600">
              <a:lnSpc>
                <a:spcPct val="90000"/>
              </a:lnSpc>
              <a:spcBef>
                <a:spcPts val="1000"/>
              </a:spcBef>
              <a:buClr>
                <a:srgbClr val="FF8300"/>
              </a:buClr>
              <a:buFont typeface="+mj-lt"/>
              <a:buAutoNum type="alphaUcPeriod"/>
            </a:pPr>
            <a:r>
              <a:rPr lang="en-US" sz="1200" dirty="0">
                <a:solidFill>
                  <a:srgbClr val="564138"/>
                </a:solidFill>
              </a:rPr>
              <a:t>≥10 mmHg </a:t>
            </a:r>
          </a:p>
          <a:p>
            <a:pPr marL="685800" lvl="1" indent="-228600">
              <a:lnSpc>
                <a:spcPct val="90000"/>
              </a:lnSpc>
              <a:spcBef>
                <a:spcPts val="1000"/>
              </a:spcBef>
              <a:buClr>
                <a:srgbClr val="FF8300"/>
              </a:buClr>
              <a:buFont typeface="+mj-lt"/>
              <a:buAutoNum type="alphaUcPeriod"/>
            </a:pPr>
            <a:r>
              <a:rPr lang="en-US" sz="1200" dirty="0">
                <a:solidFill>
                  <a:srgbClr val="564138"/>
                </a:solidFill>
              </a:rPr>
              <a:t>≥12 mmHg </a:t>
            </a:r>
            <a:r>
              <a:rPr lang="en-US" sz="1200" dirty="0">
                <a:solidFill>
                  <a:srgbClr val="FF00FF"/>
                </a:solidFill>
              </a:rPr>
              <a:t>[World: p 4A]</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≥14 mmHg</a:t>
            </a:r>
          </a:p>
        </p:txBody>
      </p:sp>
      <p:sp>
        <p:nvSpPr>
          <p:cNvPr id="12" name="TextBox 11"/>
          <p:cNvSpPr txBox="1"/>
          <p:nvPr/>
        </p:nvSpPr>
        <p:spPr>
          <a:xfrm>
            <a:off x="6334966" y="970099"/>
            <a:ext cx="4672442" cy="16301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startAt="4"/>
            </a:pPr>
            <a:r>
              <a:rPr lang="en-US" sz="1200" dirty="0">
                <a:solidFill>
                  <a:srgbClr val="564138"/>
                </a:solidFill>
              </a:rPr>
              <a:t>Pneumoperitoneum causes which of the following physiological effects? (Choose all that apply)</a:t>
            </a:r>
          </a:p>
          <a:p>
            <a:pPr marL="685800" lvl="1" indent="-228600">
              <a:lnSpc>
                <a:spcPct val="90000"/>
              </a:lnSpc>
              <a:spcBef>
                <a:spcPts val="1000"/>
              </a:spcBef>
              <a:buClr>
                <a:srgbClr val="FF8300"/>
              </a:buClr>
              <a:buFont typeface="+mj-lt"/>
              <a:buAutoNum type="alphaUcPeriod"/>
            </a:pPr>
            <a:r>
              <a:rPr lang="en-US" sz="1200" dirty="0">
                <a:solidFill>
                  <a:srgbClr val="564138"/>
                </a:solidFill>
              </a:rPr>
              <a:t>Decreased renal blood flow </a:t>
            </a:r>
            <a:r>
              <a:rPr lang="en-US" sz="1200" dirty="0">
                <a:solidFill>
                  <a:srgbClr val="FF00FF"/>
                </a:solidFill>
              </a:rPr>
              <a:t>[Spight: p5A]</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Decreased systemic vascular resistance</a:t>
            </a:r>
          </a:p>
          <a:p>
            <a:pPr marL="685800" lvl="1" indent="-228600">
              <a:lnSpc>
                <a:spcPct val="90000"/>
              </a:lnSpc>
              <a:spcBef>
                <a:spcPts val="1000"/>
              </a:spcBef>
              <a:buClr>
                <a:srgbClr val="FF8300"/>
              </a:buClr>
              <a:buFont typeface="+mj-lt"/>
              <a:buAutoNum type="alphaUcPeriod"/>
            </a:pPr>
            <a:r>
              <a:rPr lang="en-US" sz="1200" dirty="0">
                <a:solidFill>
                  <a:srgbClr val="564138"/>
                </a:solidFill>
              </a:rPr>
              <a:t>Decreased cardiac output </a:t>
            </a:r>
            <a:r>
              <a:rPr lang="en-US" sz="1200" dirty="0">
                <a:solidFill>
                  <a:srgbClr val="FF00FF"/>
                </a:solidFill>
              </a:rPr>
              <a:t>[Nguyen: p2A]</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Decreased blood flow to the liver </a:t>
            </a:r>
            <a:r>
              <a:rPr lang="en-US" sz="1200" dirty="0">
                <a:solidFill>
                  <a:srgbClr val="FF00FF"/>
                </a:solidFill>
              </a:rPr>
              <a:t>[Ott: p5A]</a:t>
            </a:r>
            <a:endParaRPr lang="en-US" sz="1200" dirty="0"/>
          </a:p>
        </p:txBody>
      </p:sp>
      <p:sp>
        <p:nvSpPr>
          <p:cNvPr id="13" name="TextBox 12"/>
          <p:cNvSpPr txBox="1"/>
          <p:nvPr/>
        </p:nvSpPr>
        <p:spPr>
          <a:xfrm>
            <a:off x="6334966" y="2668963"/>
            <a:ext cx="5138403" cy="16024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startAt="5"/>
            </a:pPr>
            <a:r>
              <a:rPr lang="en-US" sz="1200" dirty="0">
                <a:solidFill>
                  <a:srgbClr val="564138"/>
                </a:solidFill>
              </a:rPr>
              <a:t>Which of the following medications for reversal of neuromuscular blockade does not require the </a:t>
            </a:r>
            <a:r>
              <a:rPr lang="en-US" sz="1200" dirty="0" err="1">
                <a:solidFill>
                  <a:srgbClr val="564138"/>
                </a:solidFill>
              </a:rPr>
              <a:t>coadministration</a:t>
            </a:r>
            <a:r>
              <a:rPr lang="en-US" sz="1200" dirty="0">
                <a:solidFill>
                  <a:srgbClr val="564138"/>
                </a:solidFill>
              </a:rPr>
              <a:t> of an anticholinergic agent?</a:t>
            </a:r>
          </a:p>
          <a:p>
            <a:pPr marL="685800" lvl="1" indent="-228600">
              <a:lnSpc>
                <a:spcPct val="90000"/>
              </a:lnSpc>
              <a:spcBef>
                <a:spcPts val="1000"/>
              </a:spcBef>
              <a:buClr>
                <a:srgbClr val="FF8300"/>
              </a:buClr>
              <a:buFont typeface="+mj-lt"/>
              <a:buAutoNum type="alphaUcPeriod"/>
            </a:pPr>
            <a:r>
              <a:rPr lang="en-US" sz="1200" dirty="0">
                <a:solidFill>
                  <a:srgbClr val="564138"/>
                </a:solidFill>
              </a:rPr>
              <a:t>Neostigmine</a:t>
            </a:r>
          </a:p>
          <a:p>
            <a:pPr marL="685800" lvl="1" indent="-228600">
              <a:lnSpc>
                <a:spcPct val="90000"/>
              </a:lnSpc>
              <a:spcBef>
                <a:spcPts val="1000"/>
              </a:spcBef>
              <a:buClr>
                <a:srgbClr val="FF8300"/>
              </a:buClr>
              <a:buFont typeface="+mj-lt"/>
              <a:buAutoNum type="alphaUcPeriod"/>
            </a:pPr>
            <a:r>
              <a:rPr lang="en-US" sz="1200" dirty="0">
                <a:solidFill>
                  <a:srgbClr val="564138"/>
                </a:solidFill>
              </a:rPr>
              <a:t>Edrophonium</a:t>
            </a:r>
          </a:p>
          <a:p>
            <a:pPr marL="685800" lvl="1" indent="-228600">
              <a:lnSpc>
                <a:spcPct val="90000"/>
              </a:lnSpc>
              <a:spcBef>
                <a:spcPts val="1000"/>
              </a:spcBef>
              <a:buClr>
                <a:srgbClr val="FF8300"/>
              </a:buClr>
              <a:buFont typeface="+mj-lt"/>
              <a:buAutoNum type="alphaUcPeriod"/>
            </a:pPr>
            <a:r>
              <a:rPr lang="en-US" sz="1200" dirty="0">
                <a:solidFill>
                  <a:srgbClr val="564138"/>
                </a:solidFill>
              </a:rPr>
              <a:t>Sugammadex</a:t>
            </a:r>
            <a:r>
              <a:rPr lang="en-US" sz="1200" dirty="0"/>
              <a:t> </a:t>
            </a:r>
            <a:r>
              <a:rPr lang="en-US" sz="1200" dirty="0">
                <a:solidFill>
                  <a:srgbClr val="FF00FF"/>
                </a:solidFill>
              </a:rPr>
              <a:t>[Sikka(Ch13): p10E]</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None of the above (All require an anticholinergic agent)</a:t>
            </a:r>
          </a:p>
        </p:txBody>
      </p:sp>
      <p:sp>
        <p:nvSpPr>
          <p:cNvPr id="14" name="TextBox 13"/>
          <p:cNvSpPr txBox="1"/>
          <p:nvPr/>
        </p:nvSpPr>
        <p:spPr>
          <a:xfrm>
            <a:off x="6508165" y="4316311"/>
            <a:ext cx="4672442" cy="1602490"/>
          </a:xfrm>
          <a:prstGeom prst="rect">
            <a:avLst/>
          </a:prstGeom>
          <a:noFill/>
        </p:spPr>
        <p:txBody>
          <a:bodyPr wrap="square" rtlCol="0">
            <a:spAutoFit/>
          </a:bodyPr>
          <a:lstStyle/>
          <a:p>
            <a:pPr marL="228600" indent="-228600">
              <a:lnSpc>
                <a:spcPct val="90000"/>
              </a:lnSpc>
              <a:spcBef>
                <a:spcPts val="1000"/>
              </a:spcBef>
              <a:buClr>
                <a:srgbClr val="FF8300"/>
              </a:buClr>
              <a:buFont typeface="+mj-lt"/>
              <a:buAutoNum type="arabicPeriod" startAt="6"/>
            </a:pPr>
            <a:r>
              <a:rPr lang="en-US" sz="1200" dirty="0">
                <a:solidFill>
                  <a:srgbClr val="564138"/>
                </a:solidFill>
              </a:rPr>
              <a:t>Which of the following surgical conditions are improved by deep neuromuscular blockade? (Choose all that apply)</a:t>
            </a:r>
          </a:p>
          <a:p>
            <a:pPr marL="685800" lvl="1" indent="-228600">
              <a:lnSpc>
                <a:spcPct val="90000"/>
              </a:lnSpc>
              <a:spcBef>
                <a:spcPts val="1000"/>
              </a:spcBef>
              <a:buClr>
                <a:srgbClr val="FF8300"/>
              </a:buClr>
              <a:buFont typeface="+mj-lt"/>
              <a:buAutoNum type="alphaUcPeriod"/>
            </a:pPr>
            <a:r>
              <a:rPr lang="en-US" sz="1200" dirty="0">
                <a:solidFill>
                  <a:srgbClr val="564138"/>
                </a:solidFill>
              </a:rPr>
              <a:t>Surgical space </a:t>
            </a:r>
            <a:r>
              <a:rPr lang="en-US" sz="1200" dirty="0">
                <a:solidFill>
                  <a:srgbClr val="FF00FF"/>
                </a:solidFill>
              </a:rPr>
              <a:t>[Lindekaer: p2B] </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Conditions for suturing fascia </a:t>
            </a:r>
            <a:r>
              <a:rPr lang="en-US" sz="1200" dirty="0">
                <a:solidFill>
                  <a:srgbClr val="FF00FF"/>
                </a:solidFill>
              </a:rPr>
              <a:t>[Madsen: p5A, 5B]</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Surgical exposure at low IAP </a:t>
            </a:r>
            <a:r>
              <a:rPr lang="en-US" sz="1200" dirty="0">
                <a:solidFill>
                  <a:srgbClr val="FF00FF"/>
                </a:solidFill>
              </a:rPr>
              <a:t>[Kim: p1A]</a:t>
            </a:r>
            <a:endParaRPr lang="en-US" sz="1200" dirty="0"/>
          </a:p>
          <a:p>
            <a:pPr marL="685800" lvl="1" indent="-228600">
              <a:lnSpc>
                <a:spcPct val="90000"/>
              </a:lnSpc>
              <a:spcBef>
                <a:spcPts val="1000"/>
              </a:spcBef>
              <a:buClr>
                <a:srgbClr val="FF8300"/>
              </a:buClr>
              <a:buFont typeface="+mj-lt"/>
              <a:buAutoNum type="alphaUcPeriod"/>
            </a:pPr>
            <a:r>
              <a:rPr lang="en-US" sz="1200" dirty="0">
                <a:solidFill>
                  <a:srgbClr val="564138"/>
                </a:solidFill>
              </a:rPr>
              <a:t>Overall surgical conditions </a:t>
            </a:r>
            <a:r>
              <a:rPr lang="en-US" sz="1200" dirty="0">
                <a:solidFill>
                  <a:srgbClr val="FF00FF"/>
                </a:solidFill>
              </a:rPr>
              <a:t>[Martini: p1A]</a:t>
            </a:r>
            <a:endParaRPr lang="en-US" sz="1200" dirty="0"/>
          </a:p>
        </p:txBody>
      </p:sp>
      <p:cxnSp>
        <p:nvCxnSpPr>
          <p:cNvPr id="18" name="Straight Connector 17"/>
          <p:cNvCxnSpPr/>
          <p:nvPr/>
        </p:nvCxnSpPr>
        <p:spPr>
          <a:xfrm>
            <a:off x="655195" y="887912"/>
            <a:ext cx="0" cy="5127877"/>
          </a:xfrm>
          <a:prstGeom prst="line">
            <a:avLst/>
          </a:prstGeom>
          <a:ln w="25400" cap="rnd">
            <a:solidFill>
              <a:srgbClr val="998C87"/>
            </a:solidFill>
            <a:prstDash val="soli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39" y="652642"/>
            <a:ext cx="689911" cy="681008"/>
          </a:xfrm>
          <a:prstGeom prst="rect">
            <a:avLst/>
          </a:prstGeom>
        </p:spPr>
      </p:pic>
      <p:pic>
        <p:nvPicPr>
          <p:cNvPr id="20" name="Picture 19">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25" name="Picture 24">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26" name="Picture 25">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27" name="Picture 2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332283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Glossary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Box 4"/>
          <p:cNvSpPr txBox="1"/>
          <p:nvPr/>
        </p:nvSpPr>
        <p:spPr>
          <a:xfrm>
            <a:off x="942917" y="1164750"/>
            <a:ext cx="5065847" cy="5078313"/>
          </a:xfrm>
          <a:prstGeom prst="rect">
            <a:avLst/>
          </a:prstGeom>
          <a:noFill/>
        </p:spPr>
        <p:txBody>
          <a:bodyPr wrap="square" rtlCol="0">
            <a:spAutoFit/>
          </a:bodyPr>
          <a:lstStyle/>
          <a:p>
            <a:r>
              <a:rPr lang="en-US" sz="1200" b="1" dirty="0">
                <a:solidFill>
                  <a:srgbClr val="564138"/>
                </a:solidFill>
                <a:latin typeface="Calibri" charset="0"/>
                <a:ea typeface="Calibri" charset="0"/>
                <a:cs typeface="Calibri" charset="0"/>
                <a:hlinkClick r:id="rId3" action="ppaction://hlinksldjump"/>
              </a:rPr>
              <a:t>Acetylcholine:</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neurotransmitter that affects muscle cells at the neuromuscular junction. </a:t>
            </a:r>
            <a:r>
              <a:rPr lang="en-US" sz="1200" dirty="0">
                <a:solidFill>
                  <a:srgbClr val="FF00FF"/>
                </a:solidFill>
                <a:latin typeface="Calibri" charset="0"/>
                <a:ea typeface="Calibri" charset="0"/>
                <a:cs typeface="Calibri" charset="0"/>
              </a:rPr>
              <a:t>[Tabers: p47A]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3" action="ppaction://hlinksldjump"/>
              </a:rPr>
              <a:t>Acetylcholinesterase:</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enzyme that breaks down acetylcholine. </a:t>
            </a:r>
            <a:r>
              <a:rPr lang="en-US" sz="1200" dirty="0">
                <a:solidFill>
                  <a:srgbClr val="FF00FF"/>
                </a:solidFill>
                <a:latin typeface="Calibri" charset="0"/>
                <a:ea typeface="Calibri" charset="0"/>
                <a:cs typeface="Calibri" charset="0"/>
              </a:rPr>
              <a:t>[Sikka(Ch13): p9A] </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4" action="ppaction://hlinksldjump"/>
              </a:rPr>
              <a:t>Acidosis:</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accumulation of acid or depletion of bicarbonate in blood and body tissues leading to a reduction of pH. </a:t>
            </a:r>
            <a:r>
              <a:rPr lang="en-US" sz="1200" dirty="0">
                <a:solidFill>
                  <a:srgbClr val="FF00FF"/>
                </a:solidFill>
                <a:latin typeface="Calibri" charset="0"/>
                <a:ea typeface="Calibri" charset="0"/>
                <a:cs typeface="Calibri" charset="0"/>
              </a:rPr>
              <a:t>[Medical Dictionary: p15A]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5" action="ppaction://hlinksldjump"/>
              </a:rPr>
              <a:t>Adduct:</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To draw toward the long axis of a limb. </a:t>
            </a:r>
            <a:r>
              <a:rPr lang="en-US" sz="1200" dirty="0">
                <a:solidFill>
                  <a:srgbClr val="FF00FF"/>
                </a:solidFill>
                <a:latin typeface="Calibri" charset="0"/>
                <a:ea typeface="Calibri" charset="0"/>
                <a:cs typeface="Calibri" charset="0"/>
              </a:rPr>
              <a:t>[Tabers: p38A]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5" action="ppaction://hlinksldjump"/>
              </a:rPr>
              <a:t>Adductor pollicis muscle: </a:t>
            </a:r>
            <a:r>
              <a:rPr lang="en-US" sz="1200" dirty="0">
                <a:solidFill>
                  <a:srgbClr val="564138"/>
                </a:solidFill>
                <a:latin typeface="Calibri" charset="0"/>
                <a:ea typeface="Calibri" charset="0"/>
                <a:cs typeface="Calibri" charset="0"/>
              </a:rPr>
              <a:t>A muscle in the hand that adducts the thumb. </a:t>
            </a:r>
            <a:r>
              <a:rPr lang="en-US" sz="1200" dirty="0">
                <a:solidFill>
                  <a:srgbClr val="FF00FF"/>
                </a:solidFill>
                <a:latin typeface="Calibri" charset="0"/>
                <a:ea typeface="Calibri" charset="0"/>
                <a:cs typeface="Calibri" charset="0"/>
              </a:rPr>
              <a:t>[Tabers: p21A]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6" action="ppaction://hlinksldjump"/>
              </a:rPr>
              <a:t>Cardiac output: </a:t>
            </a:r>
            <a:r>
              <a:rPr lang="en-US" sz="1200" dirty="0">
                <a:solidFill>
                  <a:srgbClr val="564138"/>
                </a:solidFill>
                <a:latin typeface="Calibri" charset="0"/>
                <a:ea typeface="Calibri" charset="0"/>
                <a:cs typeface="Calibri" charset="0"/>
              </a:rPr>
              <a:t>The amount of blood pumped from the left or right ventricle per minute. </a:t>
            </a:r>
            <a:r>
              <a:rPr lang="en-US" sz="1200" dirty="0">
                <a:solidFill>
                  <a:srgbClr val="FF00FF"/>
                </a:solidFill>
                <a:latin typeface="Calibri" charset="0"/>
                <a:ea typeface="Calibri" charset="0"/>
                <a:cs typeface="Calibri" charset="0"/>
              </a:rPr>
              <a:t>[Tabers: p15A]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7" action="ppaction://hlinksldjump"/>
              </a:rPr>
              <a:t>Elastance: </a:t>
            </a:r>
            <a:r>
              <a:rPr lang="en-US" sz="1200" dirty="0">
                <a:solidFill>
                  <a:srgbClr val="564138"/>
                </a:solidFill>
                <a:latin typeface="Calibri" charset="0"/>
                <a:ea typeface="Calibri" charset="0"/>
                <a:cs typeface="Calibri" charset="0"/>
              </a:rPr>
              <a:t>The tendency of body tissues to return to their original form after being stretched. </a:t>
            </a:r>
            <a:r>
              <a:rPr lang="en-US" sz="1200" dirty="0">
                <a:solidFill>
                  <a:srgbClr val="FF00FF"/>
                </a:solidFill>
                <a:latin typeface="Calibri" charset="0"/>
                <a:ea typeface="Calibri" charset="0"/>
                <a:cs typeface="Calibri" charset="0"/>
              </a:rPr>
              <a:t>[Tabers: p48A]</a:t>
            </a:r>
          </a:p>
          <a:p>
            <a:endParaRPr lang="en-US" sz="1200" dirty="0">
              <a:solidFill>
                <a:srgbClr val="FF00FF"/>
              </a:solidFill>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8" action="ppaction://hlinksldjump"/>
              </a:rPr>
              <a:t>Glomerular filtration rate:</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rate of urine formation as blood passes through the kidney. </a:t>
            </a:r>
            <a:r>
              <a:rPr lang="en-US" sz="1200" dirty="0">
                <a:solidFill>
                  <a:srgbClr val="FF00FF"/>
                </a:solidFill>
                <a:latin typeface="Calibri" charset="0"/>
                <a:ea typeface="Calibri" charset="0"/>
                <a:cs typeface="Calibri" charset="0"/>
              </a:rPr>
              <a:t>[Tabers: p8A]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7" action="ppaction://hlinksldjump"/>
              </a:rPr>
              <a:t>Intra-abdominal hypertension: </a:t>
            </a:r>
            <a:r>
              <a:rPr lang="en-US" sz="1200" dirty="0">
                <a:solidFill>
                  <a:srgbClr val="564138"/>
                </a:solidFill>
                <a:latin typeface="Calibri" charset="0"/>
                <a:ea typeface="Calibri" charset="0"/>
                <a:cs typeface="Calibri" charset="0"/>
              </a:rPr>
              <a:t>The sustained or repeated pathological elevation of intra-abdominal pressure ≥12 mmHg. </a:t>
            </a:r>
            <a:r>
              <a:rPr lang="en-US" sz="1200" dirty="0">
                <a:solidFill>
                  <a:srgbClr val="FF00FF"/>
                </a:solidFill>
                <a:latin typeface="Calibri" charset="0"/>
                <a:ea typeface="Calibri" charset="0"/>
                <a:cs typeface="Calibri" charset="0"/>
              </a:rPr>
              <a:t>[World: p 4A]</a:t>
            </a:r>
            <a:endParaRPr lang="en-US" sz="1200" dirty="0">
              <a:latin typeface="Calibri" charset="0"/>
              <a:ea typeface="Calibri" charset="0"/>
              <a:cs typeface="Calibri" charset="0"/>
            </a:endParaRP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4" action="ppaction://hlinksldjump"/>
              </a:rPr>
              <a:t>Jejunum:</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second section of the small intestine. </a:t>
            </a:r>
            <a:r>
              <a:rPr lang="en-US" sz="1200" dirty="0">
                <a:solidFill>
                  <a:srgbClr val="FF00FF"/>
                </a:solidFill>
                <a:latin typeface="Calibri" charset="0"/>
                <a:ea typeface="Calibri" charset="0"/>
                <a:cs typeface="Calibri" charset="0"/>
              </a:rPr>
              <a:t>[Tabers: p17A]</a:t>
            </a:r>
          </a:p>
        </p:txBody>
      </p:sp>
      <p:sp>
        <p:nvSpPr>
          <p:cNvPr id="6" name="TextBox 5"/>
          <p:cNvSpPr txBox="1"/>
          <p:nvPr/>
        </p:nvSpPr>
        <p:spPr>
          <a:xfrm>
            <a:off x="6276554" y="1164750"/>
            <a:ext cx="5382116" cy="5078313"/>
          </a:xfrm>
          <a:prstGeom prst="rect">
            <a:avLst/>
          </a:prstGeom>
          <a:noFill/>
        </p:spPr>
        <p:txBody>
          <a:bodyPr wrap="square" rtlCol="0">
            <a:spAutoFit/>
          </a:bodyPr>
          <a:lstStyle/>
          <a:p>
            <a:r>
              <a:rPr lang="en-US" sz="1200" b="1" dirty="0">
                <a:solidFill>
                  <a:srgbClr val="564138"/>
                </a:solidFill>
                <a:latin typeface="Calibri" charset="0"/>
                <a:ea typeface="Calibri" charset="0"/>
                <a:cs typeface="Calibri" charset="0"/>
                <a:hlinkClick r:id="rId6" action="ppaction://hlinksldjump"/>
              </a:rPr>
              <a:t>Mean arterial pressure: </a:t>
            </a:r>
            <a:r>
              <a:rPr lang="en-US" sz="1200" dirty="0">
                <a:solidFill>
                  <a:srgbClr val="564138"/>
                </a:solidFill>
                <a:latin typeface="Calibri" charset="0"/>
                <a:ea typeface="Calibri" charset="0"/>
                <a:cs typeface="Calibri" charset="0"/>
              </a:rPr>
              <a:t>The average blood pressure over the cardiac cycle. </a:t>
            </a:r>
            <a:r>
              <a:rPr lang="en-US" sz="1200" dirty="0">
                <a:solidFill>
                  <a:srgbClr val="FF00FF"/>
                </a:solidFill>
                <a:latin typeface="Calibri" charset="0"/>
                <a:ea typeface="Calibri" charset="0"/>
                <a:cs typeface="Calibri" charset="0"/>
              </a:rPr>
              <a:t>[Medical Dictionary: p11A]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3" action="ppaction://hlinksldjump"/>
              </a:rPr>
              <a:t>Neuromuscular junction: </a:t>
            </a:r>
            <a:r>
              <a:rPr lang="en-US" sz="1200" dirty="0">
                <a:solidFill>
                  <a:srgbClr val="564138"/>
                </a:solidFill>
                <a:latin typeface="Calibri" charset="0"/>
                <a:ea typeface="Calibri" charset="0"/>
                <a:cs typeface="Calibri" charset="0"/>
              </a:rPr>
              <a:t>A structure that includes the end of a motor nerve, the synaptic cleft, and a muscle cell. </a:t>
            </a:r>
            <a:r>
              <a:rPr lang="en-US" sz="1200" dirty="0">
                <a:solidFill>
                  <a:srgbClr val="FF00FF"/>
                </a:solidFill>
                <a:latin typeface="Calibri" charset="0"/>
                <a:ea typeface="Calibri" charset="0"/>
                <a:cs typeface="Calibri" charset="0"/>
              </a:rPr>
              <a:t>[Tabers: p43A]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3" action="ppaction://hlinksldjump"/>
              </a:rPr>
              <a:t>Neurotransmitter:</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A molecule released by a nerve cell that interacts with a target cell.  </a:t>
            </a:r>
            <a:r>
              <a:rPr lang="en-US" sz="1200" dirty="0">
                <a:solidFill>
                  <a:srgbClr val="FF00FF"/>
                </a:solidFill>
                <a:latin typeface="Calibri" charset="0"/>
                <a:ea typeface="Calibri" charset="0"/>
                <a:cs typeface="Calibri" charset="0"/>
              </a:rPr>
              <a:t>[Tabers: p41A]</a:t>
            </a:r>
          </a:p>
          <a:p>
            <a:endParaRPr lang="en-US" sz="1200" dirty="0">
              <a:solidFill>
                <a:srgbClr val="FF00FF"/>
              </a:solidFill>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9" action="ppaction://hlinksldjump"/>
              </a:rPr>
              <a:t>Parietal peritoneum: </a:t>
            </a:r>
            <a:r>
              <a:rPr lang="en-US" sz="1200" dirty="0">
                <a:solidFill>
                  <a:srgbClr val="564138"/>
                </a:solidFill>
                <a:latin typeface="Calibri" charset="0"/>
                <a:ea typeface="Calibri" charset="0"/>
                <a:cs typeface="Calibri" charset="0"/>
              </a:rPr>
              <a:t>The part of the peritoneum that lines the abdominal wall and the underside of the diaphragm. </a:t>
            </a:r>
            <a:r>
              <a:rPr lang="en-US" sz="1200" dirty="0">
                <a:solidFill>
                  <a:srgbClr val="FF00FF"/>
                </a:solidFill>
                <a:latin typeface="Calibri" charset="0"/>
                <a:ea typeface="Calibri" charset="0"/>
                <a:cs typeface="Calibri" charset="0"/>
              </a:rPr>
              <a:t>[Tabers: p5B]</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9" action="ppaction://hlinksldjump"/>
              </a:rPr>
              <a:t>Peritoneal cavity: </a:t>
            </a:r>
            <a:r>
              <a:rPr lang="en-US" sz="1200" dirty="0">
                <a:solidFill>
                  <a:srgbClr val="564138"/>
                </a:solidFill>
                <a:latin typeface="Calibri" charset="0"/>
                <a:ea typeface="Calibri" charset="0"/>
                <a:cs typeface="Calibri" charset="0"/>
              </a:rPr>
              <a:t>The potential space between the parietal peritoneum and the visceral peritoneum. It contains a serous fluid to provide lubrication. </a:t>
            </a:r>
            <a:r>
              <a:rPr lang="en-US" sz="1200" dirty="0">
                <a:solidFill>
                  <a:srgbClr val="FF00FF"/>
                </a:solidFill>
                <a:latin typeface="Calibri" charset="0"/>
                <a:ea typeface="Calibri" charset="0"/>
                <a:cs typeface="Calibri" charset="0"/>
              </a:rPr>
              <a:t>[Tabers: p3A]</a:t>
            </a:r>
          </a:p>
          <a:p>
            <a:endParaRPr lang="en-US" sz="1200" dirty="0">
              <a:solidFill>
                <a:srgbClr val="FF00FF"/>
              </a:solidFill>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9" action="ppaction://hlinksldjump"/>
              </a:rPr>
              <a:t>Peritoneum:</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membrane that lines the abdominal cavity and covers the abdominal organs. </a:t>
            </a:r>
            <a:r>
              <a:rPr lang="en-US" sz="1200" dirty="0">
                <a:solidFill>
                  <a:srgbClr val="FF00FF"/>
                </a:solidFill>
                <a:latin typeface="Calibri" charset="0"/>
                <a:ea typeface="Calibri" charset="0"/>
                <a:cs typeface="Calibri" charset="0"/>
              </a:rPr>
              <a:t>[Tabers: p5A]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9" action="ppaction://hlinksldjump"/>
              </a:rPr>
              <a:t>Pneumoperitoneum:</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The expansion of the peritoneal cavity by insufflation of gas. It provides exposure for the surgeon and a working space for the manipulation of surgical instruments. </a:t>
            </a:r>
            <a:r>
              <a:rPr lang="en-US" sz="1200" dirty="0">
                <a:solidFill>
                  <a:srgbClr val="FF00FF"/>
                </a:solidFill>
                <a:latin typeface="Calibri" charset="0"/>
                <a:ea typeface="Calibri" charset="0"/>
                <a:cs typeface="Calibri" charset="0"/>
              </a:rPr>
              <a:t>[Avci: p4A]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5" action="ppaction://hlinksldjump"/>
              </a:rPr>
              <a:t>Post-tetanic count: </a:t>
            </a:r>
            <a:r>
              <a:rPr lang="en-US" sz="1200" dirty="0">
                <a:solidFill>
                  <a:srgbClr val="564138"/>
                </a:solidFill>
                <a:latin typeface="Calibri" charset="0"/>
                <a:ea typeface="Calibri" charset="0"/>
                <a:cs typeface="Calibri" charset="0"/>
              </a:rPr>
              <a:t>The number of twitches present after tetanic stimulation. </a:t>
            </a:r>
            <a:r>
              <a:rPr lang="en-US" sz="1200" dirty="0">
                <a:solidFill>
                  <a:srgbClr val="FF00FF"/>
                </a:solidFill>
                <a:latin typeface="Calibri" charset="0"/>
                <a:ea typeface="Calibri" charset="0"/>
                <a:cs typeface="Calibri" charset="0"/>
              </a:rPr>
              <a:t>[Sikka: p9F]</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8" action="ppaction://hlinksldjump"/>
              </a:rPr>
              <a:t>Renal cortex: </a:t>
            </a:r>
            <a:r>
              <a:rPr lang="en-US" sz="1200" dirty="0">
                <a:solidFill>
                  <a:srgbClr val="564138"/>
                </a:solidFill>
                <a:latin typeface="Calibri" charset="0"/>
                <a:ea typeface="Calibri" charset="0"/>
                <a:cs typeface="Calibri" charset="0"/>
              </a:rPr>
              <a:t>The outer layer of the kidney. </a:t>
            </a:r>
            <a:r>
              <a:rPr lang="en-US" sz="1200" dirty="0">
                <a:solidFill>
                  <a:srgbClr val="FF00FF"/>
                </a:solidFill>
                <a:latin typeface="Calibri" charset="0"/>
                <a:ea typeface="Calibri" charset="0"/>
                <a:cs typeface="Calibri" charset="0"/>
              </a:rPr>
              <a:t>[Medical Dictionary: p1A]</a:t>
            </a:r>
          </a:p>
          <a:p>
            <a:endParaRPr lang="en-US" sz="1200" dirty="0">
              <a:latin typeface="Calibri" charset="0"/>
              <a:ea typeface="Calibri" charset="0"/>
              <a:cs typeface="Calibri" charset="0"/>
            </a:endParaRPr>
          </a:p>
        </p:txBody>
      </p:sp>
      <p:cxnSp>
        <p:nvCxnSpPr>
          <p:cNvPr id="11" name="Straight Connector 10"/>
          <p:cNvCxnSpPr/>
          <p:nvPr/>
        </p:nvCxnSpPr>
        <p:spPr>
          <a:xfrm>
            <a:off x="655195" y="887912"/>
            <a:ext cx="0" cy="5127877"/>
          </a:xfrm>
          <a:prstGeom prst="line">
            <a:avLst/>
          </a:prstGeom>
          <a:ln w="25400" cap="rnd">
            <a:solidFill>
              <a:srgbClr val="998C87"/>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802" y="745983"/>
            <a:ext cx="500786" cy="494325"/>
          </a:xfrm>
          <a:prstGeom prst="rect">
            <a:avLst/>
          </a:prstGeom>
        </p:spPr>
      </p:pic>
      <p:sp>
        <p:nvSpPr>
          <p:cNvPr id="13" name="TextBox 12"/>
          <p:cNvSpPr txBox="1"/>
          <p:nvPr/>
        </p:nvSpPr>
        <p:spPr>
          <a:xfrm>
            <a:off x="942917" y="781549"/>
            <a:ext cx="5528067" cy="338554"/>
          </a:xfrm>
          <a:prstGeom prst="rect">
            <a:avLst/>
          </a:prstGeom>
          <a:noFill/>
        </p:spPr>
        <p:txBody>
          <a:bodyPr wrap="square" rtlCol="0">
            <a:spAutoFit/>
          </a:bodyPr>
          <a:lstStyle/>
          <a:p>
            <a:r>
              <a:rPr lang="en-US" sz="1600" i="1" dirty="0">
                <a:solidFill>
                  <a:srgbClr val="564138"/>
                </a:solidFill>
                <a:latin typeface="Calibri" charset="0"/>
                <a:ea typeface="Calibri" charset="0"/>
                <a:cs typeface="Calibri" charset="0"/>
              </a:rPr>
              <a:t>Click on each term to navigate to the page it appears on </a:t>
            </a:r>
          </a:p>
        </p:txBody>
      </p:sp>
      <p:pic>
        <p:nvPicPr>
          <p:cNvPr id="14" name="Picture 13">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15"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16" name="Picture 15">
            <a:hlinkClick r:id="" action="ppaction://hlinkshowjump?jump=previousslide"/>
          </p:cNvPr>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17" name="Picture 16">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71284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05588" y="3898232"/>
            <a:ext cx="5755516" cy="2251835"/>
          </a:xfrm>
          <a:prstGeom prst="rect">
            <a:avLst/>
          </a:prstGeom>
          <a:gradFill flip="none" rotWithShape="1">
            <a:gsLst>
              <a:gs pos="0">
                <a:srgbClr val="E6E2E0">
                  <a:shade val="30000"/>
                  <a:satMod val="115000"/>
                  <a:alpha val="18000"/>
                </a:srgbClr>
              </a:gs>
              <a:gs pos="100000">
                <a:srgbClr val="E6E2E0">
                  <a:shade val="100000"/>
                  <a:satMod val="115000"/>
                  <a:alpha val="16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Glossary</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1071254" y="4032590"/>
            <a:ext cx="48059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Progress Check Answers</a:t>
            </a:r>
          </a:p>
          <a:p>
            <a:pPr marL="239713" marR="0" lvl="0" indent="-239713" algn="l" defTabSz="914400" rtl="0" eaLnBrk="1" fontAlgn="auto" latinLnBrk="0" hangingPunct="1">
              <a:lnSpc>
                <a:spcPct val="100000"/>
              </a:lnSpc>
              <a:spcBef>
                <a:spcPts val="0"/>
              </a:spcBef>
              <a:spcAft>
                <a:spcPts val="600"/>
              </a:spcAft>
              <a:buClr>
                <a:srgbClr val="FF8300"/>
              </a:buClr>
              <a:buSzTx/>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B </a:t>
            </a:r>
            <a:r>
              <a:rPr kumimoji="0" lang="en-US" sz="1200" b="0" i="0" u="none" strike="noStrike" kern="1200" cap="none" spc="0" normalizeH="0" baseline="0" noProof="0" dirty="0">
                <a:ln>
                  <a:noFill/>
                </a:ln>
                <a:solidFill>
                  <a:srgbClr val="FF00FF"/>
                </a:solidFill>
                <a:effectLst/>
                <a:uLnTx/>
                <a:uFillTx/>
                <a:latin typeface="Calibri"/>
                <a:ea typeface="+mn-ea"/>
                <a:cs typeface="+mn-cs"/>
              </a:rPr>
              <a:t>[Mulier(2006): p1A, 1B] [Malbrain: p16A]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2" action="ppaction://hlinksldjump"/>
              </a:rPr>
              <a:t>7</a:t>
            </a:r>
            <a:r>
              <a:rPr kumimoji="0" lang="en-US" sz="1200" b="0" i="1" u="none" strike="noStrike" kern="1200" cap="none" spc="0" normalizeH="0" baseline="0" noProof="0" dirty="0">
                <a:ln>
                  <a:noFill/>
                </a:ln>
                <a:solidFill>
                  <a:prstClr val="black"/>
                </a:solidFill>
                <a:effectLst/>
                <a:uLnTx/>
                <a:uFillTx/>
                <a:latin typeface="Calibri"/>
                <a:ea typeface="+mn-ea"/>
                <a:cs typeface="+mn-cs"/>
              </a:rPr>
              <a:t>)</a:t>
            </a:r>
            <a:endParaRPr kumimoji="0" lang="en-US" sz="1200" b="1" i="1" u="none" strike="noStrike" kern="1200" cap="none" spc="0" normalizeH="0" baseline="0" noProof="0" dirty="0">
              <a:ln>
                <a:noFill/>
              </a:ln>
              <a:solidFill>
                <a:schemeClr val="accent6"/>
              </a:solidFill>
              <a:effectLst/>
              <a:uLnTx/>
              <a:uFillTx/>
              <a:latin typeface="Calibri"/>
              <a:ea typeface="+mn-ea"/>
              <a:cs typeface="+mn-cs"/>
            </a:endParaRPr>
          </a:p>
          <a:p>
            <a:pPr marL="239713" marR="0" lvl="0" indent="-239713" algn="l" defTabSz="914400" rtl="0" eaLnBrk="1" fontAlgn="auto" latinLnBrk="0" hangingPunct="1">
              <a:lnSpc>
                <a:spcPct val="100000"/>
              </a:lnSpc>
              <a:spcBef>
                <a:spcPts val="0"/>
              </a:spcBef>
              <a:spcAft>
                <a:spcPts val="600"/>
              </a:spcAft>
              <a:buClr>
                <a:srgbClr val="FF8300"/>
              </a:buClr>
              <a:buSzTx/>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a:t>
            </a:r>
            <a:r>
              <a:rPr kumimoji="0" lang="en-US" sz="1200" b="0" i="0" u="none" strike="noStrike" kern="1200" cap="none" spc="0" normalizeH="0" baseline="0" noProof="0" dirty="0">
                <a:ln>
                  <a:noFill/>
                </a:ln>
                <a:solidFill>
                  <a:srgbClr val="FF00FF"/>
                </a:solidFill>
                <a:effectLst/>
                <a:uLnTx/>
                <a:uFillTx/>
                <a:latin typeface="Calibri"/>
                <a:ea typeface="+mn-ea"/>
                <a:cs typeface="+mn-cs"/>
              </a:rPr>
              <a:t>[Mulier(2010): p3A]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3" action="ppaction://hlinksldjump"/>
              </a:rPr>
              <a:t>4</a:t>
            </a:r>
            <a:r>
              <a:rPr kumimoji="0" lang="en-US" sz="1200" b="0" i="1" u="none" strike="noStrike" kern="1200" cap="none" spc="0" normalizeH="0" baseline="0" noProof="0" dirty="0">
                <a:ln>
                  <a:noFill/>
                </a:ln>
                <a:solidFill>
                  <a:prstClr val="black"/>
                </a:solidFill>
                <a:effectLst/>
                <a:uLnTx/>
                <a:uFillTx/>
                <a:latin typeface="Calibri"/>
                <a:ea typeface="+mn-ea"/>
                <a:cs typeface="+mn-cs"/>
              </a:rPr>
              <a:t>) </a:t>
            </a:r>
            <a:endParaRPr kumimoji="0" lang="en-US" sz="1200" b="1" i="1" u="none" strike="noStrike" kern="1200" cap="none" spc="0" normalizeH="0" baseline="0" noProof="0" dirty="0">
              <a:ln>
                <a:noFill/>
              </a:ln>
              <a:solidFill>
                <a:schemeClr val="accent6"/>
              </a:solidFill>
              <a:effectLst/>
              <a:uLnTx/>
              <a:uFillTx/>
              <a:latin typeface="Calibri"/>
              <a:ea typeface="+mn-ea"/>
              <a:cs typeface="+mn-cs"/>
            </a:endParaRPr>
          </a:p>
          <a:p>
            <a:pPr marL="239713" marR="0" lvl="0" indent="-239713" algn="l" defTabSz="914400" rtl="0" eaLnBrk="1" fontAlgn="auto" latinLnBrk="0" hangingPunct="1">
              <a:lnSpc>
                <a:spcPct val="100000"/>
              </a:lnSpc>
              <a:spcBef>
                <a:spcPts val="0"/>
              </a:spcBef>
              <a:spcAft>
                <a:spcPts val="600"/>
              </a:spcAft>
              <a:buClr>
                <a:srgbClr val="FF8300"/>
              </a:buClr>
              <a:buSzTx/>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  </a:t>
            </a:r>
            <a:r>
              <a:rPr kumimoji="0" lang="en-US" sz="1200" b="0" i="0" u="none" strike="noStrike" kern="1200" cap="none" spc="0" normalizeH="0" baseline="0" noProof="0" dirty="0">
                <a:ln>
                  <a:noFill/>
                </a:ln>
                <a:solidFill>
                  <a:srgbClr val="FF00FF"/>
                </a:solidFill>
                <a:effectLst/>
                <a:uLnTx/>
                <a:uFillTx/>
                <a:latin typeface="Calibri"/>
                <a:ea typeface="+mn-ea"/>
                <a:cs typeface="+mn-cs"/>
              </a:rPr>
              <a:t>[World: p 4A]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4" action="ppaction://hlinksldjump"/>
              </a:rPr>
              <a:t>6</a:t>
            </a:r>
            <a:r>
              <a:rPr kumimoji="0" lang="en-US" sz="1200" b="0" i="1" u="none" strike="noStrike" kern="1200" cap="none" spc="0" normalizeH="0" baseline="0" noProof="0" dirty="0">
                <a:ln>
                  <a:noFill/>
                </a:ln>
                <a:solidFill>
                  <a:prstClr val="black"/>
                </a:solidFill>
                <a:effectLst/>
                <a:uLnTx/>
                <a:uFillTx/>
                <a:latin typeface="Calibri"/>
                <a:ea typeface="+mn-ea"/>
                <a:cs typeface="+mn-cs"/>
              </a:rPr>
              <a:t>)</a:t>
            </a:r>
            <a:endParaRPr kumimoji="0" lang="en-US" sz="1200" b="1" i="1" u="none" strike="noStrike" kern="1200" cap="none" spc="0" normalizeH="0" baseline="0" noProof="0" dirty="0">
              <a:ln>
                <a:noFill/>
              </a:ln>
              <a:solidFill>
                <a:schemeClr val="accent6"/>
              </a:solidFill>
              <a:effectLst/>
              <a:uLnTx/>
              <a:uFillTx/>
              <a:latin typeface="Calibri"/>
              <a:ea typeface="+mn-ea"/>
              <a:cs typeface="+mn-cs"/>
            </a:endParaRPr>
          </a:p>
          <a:p>
            <a:pPr marL="239713" lvl="0" indent="-239713">
              <a:spcAft>
                <a:spcPts val="600"/>
              </a:spcAft>
              <a:buClr>
                <a:srgbClr val="FF8300"/>
              </a:buClr>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C, D </a:t>
            </a:r>
            <a:r>
              <a:rPr kumimoji="0" lang="en-US" sz="1200" b="0" i="0" u="none" strike="noStrike" kern="1200" cap="none" spc="0" normalizeH="0" baseline="0" noProof="0" dirty="0">
                <a:ln>
                  <a:noFill/>
                </a:ln>
                <a:solidFill>
                  <a:srgbClr val="FF00FF"/>
                </a:solidFill>
                <a:effectLst/>
                <a:uLnTx/>
                <a:uFillTx/>
                <a:latin typeface="Calibri"/>
                <a:ea typeface="+mn-ea"/>
                <a:cs typeface="+mn-cs"/>
              </a:rPr>
              <a:t>[Spight: p5A] [Nguyen: p2A] [Ott: p5A]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pages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5" action="ppaction://hlinksldjump"/>
              </a:rPr>
              <a:t>8</a:t>
            </a:r>
            <a:r>
              <a:rPr kumimoji="0" lang="en-US" sz="1200" b="0" i="1" u="none" strike="noStrike" kern="1200" cap="none" spc="0" normalizeH="0" baseline="0" noProof="0" dirty="0">
                <a:ln>
                  <a:noFill/>
                </a:ln>
                <a:solidFill>
                  <a:prstClr val="black"/>
                </a:solidFill>
                <a:effectLst/>
                <a:uLnTx/>
                <a:uFillTx/>
                <a:latin typeface="Calibri"/>
                <a:ea typeface="+mn-ea"/>
                <a:cs typeface="+mn-cs"/>
              </a:rPr>
              <a:t>, </a:t>
            </a:r>
            <a:r>
              <a:rPr lang="en-US" sz="1200" i="1" dirty="0">
                <a:solidFill>
                  <a:prstClr val="black"/>
                </a:solidFill>
                <a:hlinkClick r:id="rId6" action="ppaction://hlinksldjump"/>
              </a:rPr>
              <a:t>9</a:t>
            </a:r>
            <a:r>
              <a:rPr lang="en-US" sz="1200" i="1" dirty="0">
                <a:solidFill>
                  <a:prstClr val="black"/>
                </a:solidFill>
              </a:rPr>
              <a:t>, </a:t>
            </a:r>
            <a:r>
              <a:rPr kumimoji="0" lang="en-US" sz="1200" b="0" i="1" u="none" strike="noStrike" kern="1200" cap="none" spc="0" normalizeH="0" baseline="0" noProof="0" dirty="0">
                <a:ln>
                  <a:noFill/>
                </a:ln>
                <a:solidFill>
                  <a:prstClr val="black"/>
                </a:solidFill>
                <a:effectLst/>
                <a:uLnTx/>
                <a:uFillTx/>
                <a:latin typeface="Calibri"/>
                <a:ea typeface="+mn-ea"/>
                <a:cs typeface="+mn-cs"/>
              </a:rPr>
              <a:t>and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7" action="ppaction://hlinksldjump"/>
              </a:rPr>
              <a:t>10</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endParaRPr kumimoji="0" lang="en-US" sz="1200" b="1" i="0" u="none" strike="noStrike" kern="1200" cap="none" spc="0" normalizeH="0" baseline="0" noProof="0" dirty="0">
              <a:ln>
                <a:noFill/>
              </a:ln>
              <a:solidFill>
                <a:schemeClr val="accent6"/>
              </a:solidFill>
              <a:effectLst/>
              <a:uLnTx/>
              <a:uFillTx/>
              <a:latin typeface="Calibri"/>
              <a:ea typeface="+mn-ea"/>
              <a:cs typeface="+mn-cs"/>
            </a:endParaRPr>
          </a:p>
          <a:p>
            <a:pPr marL="239713" marR="0" lvl="0" indent="-239713" algn="l" defTabSz="914400" rtl="0" eaLnBrk="1" fontAlgn="auto" latinLnBrk="0" hangingPunct="1">
              <a:lnSpc>
                <a:spcPct val="100000"/>
              </a:lnSpc>
              <a:spcBef>
                <a:spcPts val="0"/>
              </a:spcBef>
              <a:spcAft>
                <a:spcPts val="600"/>
              </a:spcAft>
              <a:buClr>
                <a:srgbClr val="FF8300"/>
              </a:buClr>
              <a:buSzTx/>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 </a:t>
            </a:r>
            <a:r>
              <a:rPr kumimoji="0" lang="en-US" sz="1200" b="0" i="0" u="none" strike="noStrike" kern="1200" cap="none" spc="0" normalizeH="0" baseline="0" noProof="0" dirty="0">
                <a:ln>
                  <a:noFill/>
                </a:ln>
                <a:solidFill>
                  <a:srgbClr val="FF00FF"/>
                </a:solidFill>
                <a:effectLst/>
                <a:uLnTx/>
                <a:uFillTx/>
                <a:latin typeface="Calibri"/>
                <a:ea typeface="+mn-ea"/>
                <a:cs typeface="+mn-cs"/>
              </a:rPr>
              <a:t>[Sikka(Ch13): p10E]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8" action="ppaction://hlinksldjump"/>
              </a:rPr>
              <a:t>12</a:t>
            </a:r>
            <a:r>
              <a:rPr kumimoji="0" lang="en-US" sz="1200" b="0" i="1" u="none" strike="noStrike" kern="1200" cap="none" spc="0" normalizeH="0" baseline="0" noProof="0" dirty="0">
                <a:ln>
                  <a:noFill/>
                </a:ln>
                <a:solidFill>
                  <a:prstClr val="black"/>
                </a:solidFill>
                <a:effectLst/>
                <a:uLnTx/>
                <a:uFillTx/>
                <a:latin typeface="Calibri"/>
                <a:ea typeface="+mn-ea"/>
                <a:cs typeface="+mn-cs"/>
              </a:rPr>
              <a:t>) </a:t>
            </a:r>
            <a:endParaRPr kumimoji="0" lang="en-US" sz="1200" b="1" i="1" u="none" strike="noStrike" kern="1200" cap="none" spc="0" normalizeH="0" baseline="0" noProof="0" dirty="0">
              <a:ln>
                <a:noFill/>
              </a:ln>
              <a:solidFill>
                <a:schemeClr val="accent6"/>
              </a:solidFill>
              <a:effectLst/>
              <a:uLnTx/>
              <a:uFillTx/>
              <a:latin typeface="Calibri"/>
              <a:ea typeface="+mn-ea"/>
              <a:cs typeface="+mn-cs"/>
            </a:endParaRPr>
          </a:p>
          <a:p>
            <a:pPr marL="239713" marR="0" lvl="0" indent="-239713" algn="l" defTabSz="914400" rtl="0" eaLnBrk="1" fontAlgn="auto" latinLnBrk="0" hangingPunct="1">
              <a:lnSpc>
                <a:spcPct val="100000"/>
              </a:lnSpc>
              <a:spcBef>
                <a:spcPts val="0"/>
              </a:spcBef>
              <a:spcAft>
                <a:spcPts val="600"/>
              </a:spcAft>
              <a:buClr>
                <a:srgbClr val="FF8300"/>
              </a:buClr>
              <a:buSzTx/>
              <a:buFont typeface="+mj-lt"/>
              <a:buAutoNum type="arabicPeriod"/>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 B, C, D </a:t>
            </a:r>
            <a:r>
              <a:rPr kumimoji="0" lang="en-US" sz="1200" b="0" i="0" u="none" strike="noStrike" kern="1200" cap="none" spc="0" normalizeH="0" baseline="0" noProof="0" dirty="0">
                <a:ln>
                  <a:noFill/>
                </a:ln>
                <a:solidFill>
                  <a:srgbClr val="FF00FF"/>
                </a:solidFill>
                <a:effectLst/>
                <a:uLnTx/>
                <a:uFillTx/>
                <a:latin typeface="Calibri"/>
                <a:ea typeface="+mn-ea"/>
                <a:cs typeface="+mn-cs"/>
              </a:rPr>
              <a:t>[Lindekaer: p2B] [Madsen: p5A, 5B] [Kim: p1A] [Martini: p1A]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See pages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9" action="ppaction://hlinksldjump"/>
              </a:rPr>
              <a:t>13</a:t>
            </a:r>
            <a:r>
              <a:rPr kumimoji="0" lang="en-US" sz="1200" b="0" i="1"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10" action="ppaction://hlinksldjump"/>
              </a:rPr>
              <a:t>14</a:t>
            </a:r>
            <a:r>
              <a:rPr kumimoji="0" lang="en-US" sz="1200" b="0" i="1" u="none" strike="noStrike" kern="1200" cap="none" spc="0" normalizeH="0" baseline="0" noProof="0" dirty="0">
                <a:ln>
                  <a:noFill/>
                </a:ln>
                <a:solidFill>
                  <a:prstClr val="black"/>
                </a:solidFill>
                <a:effectLst/>
                <a:uLnTx/>
                <a:uFillTx/>
                <a:latin typeface="Calibri"/>
                <a:ea typeface="+mn-ea"/>
                <a:cs typeface="+mn-cs"/>
              </a:rPr>
              <a:t>,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11" action="ppaction://hlinksldjump"/>
              </a:rPr>
              <a:t>15</a:t>
            </a:r>
            <a:r>
              <a:rPr kumimoji="0" lang="en-US" sz="1200" b="0" i="1" u="none" strike="noStrike" kern="1200" cap="none" spc="0" normalizeH="0" baseline="0" noProof="0" dirty="0">
                <a:ln>
                  <a:noFill/>
                </a:ln>
                <a:solidFill>
                  <a:prstClr val="black"/>
                </a:solidFill>
                <a:effectLst/>
                <a:uLnTx/>
                <a:uFillTx/>
                <a:latin typeface="Calibri"/>
                <a:ea typeface="+mn-ea"/>
                <a:cs typeface="+mn-cs"/>
              </a:rPr>
              <a:t>, and </a:t>
            </a:r>
            <a:r>
              <a:rPr kumimoji="0" lang="en-US" sz="1200" b="0" i="1" u="none" strike="noStrike" kern="1200" cap="none" spc="0" normalizeH="0" baseline="0" noProof="0" dirty="0">
                <a:ln>
                  <a:noFill/>
                </a:ln>
                <a:solidFill>
                  <a:prstClr val="black"/>
                </a:solidFill>
                <a:effectLst/>
                <a:uLnTx/>
                <a:uFillTx/>
                <a:latin typeface="Calibri"/>
                <a:ea typeface="+mn-ea"/>
                <a:cs typeface="+mn-cs"/>
                <a:hlinkClick r:id="rId12" action="ppaction://hlinksldjump"/>
              </a:rPr>
              <a:t>16</a:t>
            </a:r>
            <a:r>
              <a:rPr kumimoji="0" lang="en-US" sz="1200" b="0" i="1"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schemeClr val="accent6"/>
                </a:solidFill>
                <a:effectLst/>
                <a:uLnTx/>
                <a:uFillTx/>
                <a:latin typeface="Calibri"/>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942917" y="1174354"/>
            <a:ext cx="9019230" cy="2123658"/>
          </a:xfrm>
          <a:prstGeom prst="rect">
            <a:avLst/>
          </a:prstGeom>
          <a:noFill/>
        </p:spPr>
        <p:txBody>
          <a:bodyPr wrap="square" rtlCol="0">
            <a:spAutoFit/>
          </a:bodyPr>
          <a:lstStyle/>
          <a:p>
            <a:r>
              <a:rPr lang="en-US" sz="1200" b="1" dirty="0">
                <a:solidFill>
                  <a:srgbClr val="564138"/>
                </a:solidFill>
                <a:latin typeface="Calibri" charset="0"/>
                <a:ea typeface="Calibri" charset="0"/>
                <a:cs typeface="Calibri" charset="0"/>
                <a:hlinkClick r:id="rId6" action="ppaction://hlinksldjump"/>
              </a:rPr>
              <a:t>Renal medulla: </a:t>
            </a:r>
            <a:r>
              <a:rPr lang="en-US" sz="1200" dirty="0">
                <a:solidFill>
                  <a:srgbClr val="564138"/>
                </a:solidFill>
                <a:latin typeface="Calibri" charset="0"/>
                <a:ea typeface="Calibri" charset="0"/>
                <a:cs typeface="Calibri" charset="0"/>
              </a:rPr>
              <a:t>The inner portion of the kidney. </a:t>
            </a:r>
            <a:r>
              <a:rPr lang="en-US" sz="1200" dirty="0">
                <a:solidFill>
                  <a:srgbClr val="FF00FF"/>
                </a:solidFill>
                <a:latin typeface="Calibri" charset="0"/>
                <a:ea typeface="Calibri" charset="0"/>
                <a:cs typeface="Calibri" charset="0"/>
              </a:rPr>
              <a:t>[Medical Dictionary: p6A]</a:t>
            </a:r>
          </a:p>
          <a:p>
            <a:endParaRPr lang="en-US" sz="1200" b="1" dirty="0">
              <a:solidFill>
                <a:srgbClr val="564138"/>
              </a:solidFill>
              <a:latin typeface="Calibri" charset="0"/>
              <a:ea typeface="Calibri" charset="0"/>
              <a:cs typeface="Calibri" charset="0"/>
              <a:hlinkClick r:id="rId8" action="ppaction://hlinksldjump"/>
            </a:endParaRPr>
          </a:p>
          <a:p>
            <a:r>
              <a:rPr lang="en-US" sz="1200" b="1" dirty="0">
                <a:solidFill>
                  <a:srgbClr val="564138"/>
                </a:solidFill>
                <a:latin typeface="Calibri" charset="0"/>
                <a:ea typeface="Calibri" charset="0"/>
                <a:cs typeface="Calibri" charset="0"/>
                <a:hlinkClick r:id="rId8" action="ppaction://hlinksldjump"/>
              </a:rPr>
              <a:t>Synaptic cleft: </a:t>
            </a:r>
            <a:r>
              <a:rPr lang="en-US" sz="1200" dirty="0">
                <a:solidFill>
                  <a:srgbClr val="564138"/>
                </a:solidFill>
                <a:latin typeface="Calibri" charset="0"/>
                <a:ea typeface="Calibri" charset="0"/>
                <a:cs typeface="Calibri" charset="0"/>
              </a:rPr>
              <a:t>The space between the end of a motor nerve and the muscle cell. </a:t>
            </a:r>
            <a:r>
              <a:rPr lang="en-US" sz="1200" dirty="0">
                <a:solidFill>
                  <a:srgbClr val="FF00FF"/>
                </a:solidFill>
                <a:latin typeface="Calibri" charset="0"/>
                <a:ea typeface="Calibri" charset="0"/>
                <a:cs typeface="Calibri" charset="0"/>
              </a:rPr>
              <a:t>[Tabers: p45A]</a:t>
            </a:r>
          </a:p>
          <a:p>
            <a:endParaRPr lang="en-US" sz="1200" dirty="0">
              <a:solidFill>
                <a:srgbClr val="FF00FF"/>
              </a:solidFill>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5" action="ppaction://hlinksldjump"/>
              </a:rPr>
              <a:t>Systemic vascular resistance: </a:t>
            </a:r>
            <a:r>
              <a:rPr lang="en-US" sz="1200" dirty="0">
                <a:solidFill>
                  <a:srgbClr val="564138"/>
                </a:solidFill>
                <a:latin typeface="Calibri" charset="0"/>
                <a:ea typeface="Calibri" charset="0"/>
                <a:cs typeface="Calibri" charset="0"/>
              </a:rPr>
              <a:t>The resistance to blood flow through the body’s blood vessels. </a:t>
            </a:r>
            <a:r>
              <a:rPr lang="en-US" sz="1200" dirty="0">
                <a:solidFill>
                  <a:srgbClr val="FF00FF"/>
                </a:solidFill>
                <a:latin typeface="Calibri" charset="0"/>
                <a:ea typeface="Calibri" charset="0"/>
                <a:cs typeface="Calibri" charset="0"/>
              </a:rPr>
              <a:t>[Tabers: p14A]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13" action="ppaction://hlinksldjump"/>
              </a:rPr>
              <a:t>Tetanic contraction:</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A continuous muscle contraction. </a:t>
            </a:r>
            <a:r>
              <a:rPr lang="en-US" sz="1200" dirty="0">
                <a:solidFill>
                  <a:srgbClr val="FF00FF"/>
                </a:solidFill>
                <a:latin typeface="Calibri" charset="0"/>
                <a:ea typeface="Calibri" charset="0"/>
                <a:cs typeface="Calibri" charset="0"/>
              </a:rPr>
              <a:t>[Tabers: p40A]</a:t>
            </a:r>
          </a:p>
          <a:p>
            <a:endParaRPr lang="en-US" sz="1200" dirty="0">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2" action="ppaction://hlinksldjump"/>
              </a:rPr>
              <a:t>Trocar:</a:t>
            </a:r>
            <a:r>
              <a:rPr lang="en-US" sz="1200" b="1" dirty="0">
                <a:solidFill>
                  <a:srgbClr val="564138"/>
                </a:solidFill>
                <a:latin typeface="Calibri" charset="0"/>
                <a:ea typeface="Calibri" charset="0"/>
                <a:cs typeface="Calibri" charset="0"/>
              </a:rPr>
              <a:t> </a:t>
            </a:r>
            <a:r>
              <a:rPr lang="en-US" sz="1200" dirty="0">
                <a:solidFill>
                  <a:srgbClr val="564138"/>
                </a:solidFill>
                <a:latin typeface="Calibri" charset="0"/>
                <a:ea typeface="Calibri" charset="0"/>
                <a:cs typeface="Calibri" charset="0"/>
              </a:rPr>
              <a:t>A sharply pointed surgical instrument contained in a cannula. </a:t>
            </a:r>
            <a:r>
              <a:rPr lang="en-US" sz="1200" dirty="0">
                <a:solidFill>
                  <a:srgbClr val="FF00FF"/>
                </a:solidFill>
                <a:latin typeface="Calibri" charset="0"/>
                <a:ea typeface="Calibri" charset="0"/>
                <a:cs typeface="Calibri" charset="0"/>
              </a:rPr>
              <a:t>[Tabers: p56A]</a:t>
            </a:r>
          </a:p>
          <a:p>
            <a:endParaRPr lang="en-US" sz="1200" dirty="0">
              <a:solidFill>
                <a:srgbClr val="FF00FF"/>
              </a:solidFill>
              <a:latin typeface="Calibri" charset="0"/>
              <a:ea typeface="Calibri" charset="0"/>
              <a:cs typeface="Calibri" charset="0"/>
            </a:endParaRPr>
          </a:p>
          <a:p>
            <a:r>
              <a:rPr lang="en-US" sz="1200" b="1" dirty="0">
                <a:solidFill>
                  <a:srgbClr val="564138"/>
                </a:solidFill>
                <a:latin typeface="Calibri" charset="0"/>
                <a:ea typeface="Calibri" charset="0"/>
                <a:cs typeface="Calibri" charset="0"/>
                <a:hlinkClick r:id="rId14" action="ppaction://hlinksldjump"/>
              </a:rPr>
              <a:t>Visceral peritoneum: </a:t>
            </a:r>
            <a:r>
              <a:rPr lang="en-US" sz="1200" dirty="0">
                <a:solidFill>
                  <a:srgbClr val="564138"/>
                </a:solidFill>
                <a:latin typeface="Calibri" charset="0"/>
                <a:ea typeface="Calibri" charset="0"/>
                <a:cs typeface="Calibri" charset="0"/>
              </a:rPr>
              <a:t>The part of the peritoneum that surrounds and covers the abdominal organs. </a:t>
            </a:r>
            <a:r>
              <a:rPr lang="en-US" sz="1200" dirty="0">
                <a:solidFill>
                  <a:srgbClr val="FF00FF"/>
                </a:solidFill>
                <a:latin typeface="Calibri" charset="0"/>
                <a:ea typeface="Calibri" charset="0"/>
                <a:cs typeface="Calibri" charset="0"/>
              </a:rPr>
              <a:t>[Tabers: p5C]</a:t>
            </a:r>
          </a:p>
        </p:txBody>
      </p:sp>
      <p:cxnSp>
        <p:nvCxnSpPr>
          <p:cNvPr id="12" name="Straight Connector 11"/>
          <p:cNvCxnSpPr/>
          <p:nvPr/>
        </p:nvCxnSpPr>
        <p:spPr>
          <a:xfrm>
            <a:off x="655195" y="887912"/>
            <a:ext cx="0" cy="5127877"/>
          </a:xfrm>
          <a:prstGeom prst="line">
            <a:avLst/>
          </a:prstGeom>
          <a:ln w="25400" cap="rnd">
            <a:solidFill>
              <a:srgbClr val="998C87"/>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4802" y="745983"/>
            <a:ext cx="500786" cy="494325"/>
          </a:xfrm>
          <a:prstGeom prst="rect">
            <a:avLst/>
          </a:prstGeom>
        </p:spPr>
      </p:pic>
      <p:sp>
        <p:nvSpPr>
          <p:cNvPr id="26" name="TextBox 25"/>
          <p:cNvSpPr txBox="1"/>
          <p:nvPr/>
        </p:nvSpPr>
        <p:spPr>
          <a:xfrm>
            <a:off x="942917" y="781549"/>
            <a:ext cx="5528067" cy="338554"/>
          </a:xfrm>
          <a:prstGeom prst="rect">
            <a:avLst/>
          </a:prstGeom>
          <a:noFill/>
        </p:spPr>
        <p:txBody>
          <a:bodyPr wrap="square" rtlCol="0">
            <a:spAutoFit/>
          </a:bodyPr>
          <a:lstStyle/>
          <a:p>
            <a:r>
              <a:rPr lang="en-US" sz="1600" i="1" dirty="0">
                <a:solidFill>
                  <a:srgbClr val="564138"/>
                </a:solidFill>
                <a:latin typeface="Calibri" charset="0"/>
                <a:ea typeface="Calibri" charset="0"/>
                <a:cs typeface="Calibri" charset="0"/>
              </a:rPr>
              <a:t>Click on each term to navigate to the page it appears on </a:t>
            </a:r>
          </a:p>
        </p:txBody>
      </p:sp>
      <p:pic>
        <p:nvPicPr>
          <p:cNvPr id="16" name="Picture 15">
            <a:hlinkClick r:id="" action="ppaction://hlinkshowjump?jump=nextslide"/>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17" name="Picture 16">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18" name="Picture 17">
            <a:hlinkClick r:id="" action="ppaction://hlinkshowjump?jump=previousslide"/>
          </p:cNvPr>
          <p:cNvPicPr>
            <a:picLocks noChangeAspect="1"/>
          </p:cNvPicPr>
          <p:nvPr/>
        </p:nvPicPr>
        <p:blipFill>
          <a:blip r:embed="rId16">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19" name="Picture 18">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40914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Learning Objectives</a:t>
            </a:r>
          </a:p>
        </p:txBody>
      </p:sp>
      <p:sp>
        <p:nvSpPr>
          <p:cNvPr id="3" name="Content Placeholder 2"/>
          <p:cNvSpPr>
            <a:spLocks noGrp="1"/>
          </p:cNvSpPr>
          <p:nvPr>
            <p:ph idx="1"/>
          </p:nvPr>
        </p:nvSpPr>
        <p:spPr>
          <a:xfrm>
            <a:off x="3059496" y="4999554"/>
            <a:ext cx="8719225" cy="874097"/>
          </a:xfrm>
        </p:spPr>
        <p:txBody>
          <a:bodyPr/>
          <a:lstStyle/>
          <a:p>
            <a:pPr marL="0" indent="0">
              <a:buNone/>
            </a:pPr>
            <a:r>
              <a:rPr lang="en-US" sz="2400" dirty="0">
                <a:solidFill>
                  <a:srgbClr val="564138"/>
                </a:solidFill>
              </a:rPr>
              <a:t>the effect of neuromuscular blockade and the intra-abdominal pressure on surgical </a:t>
            </a:r>
            <a:r>
              <a:rPr lang="en-US" sz="2400">
                <a:solidFill>
                  <a:srgbClr val="564138"/>
                </a:solidFill>
              </a:rPr>
              <a:t>conditions during laparoscopy</a:t>
            </a:r>
            <a:r>
              <a:rPr lang="en-US" sz="2400" dirty="0">
                <a:solidFill>
                  <a:srgbClr val="564138"/>
                </a:solidFill>
              </a:rPr>
              <a:t>.</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Rectangle 9"/>
          <p:cNvSpPr/>
          <p:nvPr/>
        </p:nvSpPr>
        <p:spPr>
          <a:xfrm>
            <a:off x="3094091" y="1052921"/>
            <a:ext cx="8719228" cy="10895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400" dirty="0">
                <a:solidFill>
                  <a:srgbClr val="564138"/>
                </a:solidFill>
                <a:latin typeface="Calibri" charset="0"/>
                <a:ea typeface="Calibri" charset="0"/>
                <a:cs typeface="Calibri" charset="0"/>
              </a:rPr>
              <a:t>intra-abdominal pressure, normal levels of intra-abdominal pressure, and the pressure/volume relationship of the abdomen under a pneumoperitoneum.</a:t>
            </a:r>
            <a:endParaRPr kumimoji="0" lang="en-US" sz="2400" b="0" i="0" u="none" strike="noStrike" kern="1200" cap="none" spc="0" normalizeH="0" baseline="0" noProof="0" dirty="0">
              <a:ln>
                <a:noFill/>
              </a:ln>
              <a:solidFill>
                <a:srgbClr val="564138"/>
              </a:solidFill>
              <a:effectLst/>
              <a:uLnTx/>
              <a:uFillTx/>
              <a:latin typeface="Calibri" charset="0"/>
              <a:ea typeface="Calibri" charset="0"/>
              <a:cs typeface="Calibri" charset="0"/>
            </a:endParaRPr>
          </a:p>
        </p:txBody>
      </p:sp>
      <p:sp>
        <p:nvSpPr>
          <p:cNvPr id="21" name="Rectangle 20"/>
          <p:cNvSpPr/>
          <p:nvPr/>
        </p:nvSpPr>
        <p:spPr>
          <a:xfrm>
            <a:off x="3094092" y="2629451"/>
            <a:ext cx="7728628" cy="424732"/>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2400" dirty="0">
                <a:solidFill>
                  <a:srgbClr val="564138"/>
                </a:solidFill>
                <a:latin typeface="Calibri" charset="0"/>
                <a:ea typeface="Calibri" charset="0"/>
                <a:cs typeface="Calibri" charset="0"/>
              </a:rPr>
              <a:t>the physiologic effects of pneumoperitoneum.</a:t>
            </a:r>
            <a:endParaRPr kumimoji="0" lang="en-US" sz="2400" b="0" i="0" u="none" strike="noStrike" kern="1200" cap="none" spc="0" normalizeH="0" baseline="0" noProof="0" dirty="0">
              <a:ln>
                <a:noFill/>
              </a:ln>
              <a:solidFill>
                <a:srgbClr val="564138"/>
              </a:solidFill>
              <a:effectLst/>
              <a:uLnTx/>
              <a:uFillTx/>
              <a:latin typeface="Calibri" charset="0"/>
              <a:ea typeface="Calibri" charset="0"/>
              <a:cs typeface="Calibri" charset="0"/>
            </a:endParaRPr>
          </a:p>
        </p:txBody>
      </p:sp>
      <p:sp>
        <p:nvSpPr>
          <p:cNvPr id="7" name="Rectangle 6"/>
          <p:cNvSpPr/>
          <p:nvPr/>
        </p:nvSpPr>
        <p:spPr>
          <a:xfrm>
            <a:off x="3094091" y="3517364"/>
            <a:ext cx="8684629"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564138"/>
                </a:solidFill>
                <a:latin typeface="Calibri"/>
              </a:rPr>
              <a:t>the differences in muscle sensitivity to neuromuscular blockers, particularly the diaphragm vs peripheral muscles, and how depth </a:t>
            </a:r>
            <a:br>
              <a:rPr lang="en-US" sz="2400" dirty="0">
                <a:solidFill>
                  <a:srgbClr val="564138"/>
                </a:solidFill>
                <a:latin typeface="Calibri"/>
              </a:rPr>
            </a:br>
            <a:r>
              <a:rPr lang="en-US" sz="2400" dirty="0">
                <a:solidFill>
                  <a:srgbClr val="564138"/>
                </a:solidFill>
                <a:latin typeface="Calibri"/>
              </a:rPr>
              <a:t>of neuromuscular blockade is monitored.</a:t>
            </a:r>
            <a:endParaRPr kumimoji="0" lang="en-US" sz="2400" b="0" i="0" u="none" strike="noStrike" kern="1200" cap="none" spc="0" normalizeH="0" baseline="0" noProof="0" dirty="0">
              <a:ln>
                <a:noFill/>
              </a:ln>
              <a:solidFill>
                <a:srgbClr val="564138"/>
              </a:solidFill>
              <a:effectLst/>
              <a:uLnTx/>
              <a:uFillTx/>
              <a:latin typeface="Calibri"/>
            </a:endParaRPr>
          </a:p>
        </p:txBody>
      </p:sp>
      <p:grpSp>
        <p:nvGrpSpPr>
          <p:cNvPr id="8" name="Group 7"/>
          <p:cNvGrpSpPr/>
          <p:nvPr/>
        </p:nvGrpSpPr>
        <p:grpSpPr>
          <a:xfrm>
            <a:off x="324216" y="1268051"/>
            <a:ext cx="2534284" cy="622023"/>
            <a:chOff x="324216" y="1587228"/>
            <a:chExt cx="2534284" cy="622023"/>
          </a:xfrm>
        </p:grpSpPr>
        <p:sp>
          <p:nvSpPr>
            <p:cNvPr id="6" name="TextBox 5"/>
            <p:cNvSpPr txBox="1"/>
            <p:nvPr/>
          </p:nvSpPr>
          <p:spPr>
            <a:xfrm>
              <a:off x="324216" y="1624476"/>
              <a:ext cx="2448351"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3200" b="1" dirty="0">
                  <a:solidFill>
                    <a:srgbClr val="FF8300"/>
                  </a:solidFill>
                  <a:latin typeface="Calibri" charset="0"/>
                  <a:ea typeface="Calibri" charset="0"/>
                  <a:cs typeface="Calibri" charset="0"/>
                </a:rPr>
                <a:t>DESCRIBE</a:t>
              </a:r>
              <a:endParaRPr kumimoji="0" lang="en-US" sz="3200" b="1" i="0" u="none" strike="noStrike" kern="1200" cap="none" spc="0" normalizeH="0" baseline="0" noProof="0" dirty="0">
                <a:ln>
                  <a:noFill/>
                </a:ln>
                <a:solidFill>
                  <a:srgbClr val="FF8300"/>
                </a:solidFill>
                <a:effectLst/>
                <a:uLnTx/>
                <a:uFillTx/>
                <a:latin typeface="Calibri" charset="0"/>
                <a:ea typeface="Calibri" charset="0"/>
                <a:cs typeface="Calibri" charset="0"/>
              </a:endParaRPr>
            </a:p>
          </p:txBody>
        </p:sp>
        <p:cxnSp>
          <p:nvCxnSpPr>
            <p:cNvPr id="11" name="Straight Connector 10"/>
            <p:cNvCxnSpPr/>
            <p:nvPr/>
          </p:nvCxnSpPr>
          <p:spPr>
            <a:xfrm>
              <a:off x="2858500" y="1587228"/>
              <a:ext cx="0" cy="612120"/>
            </a:xfrm>
            <a:prstGeom prst="line">
              <a:avLst/>
            </a:prstGeom>
            <a:ln w="63500">
              <a:solidFill>
                <a:srgbClr val="FF83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10512" y="2552044"/>
            <a:ext cx="2747988" cy="612120"/>
            <a:chOff x="110512" y="2642218"/>
            <a:chExt cx="2747988" cy="612120"/>
          </a:xfrm>
        </p:grpSpPr>
        <p:sp>
          <p:nvSpPr>
            <p:cNvPr id="18" name="TextBox 17"/>
            <p:cNvSpPr txBox="1"/>
            <p:nvPr/>
          </p:nvSpPr>
          <p:spPr>
            <a:xfrm>
              <a:off x="110512" y="2649781"/>
              <a:ext cx="266205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6424"/>
                  </a:solidFill>
                  <a:effectLst/>
                  <a:uLnTx/>
                  <a:uFillTx/>
                  <a:latin typeface="Calibri" charset="0"/>
                  <a:ea typeface="Calibri" charset="0"/>
                  <a:cs typeface="Calibri" charset="0"/>
                </a:rPr>
                <a:t>UNDERSTAND</a:t>
              </a:r>
            </a:p>
          </p:txBody>
        </p:sp>
        <p:cxnSp>
          <p:nvCxnSpPr>
            <p:cNvPr id="25" name="Straight Connector 24"/>
            <p:cNvCxnSpPr/>
            <p:nvPr/>
          </p:nvCxnSpPr>
          <p:spPr>
            <a:xfrm>
              <a:off x="2858500" y="2642218"/>
              <a:ext cx="0" cy="612120"/>
            </a:xfrm>
            <a:prstGeom prst="line">
              <a:avLst/>
            </a:prstGeom>
            <a:ln w="63500">
              <a:solidFill>
                <a:srgbClr val="F26424"/>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10482" y="3826134"/>
            <a:ext cx="2248018" cy="612120"/>
            <a:chOff x="610482" y="3745475"/>
            <a:chExt cx="2248018" cy="612120"/>
          </a:xfrm>
        </p:grpSpPr>
        <p:sp>
          <p:nvSpPr>
            <p:cNvPr id="12" name="TextBox 11"/>
            <p:cNvSpPr txBox="1"/>
            <p:nvPr/>
          </p:nvSpPr>
          <p:spPr>
            <a:xfrm>
              <a:off x="610482" y="3759148"/>
              <a:ext cx="216208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88A"/>
                  </a:solidFill>
                  <a:effectLst/>
                  <a:uLnTx/>
                  <a:uFillTx/>
                  <a:latin typeface="Calibri" charset="0"/>
                  <a:ea typeface="Calibri" charset="0"/>
                  <a:cs typeface="Calibri" charset="0"/>
                </a:rPr>
                <a:t>DESCRIBE</a:t>
              </a:r>
            </a:p>
          </p:txBody>
        </p:sp>
        <p:cxnSp>
          <p:nvCxnSpPr>
            <p:cNvPr id="26" name="Straight Connector 25"/>
            <p:cNvCxnSpPr/>
            <p:nvPr/>
          </p:nvCxnSpPr>
          <p:spPr>
            <a:xfrm>
              <a:off x="2858500" y="3745475"/>
              <a:ext cx="0" cy="612120"/>
            </a:xfrm>
            <a:prstGeom prst="line">
              <a:avLst/>
            </a:prstGeom>
            <a:ln w="63500">
              <a:solidFill>
                <a:srgbClr val="00788A"/>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50182" y="5100223"/>
            <a:ext cx="2108318" cy="614329"/>
            <a:chOff x="750182" y="5101327"/>
            <a:chExt cx="2108318" cy="614329"/>
          </a:xfrm>
        </p:grpSpPr>
        <p:sp>
          <p:nvSpPr>
            <p:cNvPr id="14" name="TextBox 13"/>
            <p:cNvSpPr txBox="1"/>
            <p:nvPr/>
          </p:nvSpPr>
          <p:spPr>
            <a:xfrm>
              <a:off x="750182" y="5130881"/>
              <a:ext cx="2022385"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A6962"/>
                  </a:solidFill>
                  <a:effectLst/>
                  <a:uLnTx/>
                  <a:uFillTx/>
                  <a:latin typeface="Calibri" charset="0"/>
                  <a:ea typeface="Calibri" charset="0"/>
                  <a:cs typeface="Calibri" charset="0"/>
                </a:rPr>
                <a:t>DISCUSS</a:t>
              </a:r>
            </a:p>
          </p:txBody>
        </p:sp>
        <p:cxnSp>
          <p:nvCxnSpPr>
            <p:cNvPr id="27" name="Straight Connector 26"/>
            <p:cNvCxnSpPr/>
            <p:nvPr/>
          </p:nvCxnSpPr>
          <p:spPr>
            <a:xfrm>
              <a:off x="2858500" y="5101327"/>
              <a:ext cx="0" cy="612120"/>
            </a:xfrm>
            <a:prstGeom prst="line">
              <a:avLst/>
            </a:prstGeom>
            <a:ln w="63500">
              <a:solidFill>
                <a:srgbClr val="7A6962"/>
              </a:solidFill>
            </a:ln>
          </p:spPr>
          <p:style>
            <a:lnRef idx="1">
              <a:schemeClr val="accent1"/>
            </a:lnRef>
            <a:fillRef idx="0">
              <a:schemeClr val="accent1"/>
            </a:fillRef>
            <a:effectRef idx="0">
              <a:schemeClr val="accent1"/>
            </a:effectRef>
            <a:fontRef idx="minor">
              <a:schemeClr val="tx1"/>
            </a:fontRef>
          </p:style>
        </p:cxnSp>
      </p:grpSp>
      <p:pic>
        <p:nvPicPr>
          <p:cNvPr id="24" name="Picture 23">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28" name="Picture 2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29" name="Picture 28">
            <a:hlinkClick r:id="" action="ppaction://hlinkshowjump?jump=previousslide"/>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30" name="Picture 2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426960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12401" t="1071" r="15299" b="50981"/>
          <a:stretch/>
        </p:blipFill>
        <p:spPr>
          <a:xfrm>
            <a:off x="6029242" y="924015"/>
            <a:ext cx="3039540" cy="2065444"/>
          </a:xfrm>
          <a:prstGeom prst="rect">
            <a:avLst/>
          </a:prstGeom>
        </p:spPr>
      </p:pic>
      <p:sp>
        <p:nvSpPr>
          <p:cNvPr id="30" name="Rectangle 29"/>
          <p:cNvSpPr/>
          <p:nvPr/>
        </p:nvSpPr>
        <p:spPr>
          <a:xfrm>
            <a:off x="6031205" y="2985235"/>
            <a:ext cx="5920163" cy="1684061"/>
          </a:xfrm>
          <a:prstGeom prst="rect">
            <a:avLst/>
          </a:prstGeom>
          <a:gradFill flip="none" rotWithShape="1">
            <a:gsLst>
              <a:gs pos="0">
                <a:srgbClr val="E6E2E0">
                  <a:shade val="30000"/>
                  <a:satMod val="115000"/>
                  <a:alpha val="29000"/>
                </a:srgbClr>
              </a:gs>
              <a:gs pos="100000">
                <a:srgbClr val="E6E2E0">
                  <a:shade val="100000"/>
                  <a:satMod val="115000"/>
                </a:srgbClr>
              </a:gs>
            </a:gsLst>
            <a:path path="circle">
              <a:fillToRect l="100000" t="100000"/>
            </a:path>
            <a:tileRect r="-100000" b="-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96138" y="4941594"/>
            <a:ext cx="11833975" cy="1266205"/>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36325" y="4893967"/>
            <a:ext cx="11893787" cy="325652"/>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20" name="Rectangle 19"/>
          <p:cNvSpPr/>
          <p:nvPr/>
        </p:nvSpPr>
        <p:spPr>
          <a:xfrm>
            <a:off x="773005" y="4881065"/>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16" y="4800739"/>
            <a:ext cx="500786" cy="494325"/>
          </a:xfrm>
          <a:prstGeom prst="rect">
            <a:avLst/>
          </a:prstGeom>
        </p:spPr>
      </p:pic>
      <p:sp>
        <p:nvSpPr>
          <p:cNvPr id="2" name="Title 1"/>
          <p:cNvSpPr>
            <a:spLocks noGrp="1"/>
          </p:cNvSpPr>
          <p:nvPr>
            <p:ph type="title"/>
          </p:nvPr>
        </p:nvSpPr>
        <p:spPr>
          <a:xfrm>
            <a:off x="399288" y="82137"/>
            <a:ext cx="10515600" cy="511422"/>
          </a:xfrm>
        </p:spPr>
        <p:txBody>
          <a:bodyPr/>
          <a:lstStyle/>
          <a:p>
            <a:r>
              <a:rPr lang="en-US" sz="2800" dirty="0"/>
              <a:t>Review of the Pneumoperitoneum</a:t>
            </a:r>
          </a:p>
        </p:txBody>
      </p:sp>
      <p:sp>
        <p:nvSpPr>
          <p:cNvPr id="7" name="Footer Placeholder 6"/>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661" t="-78" r="15870" b="31689"/>
          <a:stretch/>
        </p:blipFill>
        <p:spPr>
          <a:xfrm>
            <a:off x="495300" y="1133796"/>
            <a:ext cx="5384800" cy="3527104"/>
          </a:xfrm>
          <a:prstGeom prst="rect">
            <a:avLst/>
          </a:prstGeom>
          <a:ln>
            <a:solidFill>
              <a:srgbClr val="00788A"/>
            </a:solidFill>
          </a:ln>
        </p:spPr>
      </p:pic>
      <p:sp>
        <p:nvSpPr>
          <p:cNvPr id="14" name="TextBox 13"/>
          <p:cNvSpPr txBox="1"/>
          <p:nvPr/>
        </p:nvSpPr>
        <p:spPr>
          <a:xfrm>
            <a:off x="678364" y="5293476"/>
            <a:ext cx="3305580" cy="830997"/>
          </a:xfrm>
          <a:prstGeom prst="rect">
            <a:avLst/>
          </a:prstGeom>
          <a:noFill/>
        </p:spPr>
        <p:txBody>
          <a:bodyPr wrap="square" rtlCol="0">
            <a:spAutoFit/>
          </a:bodyPr>
          <a:lstStyle/>
          <a:p>
            <a:r>
              <a:rPr lang="en-US" sz="1200" b="1" dirty="0">
                <a:solidFill>
                  <a:srgbClr val="564138"/>
                </a:solidFill>
                <a:hlinkClick r:id="rId6" action="ppaction://hlinksldjump"/>
              </a:rPr>
              <a:t>Peritoneal cavity:</a:t>
            </a:r>
            <a:r>
              <a:rPr lang="en-US" sz="1200" dirty="0">
                <a:solidFill>
                  <a:srgbClr val="564138"/>
                </a:solidFill>
                <a:hlinkClick r:id="rId6" action="ppaction://hlinksldjump"/>
              </a:rPr>
              <a:t> </a:t>
            </a:r>
            <a:r>
              <a:rPr lang="en-US" sz="1200" dirty="0">
                <a:solidFill>
                  <a:srgbClr val="564138"/>
                </a:solidFill>
              </a:rPr>
              <a:t>The potential space between the parietal peritoneum and the visceral peritoneum. It contains a serous fluid to provide lubrication. </a:t>
            </a:r>
            <a:r>
              <a:rPr lang="en-US" sz="1200" dirty="0">
                <a:solidFill>
                  <a:srgbClr val="FF00FF"/>
                </a:solidFill>
              </a:rPr>
              <a:t>[Tabers: p3A]</a:t>
            </a:r>
          </a:p>
        </p:txBody>
      </p:sp>
      <p:sp>
        <p:nvSpPr>
          <p:cNvPr id="15" name="TextBox 14"/>
          <p:cNvSpPr txBox="1"/>
          <p:nvPr/>
        </p:nvSpPr>
        <p:spPr>
          <a:xfrm>
            <a:off x="399288" y="710536"/>
            <a:ext cx="3205173" cy="369332"/>
          </a:xfrm>
          <a:prstGeom prst="rect">
            <a:avLst/>
          </a:prstGeom>
          <a:noFill/>
        </p:spPr>
        <p:txBody>
          <a:bodyPr wrap="none" rtlCol="0">
            <a:spAutoFit/>
          </a:bodyPr>
          <a:lstStyle/>
          <a:p>
            <a:r>
              <a:rPr lang="en-US" b="1" dirty="0">
                <a:solidFill>
                  <a:srgbClr val="FF8300"/>
                </a:solidFill>
                <a:latin typeface="Calibri" charset="0"/>
                <a:ea typeface="Calibri" charset="0"/>
                <a:cs typeface="Calibri" charset="0"/>
              </a:rPr>
              <a:t>Role of the Pneumoperitoneum</a:t>
            </a:r>
          </a:p>
        </p:txBody>
      </p:sp>
      <p:sp>
        <p:nvSpPr>
          <p:cNvPr id="16" name="TextBox 15"/>
          <p:cNvSpPr txBox="1"/>
          <p:nvPr/>
        </p:nvSpPr>
        <p:spPr>
          <a:xfrm>
            <a:off x="6029242" y="710536"/>
            <a:ext cx="3595600" cy="369332"/>
          </a:xfrm>
          <a:prstGeom prst="rect">
            <a:avLst/>
          </a:prstGeom>
          <a:noFill/>
        </p:spPr>
        <p:txBody>
          <a:bodyPr wrap="none" rtlCol="0">
            <a:spAutoFit/>
          </a:bodyPr>
          <a:lstStyle/>
          <a:p>
            <a:r>
              <a:rPr lang="en-US" b="1" dirty="0">
                <a:solidFill>
                  <a:srgbClr val="FF8300"/>
                </a:solidFill>
                <a:latin typeface="Calibri" charset="0"/>
                <a:ea typeface="Calibri" charset="0"/>
                <a:cs typeface="Calibri" charset="0"/>
              </a:rPr>
              <a:t>Creation of the Pneumoperitoneum</a:t>
            </a:r>
          </a:p>
        </p:txBody>
      </p:sp>
      <p:sp>
        <p:nvSpPr>
          <p:cNvPr id="40" name="Rectangle 39"/>
          <p:cNvSpPr/>
          <p:nvPr/>
        </p:nvSpPr>
        <p:spPr>
          <a:xfrm>
            <a:off x="6095999" y="3080825"/>
            <a:ext cx="5903495" cy="1512209"/>
          </a:xfrm>
          <a:prstGeom prst="rect">
            <a:avLst/>
          </a:prstGeom>
        </p:spPr>
        <p:txBody>
          <a:bodyPr wrap="square">
            <a:spAutoFit/>
          </a:bodyPr>
          <a:lstStyle/>
          <a:p>
            <a:pPr marL="234950" lvl="0" indent="-234950" defTabSz="914400">
              <a:lnSpc>
                <a:spcPct val="90000"/>
              </a:lnSpc>
              <a:spcBef>
                <a:spcPts val="1000"/>
              </a:spcBef>
              <a:buClr>
                <a:srgbClr val="FF8300"/>
              </a:buClr>
              <a:buFont typeface="+mj-lt"/>
              <a:buAutoNum type="arabicPeriod"/>
            </a:pPr>
            <a:r>
              <a:rPr lang="en-US" sz="1400" dirty="0">
                <a:solidFill>
                  <a:srgbClr val="564138"/>
                </a:solidFill>
                <a:latin typeface="Calibri" charset="0"/>
                <a:ea typeface="Calibri" charset="0"/>
                <a:cs typeface="Calibri" charset="0"/>
              </a:rPr>
              <a:t>To gain access to the peritoneal cavity and create a pneumoperitoneum, the surgeon makes a small incision in or near the umbilicus. </a:t>
            </a:r>
            <a:r>
              <a:rPr lang="en-US" sz="1400" dirty="0">
                <a:solidFill>
                  <a:srgbClr val="FF00FF"/>
                </a:solidFill>
                <a:latin typeface="Calibri" charset="0"/>
                <a:ea typeface="Calibri" charset="0"/>
                <a:cs typeface="Calibri" charset="0"/>
              </a:rPr>
              <a:t>[Spight: p9A]</a:t>
            </a:r>
          </a:p>
          <a:p>
            <a:pPr marL="234950" lvl="0" indent="-234950" defTabSz="914400">
              <a:lnSpc>
                <a:spcPct val="90000"/>
              </a:lnSpc>
              <a:spcBef>
                <a:spcPts val="1000"/>
              </a:spcBef>
              <a:buClr>
                <a:srgbClr val="FF8300"/>
              </a:buClr>
              <a:buFont typeface="+mj-lt"/>
              <a:buAutoNum type="arabicPeriod"/>
            </a:pPr>
            <a:r>
              <a:rPr lang="en-US" sz="1400" dirty="0">
                <a:solidFill>
                  <a:srgbClr val="564138"/>
                </a:solidFill>
                <a:latin typeface="Calibri" charset="0"/>
                <a:ea typeface="Calibri" charset="0"/>
                <a:cs typeface="Calibri" charset="0"/>
              </a:rPr>
              <a:t>A spring-loaded needle, called a Veress needle, is used to puncture the abdominal wall and enter the peritoneal cavity. </a:t>
            </a:r>
            <a:r>
              <a:rPr lang="en-US" sz="1400" dirty="0">
                <a:solidFill>
                  <a:srgbClr val="FF00FF"/>
                </a:solidFill>
                <a:latin typeface="Calibri" charset="0"/>
                <a:ea typeface="Calibri" charset="0"/>
                <a:cs typeface="Calibri" charset="0"/>
              </a:rPr>
              <a:t>[Spight: p9A]</a:t>
            </a:r>
          </a:p>
          <a:p>
            <a:pPr marL="234950" lvl="0" indent="-234950" defTabSz="914400">
              <a:lnSpc>
                <a:spcPct val="90000"/>
              </a:lnSpc>
              <a:spcBef>
                <a:spcPts val="1000"/>
              </a:spcBef>
              <a:buClr>
                <a:srgbClr val="FF8300"/>
              </a:buClr>
              <a:buFont typeface="+mj-lt"/>
              <a:buAutoNum type="arabicPeriod"/>
            </a:pPr>
            <a:r>
              <a:rPr lang="en-US" sz="1400" dirty="0">
                <a:solidFill>
                  <a:srgbClr val="564138"/>
                </a:solidFill>
                <a:latin typeface="Calibri" charset="0"/>
                <a:ea typeface="Calibri" charset="0"/>
                <a:cs typeface="Calibri" charset="0"/>
              </a:rPr>
              <a:t>An insufflator is then used to pump gas, usually CO</a:t>
            </a:r>
            <a:r>
              <a:rPr lang="en-US" sz="1400" baseline="-25000" dirty="0">
                <a:solidFill>
                  <a:srgbClr val="564138"/>
                </a:solidFill>
                <a:latin typeface="Calibri" charset="0"/>
                <a:ea typeface="Calibri" charset="0"/>
                <a:cs typeface="Calibri" charset="0"/>
              </a:rPr>
              <a:t>2</a:t>
            </a:r>
            <a:r>
              <a:rPr lang="en-US" sz="1400" dirty="0">
                <a:solidFill>
                  <a:srgbClr val="564138"/>
                </a:solidFill>
                <a:latin typeface="Calibri" charset="0"/>
                <a:ea typeface="Calibri" charset="0"/>
                <a:cs typeface="Calibri" charset="0"/>
              </a:rPr>
              <a:t>, into the peritoneal cavity. The pressure is carefully monitored during insufflation. </a:t>
            </a:r>
            <a:r>
              <a:rPr lang="en-US" sz="1400" dirty="0">
                <a:solidFill>
                  <a:srgbClr val="FF00FF"/>
                </a:solidFill>
                <a:latin typeface="Calibri" charset="0"/>
                <a:ea typeface="Calibri" charset="0"/>
                <a:cs typeface="Calibri" charset="0"/>
              </a:rPr>
              <a:t>[Spight: p9B]</a:t>
            </a:r>
          </a:p>
        </p:txBody>
      </p:sp>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14156" t="57184" r="15497"/>
          <a:stretch/>
        </p:blipFill>
        <p:spPr>
          <a:xfrm>
            <a:off x="9211481" y="971973"/>
            <a:ext cx="2642677" cy="2001276"/>
          </a:xfrm>
          <a:prstGeom prst="rect">
            <a:avLst/>
          </a:prstGeom>
        </p:spPr>
      </p:pic>
      <p:sp>
        <p:nvSpPr>
          <p:cNvPr id="6" name="Rectangle 5"/>
          <p:cNvSpPr/>
          <p:nvPr/>
        </p:nvSpPr>
        <p:spPr>
          <a:xfrm>
            <a:off x="4012519" y="5293476"/>
            <a:ext cx="2345419" cy="830997"/>
          </a:xfrm>
          <a:prstGeom prst="rect">
            <a:avLst/>
          </a:prstGeom>
        </p:spPr>
        <p:txBody>
          <a:bodyPr wrap="square">
            <a:spAutoFit/>
          </a:bodyPr>
          <a:lstStyle/>
          <a:p>
            <a:pPr lvl="0"/>
            <a:r>
              <a:rPr lang="en-US" sz="1200" b="1" dirty="0">
                <a:solidFill>
                  <a:srgbClr val="564138"/>
                </a:solidFill>
                <a:hlinkClick r:id="rId6" action="ppaction://hlinksldjump"/>
              </a:rPr>
              <a:t>Peritoneum:</a:t>
            </a:r>
            <a:r>
              <a:rPr lang="en-US" sz="1200" dirty="0">
                <a:solidFill>
                  <a:srgbClr val="564138"/>
                </a:solidFill>
                <a:hlinkClick r:id="rId6" action="ppaction://hlinksldjump"/>
              </a:rPr>
              <a:t> </a:t>
            </a:r>
            <a:r>
              <a:rPr lang="en-US" sz="1200" dirty="0">
                <a:solidFill>
                  <a:srgbClr val="564138"/>
                </a:solidFill>
              </a:rPr>
              <a:t>The membrane that lines the abdominal cavity and covers the abdominal organs. </a:t>
            </a:r>
            <a:r>
              <a:rPr lang="en-US" sz="1200" dirty="0">
                <a:solidFill>
                  <a:srgbClr val="FF00FF"/>
                </a:solidFill>
              </a:rPr>
              <a:t>[Tabers: p5A]</a:t>
            </a:r>
          </a:p>
        </p:txBody>
      </p:sp>
      <p:sp>
        <p:nvSpPr>
          <p:cNvPr id="9" name="Rectangle 8"/>
          <p:cNvSpPr/>
          <p:nvPr/>
        </p:nvSpPr>
        <p:spPr>
          <a:xfrm>
            <a:off x="6415090" y="5293476"/>
            <a:ext cx="2614612" cy="830997"/>
          </a:xfrm>
          <a:prstGeom prst="rect">
            <a:avLst/>
          </a:prstGeom>
        </p:spPr>
        <p:txBody>
          <a:bodyPr wrap="square">
            <a:spAutoFit/>
          </a:bodyPr>
          <a:lstStyle/>
          <a:p>
            <a:pPr lvl="0"/>
            <a:r>
              <a:rPr lang="en-US" sz="1200" b="1" dirty="0">
                <a:solidFill>
                  <a:srgbClr val="564138"/>
                </a:solidFill>
                <a:hlinkClick r:id="rId6" action="ppaction://hlinksldjump"/>
              </a:rPr>
              <a:t>Parietal peritoneum: </a:t>
            </a:r>
            <a:r>
              <a:rPr lang="en-US" sz="1200" dirty="0">
                <a:solidFill>
                  <a:srgbClr val="564138"/>
                </a:solidFill>
              </a:rPr>
              <a:t>The part of the peritoneum that lines the abdominal wall and the underside of the diaphragm. </a:t>
            </a:r>
            <a:r>
              <a:rPr lang="en-US" sz="1200" dirty="0">
                <a:solidFill>
                  <a:srgbClr val="FF00FF"/>
                </a:solidFill>
              </a:rPr>
              <a:t>[Tabers: p5B]</a:t>
            </a:r>
          </a:p>
        </p:txBody>
      </p:sp>
      <p:sp>
        <p:nvSpPr>
          <p:cNvPr id="10" name="Rectangle 9"/>
          <p:cNvSpPr/>
          <p:nvPr/>
        </p:nvSpPr>
        <p:spPr>
          <a:xfrm>
            <a:off x="9163054" y="5293476"/>
            <a:ext cx="2434307" cy="830997"/>
          </a:xfrm>
          <a:prstGeom prst="rect">
            <a:avLst/>
          </a:prstGeom>
        </p:spPr>
        <p:txBody>
          <a:bodyPr wrap="square">
            <a:spAutoFit/>
          </a:bodyPr>
          <a:lstStyle/>
          <a:p>
            <a:pPr lvl="0"/>
            <a:r>
              <a:rPr lang="en-US" sz="1200" b="1" dirty="0">
                <a:solidFill>
                  <a:srgbClr val="564138"/>
                </a:solidFill>
                <a:hlinkClick r:id="rId7" action="ppaction://hlinksldjump"/>
              </a:rPr>
              <a:t>Visceral peritoneum:</a:t>
            </a:r>
            <a:r>
              <a:rPr lang="en-US" sz="1200" b="1" dirty="0">
                <a:solidFill>
                  <a:srgbClr val="564138"/>
                </a:solidFill>
              </a:rPr>
              <a:t> </a:t>
            </a:r>
            <a:r>
              <a:rPr lang="en-US" sz="1200" dirty="0">
                <a:solidFill>
                  <a:srgbClr val="564138"/>
                </a:solidFill>
              </a:rPr>
              <a:t>The part of the peritoneum that surrounds and covers the abdominal organs. </a:t>
            </a:r>
            <a:r>
              <a:rPr lang="en-US" sz="1200" dirty="0">
                <a:solidFill>
                  <a:srgbClr val="FF00FF"/>
                </a:solidFill>
              </a:rPr>
              <a:t>[Tabers: p5C]</a:t>
            </a:r>
            <a:endParaRPr lang="en-US" dirty="0"/>
          </a:p>
        </p:txBody>
      </p:sp>
      <p:sp>
        <p:nvSpPr>
          <p:cNvPr id="28" name="Rectangle 27"/>
          <p:cNvSpPr/>
          <p:nvPr/>
        </p:nvSpPr>
        <p:spPr>
          <a:xfrm>
            <a:off x="495300" y="1128055"/>
            <a:ext cx="5384292" cy="1879599"/>
          </a:xfrm>
          <a:prstGeom prst="rect">
            <a:avLst/>
          </a:pr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0809" y="1169975"/>
            <a:ext cx="5319291" cy="1015663"/>
          </a:xfrm>
          <a:prstGeom prst="rect">
            <a:avLst/>
          </a:prstGeom>
          <a:noFill/>
        </p:spPr>
        <p:txBody>
          <a:bodyPr wrap="square" rtlCol="0">
            <a:spAutoFit/>
          </a:bodyPr>
          <a:lstStyle/>
          <a:p>
            <a:r>
              <a:rPr lang="en-US" sz="1200" dirty="0">
                <a:solidFill>
                  <a:srgbClr val="564138"/>
                </a:solidFill>
                <a:latin typeface="Calibri" charset="0"/>
                <a:ea typeface="Calibri" charset="0"/>
                <a:cs typeface="Calibri" charset="0"/>
              </a:rPr>
              <a:t>In order to perform laparoscopic surgery, it is necessary to lift the abdominal wall away from the abdominal organs in order to provide a space to work in. </a:t>
            </a:r>
            <a:r>
              <a:rPr lang="en-US" sz="1200" dirty="0">
                <a:solidFill>
                  <a:srgbClr val="FF00FF"/>
                </a:solidFill>
                <a:latin typeface="Calibri" charset="0"/>
                <a:ea typeface="Calibri" charset="0"/>
                <a:cs typeface="Calibri" charset="0"/>
              </a:rPr>
              <a:t>[Spight: p3A] </a:t>
            </a:r>
            <a:r>
              <a:rPr lang="en-US" sz="1200" dirty="0">
                <a:solidFill>
                  <a:srgbClr val="564138"/>
                </a:solidFill>
                <a:latin typeface="Calibri" charset="0"/>
                <a:ea typeface="Calibri" charset="0"/>
                <a:cs typeface="Calibri" charset="0"/>
              </a:rPr>
              <a:t>Abdominal lift devices have been developed for this purpose, but they are bulky and intrusive, and surgical exposure is not ideal. </a:t>
            </a:r>
            <a:r>
              <a:rPr lang="en-US" sz="1200" dirty="0">
                <a:solidFill>
                  <a:srgbClr val="FF00FF"/>
                </a:solidFill>
                <a:latin typeface="Calibri" charset="0"/>
                <a:ea typeface="Calibri" charset="0"/>
                <a:cs typeface="Calibri" charset="0"/>
              </a:rPr>
              <a:t>[Spight: p5B</a:t>
            </a:r>
            <a:r>
              <a:rPr lang="en-US" sz="1200" dirty="0">
                <a:solidFill>
                  <a:srgbClr val="564138"/>
                </a:solidFill>
                <a:latin typeface="Calibri" charset="0"/>
                <a:ea typeface="Calibri" charset="0"/>
                <a:cs typeface="Calibri" charset="0"/>
              </a:rPr>
              <a:t>] For these reasons, most surgeons prefer to rely on a pneumoperitoneum.</a:t>
            </a:r>
            <a:r>
              <a:rPr lang="en-US" sz="1200" dirty="0">
                <a:latin typeface="Calibri" charset="0"/>
                <a:ea typeface="Calibri" charset="0"/>
                <a:cs typeface="Calibri" charset="0"/>
              </a:rPr>
              <a:t> </a:t>
            </a:r>
            <a:r>
              <a:rPr lang="en-US" sz="1200" dirty="0">
                <a:solidFill>
                  <a:srgbClr val="FF00FF"/>
                </a:solidFill>
                <a:latin typeface="Calibri" charset="0"/>
                <a:ea typeface="Calibri" charset="0"/>
                <a:cs typeface="Calibri" charset="0"/>
              </a:rPr>
              <a:t>[Spight: p3A]</a:t>
            </a:r>
          </a:p>
        </p:txBody>
      </p:sp>
      <p:sp>
        <p:nvSpPr>
          <p:cNvPr id="11" name="Rectangle 10"/>
          <p:cNvSpPr/>
          <p:nvPr/>
        </p:nvSpPr>
        <p:spPr>
          <a:xfrm>
            <a:off x="560809" y="2170466"/>
            <a:ext cx="5326533" cy="830997"/>
          </a:xfrm>
          <a:prstGeom prst="rect">
            <a:avLst/>
          </a:prstGeom>
        </p:spPr>
        <p:txBody>
          <a:bodyPr wrap="square">
            <a:spAutoFit/>
          </a:bodyPr>
          <a:lstStyle/>
          <a:p>
            <a:pPr lvl="0"/>
            <a:r>
              <a:rPr lang="en-US" sz="1200" dirty="0">
                <a:solidFill>
                  <a:srgbClr val="564138"/>
                </a:solidFill>
                <a:latin typeface="Calibri" charset="0"/>
                <a:ea typeface="Calibri" charset="0"/>
                <a:cs typeface="Calibri" charset="0"/>
              </a:rPr>
              <a:t>Pneumoperitoneum involves the expansion of the peritoneal cavity by insufflation of gas. It provides exposure for the surgeon and a working space for the manipulation of surgical instruments. Carbon dioxide (CO</a:t>
            </a:r>
            <a:r>
              <a:rPr lang="en-US" sz="1200" baseline="-25000" dirty="0">
                <a:solidFill>
                  <a:srgbClr val="564138"/>
                </a:solidFill>
                <a:latin typeface="Calibri" charset="0"/>
                <a:ea typeface="Calibri" charset="0"/>
                <a:cs typeface="Calibri" charset="0"/>
              </a:rPr>
              <a:t>2</a:t>
            </a:r>
            <a:r>
              <a:rPr lang="en-US" sz="1200" dirty="0">
                <a:solidFill>
                  <a:srgbClr val="564138"/>
                </a:solidFill>
                <a:latin typeface="Calibri" charset="0"/>
                <a:ea typeface="Calibri" charset="0"/>
                <a:cs typeface="Calibri" charset="0"/>
              </a:rPr>
              <a:t>) is most commonly </a:t>
            </a:r>
            <a:br>
              <a:rPr lang="en-US" sz="1200" dirty="0">
                <a:solidFill>
                  <a:srgbClr val="564138"/>
                </a:solidFill>
                <a:latin typeface="Calibri" charset="0"/>
                <a:ea typeface="Calibri" charset="0"/>
                <a:cs typeface="Calibri" charset="0"/>
              </a:rPr>
            </a:br>
            <a:r>
              <a:rPr lang="en-US" sz="1200" dirty="0">
                <a:solidFill>
                  <a:srgbClr val="564138"/>
                </a:solidFill>
                <a:latin typeface="Calibri" charset="0"/>
                <a:ea typeface="Calibri" charset="0"/>
                <a:cs typeface="Calibri" charset="0"/>
              </a:rPr>
              <a:t>used to establish pneumoperitoneum. </a:t>
            </a:r>
            <a:r>
              <a:rPr lang="en-US" sz="1200" dirty="0">
                <a:solidFill>
                  <a:srgbClr val="FF00FF"/>
                </a:solidFill>
                <a:latin typeface="Calibri" charset="0"/>
                <a:ea typeface="Calibri" charset="0"/>
                <a:cs typeface="Calibri" charset="0"/>
              </a:rPr>
              <a:t>[Avci: p4A]</a:t>
            </a:r>
          </a:p>
        </p:txBody>
      </p:sp>
      <p:sp>
        <p:nvSpPr>
          <p:cNvPr id="32" name="TextBox 31"/>
          <p:cNvSpPr txBox="1"/>
          <p:nvPr/>
        </p:nvSpPr>
        <p:spPr>
          <a:xfrm>
            <a:off x="7697103" y="1157945"/>
            <a:ext cx="151357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A6962"/>
                </a:solidFill>
                <a:effectLst/>
                <a:uLnTx/>
                <a:uFillTx/>
              </a:rPr>
              <a:t>Veress needle</a:t>
            </a:r>
          </a:p>
        </p:txBody>
      </p:sp>
      <p:sp>
        <p:nvSpPr>
          <p:cNvPr id="33" name="TextBox 32"/>
          <p:cNvSpPr txBox="1"/>
          <p:nvPr/>
        </p:nvSpPr>
        <p:spPr>
          <a:xfrm>
            <a:off x="10782763" y="984748"/>
            <a:ext cx="151357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A6962"/>
                </a:solidFill>
                <a:effectLst/>
                <a:uLnTx/>
                <a:uFillTx/>
              </a:rPr>
              <a:t>Veress needle</a:t>
            </a:r>
          </a:p>
        </p:txBody>
      </p:sp>
      <p:pic>
        <p:nvPicPr>
          <p:cNvPr id="41" name="Picture 40">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44" name="Picture 43">
            <a:hlinkClick r:id="rId6"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45" name="Picture 44">
            <a:hlinkClick r:id="" action="ppaction://hlinkshowjump?jump=previousslide"/>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46" name="Picture 4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53354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angle 37"/>
          <p:cNvSpPr/>
          <p:nvPr/>
        </p:nvSpPr>
        <p:spPr>
          <a:xfrm rot="16200000">
            <a:off x="5316754" y="2402514"/>
            <a:ext cx="588397" cy="373711"/>
          </a:xfrm>
          <a:prstGeom prst="triangle">
            <a:avLst/>
          </a:prstGeom>
          <a:solidFill>
            <a:srgbClr val="0078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03508" y="828675"/>
            <a:ext cx="4359526" cy="5352669"/>
          </a:xfrm>
          <a:prstGeom prst="rect">
            <a:avLst/>
          </a:prstGeom>
          <a:solidFill>
            <a:srgbClr val="FFFFFF"/>
          </a:solidFill>
          <a:ln>
            <a:solidFill>
              <a:srgbClr val="998C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9288" y="82137"/>
            <a:ext cx="10515600" cy="511422"/>
          </a:xfrm>
        </p:spPr>
        <p:txBody>
          <a:bodyPr/>
          <a:lstStyle/>
          <a:p>
            <a:r>
              <a:rPr lang="en-US" sz="2800" dirty="0"/>
              <a:t>Intra-Abdominal Pressure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ontent Placeholder 10"/>
          <p:cNvSpPr>
            <a:spLocks noGrp="1"/>
          </p:cNvSpPr>
          <p:nvPr>
            <p:ph idx="1"/>
          </p:nvPr>
        </p:nvSpPr>
        <p:spPr>
          <a:xfrm>
            <a:off x="5283626" y="811547"/>
            <a:ext cx="6486897" cy="1053914"/>
          </a:xfrm>
        </p:spPr>
        <p:txBody>
          <a:bodyPr/>
          <a:lstStyle/>
          <a:p>
            <a:pPr marL="0" indent="0">
              <a:buNone/>
            </a:pPr>
            <a:r>
              <a:rPr lang="en-US" sz="1800" b="1" i="1" dirty="0">
                <a:solidFill>
                  <a:srgbClr val="382015"/>
                </a:solidFill>
                <a:latin typeface="Calibri" charset="0"/>
                <a:ea typeface="Calibri" charset="0"/>
                <a:cs typeface="Calibri" charset="0"/>
              </a:rPr>
              <a:t>The World Society of the Abdominal Compartment Syndrome defines intra-abdominal hypertension (IAH) as the sustained or repeated pathological elevation of intra-abdominal pressure (IAP) ≥12 mmHg. </a:t>
            </a:r>
            <a:r>
              <a:rPr lang="en-US" sz="1800" b="1" dirty="0">
                <a:solidFill>
                  <a:srgbClr val="FF00FF"/>
                </a:solidFill>
              </a:rPr>
              <a:t>[World: p 4A]</a:t>
            </a:r>
          </a:p>
        </p:txBody>
      </p:sp>
      <p:sp>
        <p:nvSpPr>
          <p:cNvPr id="6" name="TextBox 5"/>
          <p:cNvSpPr txBox="1"/>
          <p:nvPr/>
        </p:nvSpPr>
        <p:spPr>
          <a:xfrm>
            <a:off x="5283626" y="5355082"/>
            <a:ext cx="6113435" cy="830997"/>
          </a:xfrm>
          <a:prstGeom prst="rect">
            <a:avLst/>
          </a:prstGeom>
          <a:noFill/>
        </p:spPr>
        <p:txBody>
          <a:bodyPr wrap="square" rtlCol="0">
            <a:spAutoFit/>
          </a:bodyPr>
          <a:lstStyle/>
          <a:p>
            <a:pPr>
              <a:spcAft>
                <a:spcPts val="600"/>
              </a:spcAft>
            </a:pPr>
            <a:r>
              <a:rPr lang="en-US" sz="1200" dirty="0">
                <a:solidFill>
                  <a:srgbClr val="564138"/>
                </a:solidFill>
              </a:rPr>
              <a:t>For consistency, IAP should always be expressed in mmHg. It should be measured at the end of expiration in the supine position. Abdominal muscle contractions should be absent, and the transducer used to measure the pressure should be zeroed at the level of the patient’s midaxillary line. </a:t>
            </a:r>
            <a:r>
              <a:rPr lang="en-US" sz="1200" dirty="0">
                <a:solidFill>
                  <a:srgbClr val="FF00FF"/>
                </a:solidFill>
              </a:rPr>
              <a:t>[World: p7A]</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0848" t="27076" r="29396" b="47435"/>
          <a:stretch/>
        </p:blipFill>
        <p:spPr>
          <a:xfrm>
            <a:off x="500063" y="828675"/>
            <a:ext cx="4357687" cy="5357813"/>
          </a:xfrm>
          <a:prstGeom prst="rect">
            <a:avLst/>
          </a:prstGeom>
        </p:spPr>
      </p:pic>
      <p:sp>
        <p:nvSpPr>
          <p:cNvPr id="33" name="Rectangle 32"/>
          <p:cNvSpPr/>
          <p:nvPr/>
        </p:nvSpPr>
        <p:spPr>
          <a:xfrm>
            <a:off x="500063" y="5300663"/>
            <a:ext cx="4357687" cy="879955"/>
          </a:xfrm>
          <a:prstGeom prst="rect">
            <a:avLst/>
          </a:prstGeom>
          <a:solidFill>
            <a:srgbClr val="E6E2E0">
              <a:alpha val="75000"/>
            </a:srgbClr>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 name="TextBox 4"/>
          <p:cNvSpPr txBox="1"/>
          <p:nvPr/>
        </p:nvSpPr>
        <p:spPr>
          <a:xfrm>
            <a:off x="503509" y="5360477"/>
            <a:ext cx="4359526" cy="738664"/>
          </a:xfrm>
          <a:prstGeom prst="rect">
            <a:avLst/>
          </a:prstGeom>
          <a:noFill/>
        </p:spPr>
        <p:txBody>
          <a:bodyPr wrap="square" rtlCol="0">
            <a:spAutoFit/>
          </a:bodyPr>
          <a:lstStyle/>
          <a:p>
            <a:pPr algn="ctr"/>
            <a:r>
              <a:rPr lang="en-US" sz="1400" dirty="0">
                <a:solidFill>
                  <a:srgbClr val="564138"/>
                </a:solidFill>
              </a:rPr>
              <a:t>Abdominal compartment syndrome is defined as a sustained IAP &gt;20 mmHg associated with new onset of organ dysfunction or failure. </a:t>
            </a:r>
            <a:r>
              <a:rPr lang="en-US" sz="1400" dirty="0">
                <a:solidFill>
                  <a:srgbClr val="FF00FF"/>
                </a:solidFill>
              </a:rPr>
              <a:t>[World: p10A]</a:t>
            </a:r>
          </a:p>
        </p:txBody>
      </p:sp>
      <p:sp>
        <p:nvSpPr>
          <p:cNvPr id="40" name="Rectangle 39"/>
          <p:cNvSpPr/>
          <p:nvPr/>
        </p:nvSpPr>
        <p:spPr>
          <a:xfrm>
            <a:off x="5657088" y="2604200"/>
            <a:ext cx="5739973" cy="2470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424096" y="2140963"/>
            <a:ext cx="5972965" cy="462054"/>
          </a:xfrm>
          <a:prstGeom prst="rect">
            <a:avLst/>
          </a:prstGeom>
          <a:solidFill>
            <a:srgbClr val="71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657088" y="2187281"/>
            <a:ext cx="5396285" cy="369332"/>
          </a:xfrm>
          <a:prstGeom prst="rect">
            <a:avLst/>
          </a:prstGeom>
        </p:spPr>
        <p:txBody>
          <a:bodyPr wrap="none">
            <a:spAutoFit/>
          </a:bodyPr>
          <a:lstStyle/>
          <a:p>
            <a:pPr lvl="0"/>
            <a:r>
              <a:rPr lang="en-US" b="1" dirty="0">
                <a:solidFill>
                  <a:schemeClr val="bg1"/>
                </a:solidFill>
              </a:rPr>
              <a:t>IAH is classified into the following grades: </a:t>
            </a:r>
            <a:r>
              <a:rPr lang="en-US" dirty="0">
                <a:solidFill>
                  <a:srgbClr val="FF00FF"/>
                </a:solidFill>
              </a:rPr>
              <a:t>[World: p4B]</a:t>
            </a:r>
          </a:p>
        </p:txBody>
      </p:sp>
      <p:sp>
        <p:nvSpPr>
          <p:cNvPr id="43" name="Rectangle 42"/>
          <p:cNvSpPr/>
          <p:nvPr/>
        </p:nvSpPr>
        <p:spPr>
          <a:xfrm>
            <a:off x="5843012" y="2782333"/>
            <a:ext cx="1234771" cy="360742"/>
          </a:xfrm>
          <a:prstGeom prst="rect">
            <a:avLst/>
          </a:prstGeom>
          <a:solidFill>
            <a:srgbClr val="B7A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022649" y="2770432"/>
            <a:ext cx="875496" cy="369332"/>
          </a:xfrm>
          <a:prstGeom prst="rect">
            <a:avLst/>
          </a:prstGeom>
        </p:spPr>
        <p:txBody>
          <a:bodyPr wrap="none">
            <a:spAutoFit/>
          </a:bodyPr>
          <a:lstStyle/>
          <a:p>
            <a:pPr algn="ctr">
              <a:spcBef>
                <a:spcPts val="600"/>
              </a:spcBef>
            </a:pPr>
            <a:r>
              <a:rPr lang="en-US" b="1" dirty="0">
                <a:solidFill>
                  <a:schemeClr val="bg1"/>
                </a:solidFill>
                <a:ea typeface="Calibri Light" charset="0"/>
                <a:cs typeface="Calibri Light" charset="0"/>
              </a:rPr>
              <a:t>Grade I</a:t>
            </a:r>
            <a:endParaRPr lang="en-US" dirty="0">
              <a:solidFill>
                <a:schemeClr val="bg1"/>
              </a:solidFill>
              <a:ea typeface="Calibri Light" charset="0"/>
              <a:cs typeface="Calibri Light" charset="0"/>
            </a:endParaRPr>
          </a:p>
        </p:txBody>
      </p:sp>
      <p:sp>
        <p:nvSpPr>
          <p:cNvPr id="44" name="Rectangle 43"/>
          <p:cNvSpPr/>
          <p:nvPr/>
        </p:nvSpPr>
        <p:spPr>
          <a:xfrm>
            <a:off x="7133350" y="2782333"/>
            <a:ext cx="3780636" cy="360742"/>
          </a:xfrm>
          <a:prstGeom prst="rect">
            <a:avLst/>
          </a:prstGeom>
          <a:solidFill>
            <a:srgbClr val="90C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193219" y="2783592"/>
            <a:ext cx="1864745" cy="369332"/>
          </a:xfrm>
          <a:prstGeom prst="rect">
            <a:avLst/>
          </a:prstGeom>
          <a:noFill/>
        </p:spPr>
        <p:txBody>
          <a:bodyPr wrap="square" rtlCol="0">
            <a:spAutoFit/>
          </a:bodyPr>
          <a:lstStyle/>
          <a:p>
            <a:pPr>
              <a:spcBef>
                <a:spcPts val="600"/>
              </a:spcBef>
            </a:pPr>
            <a:r>
              <a:rPr lang="en-US" dirty="0">
                <a:solidFill>
                  <a:schemeClr val="bg1"/>
                </a:solidFill>
                <a:ea typeface="Calibri Light" charset="0"/>
                <a:cs typeface="Calibri Light" charset="0"/>
              </a:rPr>
              <a:t>IAP 12–15 mmHg</a:t>
            </a:r>
          </a:p>
        </p:txBody>
      </p:sp>
      <p:sp>
        <p:nvSpPr>
          <p:cNvPr id="45" name="Rectangle 44"/>
          <p:cNvSpPr/>
          <p:nvPr/>
        </p:nvSpPr>
        <p:spPr>
          <a:xfrm>
            <a:off x="5843012" y="3337023"/>
            <a:ext cx="1234771" cy="360742"/>
          </a:xfrm>
          <a:prstGeom prst="rect">
            <a:avLst/>
          </a:prstGeom>
          <a:solidFill>
            <a:srgbClr val="A49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5992192" y="3315637"/>
            <a:ext cx="936410" cy="369332"/>
          </a:xfrm>
          <a:prstGeom prst="rect">
            <a:avLst/>
          </a:prstGeom>
        </p:spPr>
        <p:txBody>
          <a:bodyPr wrap="none">
            <a:spAutoFit/>
          </a:bodyPr>
          <a:lstStyle/>
          <a:p>
            <a:pPr algn="ctr">
              <a:spcBef>
                <a:spcPts val="600"/>
              </a:spcBef>
            </a:pPr>
            <a:r>
              <a:rPr lang="en-US" b="1" dirty="0">
                <a:solidFill>
                  <a:schemeClr val="bg1"/>
                </a:solidFill>
                <a:ea typeface="Calibri Light" charset="0"/>
                <a:cs typeface="Calibri Light" charset="0"/>
              </a:rPr>
              <a:t>Grade II</a:t>
            </a:r>
            <a:endParaRPr lang="en-US" dirty="0">
              <a:solidFill>
                <a:schemeClr val="bg1"/>
              </a:solidFill>
              <a:ea typeface="Calibri Light" charset="0"/>
              <a:cs typeface="Calibri Light" charset="0"/>
            </a:endParaRPr>
          </a:p>
        </p:txBody>
      </p:sp>
      <p:sp>
        <p:nvSpPr>
          <p:cNvPr id="47" name="Rectangle 46"/>
          <p:cNvSpPr/>
          <p:nvPr/>
        </p:nvSpPr>
        <p:spPr>
          <a:xfrm>
            <a:off x="7133350" y="3337023"/>
            <a:ext cx="3780636" cy="360742"/>
          </a:xfrm>
          <a:prstGeom prst="rect">
            <a:avLst/>
          </a:prstGeom>
          <a:solidFill>
            <a:srgbClr val="71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7193219" y="3328797"/>
            <a:ext cx="1864745" cy="369332"/>
          </a:xfrm>
          <a:prstGeom prst="rect">
            <a:avLst/>
          </a:prstGeom>
          <a:noFill/>
        </p:spPr>
        <p:txBody>
          <a:bodyPr wrap="square" rtlCol="0">
            <a:spAutoFit/>
          </a:bodyPr>
          <a:lstStyle/>
          <a:p>
            <a:pPr>
              <a:spcBef>
                <a:spcPts val="600"/>
              </a:spcBef>
            </a:pPr>
            <a:r>
              <a:rPr lang="en-US" dirty="0">
                <a:solidFill>
                  <a:schemeClr val="bg1"/>
                </a:solidFill>
                <a:ea typeface="Calibri Light" charset="0"/>
                <a:cs typeface="Calibri Light" charset="0"/>
              </a:rPr>
              <a:t>IAP 16–20 mmHg</a:t>
            </a:r>
          </a:p>
        </p:txBody>
      </p:sp>
      <p:sp>
        <p:nvSpPr>
          <p:cNvPr id="49" name="Rectangle 48"/>
          <p:cNvSpPr/>
          <p:nvPr/>
        </p:nvSpPr>
        <p:spPr>
          <a:xfrm>
            <a:off x="5843012" y="3891713"/>
            <a:ext cx="1234771" cy="360742"/>
          </a:xfrm>
          <a:prstGeom prst="rect">
            <a:avLst/>
          </a:prstGeom>
          <a:solidFill>
            <a:srgbClr val="817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961735" y="3877144"/>
            <a:ext cx="997324" cy="369332"/>
          </a:xfrm>
          <a:prstGeom prst="rect">
            <a:avLst/>
          </a:prstGeom>
        </p:spPr>
        <p:txBody>
          <a:bodyPr wrap="none">
            <a:spAutoFit/>
          </a:bodyPr>
          <a:lstStyle/>
          <a:p>
            <a:pPr algn="ctr">
              <a:spcBef>
                <a:spcPts val="600"/>
              </a:spcBef>
            </a:pPr>
            <a:r>
              <a:rPr lang="en-US" b="1" dirty="0">
                <a:solidFill>
                  <a:schemeClr val="bg1"/>
                </a:solidFill>
                <a:ea typeface="Calibri Light" charset="0"/>
                <a:cs typeface="Calibri Light" charset="0"/>
              </a:rPr>
              <a:t>Grade III</a:t>
            </a:r>
            <a:endParaRPr lang="en-US" dirty="0">
              <a:solidFill>
                <a:schemeClr val="bg1"/>
              </a:solidFill>
              <a:ea typeface="Calibri Light" charset="0"/>
              <a:cs typeface="Calibri Light" charset="0"/>
            </a:endParaRPr>
          </a:p>
        </p:txBody>
      </p:sp>
      <p:sp>
        <p:nvSpPr>
          <p:cNvPr id="51" name="Rectangle 50"/>
          <p:cNvSpPr/>
          <p:nvPr/>
        </p:nvSpPr>
        <p:spPr>
          <a:xfrm>
            <a:off x="7133350" y="3891713"/>
            <a:ext cx="3780636" cy="360742"/>
          </a:xfrm>
          <a:prstGeom prst="rect">
            <a:avLst/>
          </a:prstGeom>
          <a:solidFill>
            <a:srgbClr val="2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7193219" y="3890304"/>
            <a:ext cx="1864745" cy="369332"/>
          </a:xfrm>
          <a:prstGeom prst="rect">
            <a:avLst/>
          </a:prstGeom>
          <a:noFill/>
        </p:spPr>
        <p:txBody>
          <a:bodyPr wrap="square" rtlCol="0">
            <a:spAutoFit/>
          </a:bodyPr>
          <a:lstStyle/>
          <a:p>
            <a:pPr lvl="0">
              <a:spcBef>
                <a:spcPts val="600"/>
              </a:spcBef>
              <a:buClr>
                <a:srgbClr val="FF8300"/>
              </a:buClr>
            </a:pPr>
            <a:r>
              <a:rPr lang="en-US" dirty="0">
                <a:solidFill>
                  <a:schemeClr val="bg1"/>
                </a:solidFill>
                <a:ea typeface="Calibri Light" charset="0"/>
                <a:cs typeface="Calibri Light" charset="0"/>
              </a:rPr>
              <a:t>IAP 21–25 mmHg</a:t>
            </a:r>
          </a:p>
        </p:txBody>
      </p:sp>
      <p:sp>
        <p:nvSpPr>
          <p:cNvPr id="53" name="Rectangle 52"/>
          <p:cNvSpPr/>
          <p:nvPr/>
        </p:nvSpPr>
        <p:spPr>
          <a:xfrm>
            <a:off x="5843012" y="4446403"/>
            <a:ext cx="1234771" cy="360742"/>
          </a:xfrm>
          <a:prstGeom prst="rect">
            <a:avLst/>
          </a:prstGeom>
          <a:solidFill>
            <a:srgbClr val="56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5954521" y="4434502"/>
            <a:ext cx="1011752" cy="369332"/>
          </a:xfrm>
          <a:prstGeom prst="rect">
            <a:avLst/>
          </a:prstGeom>
        </p:spPr>
        <p:txBody>
          <a:bodyPr wrap="none">
            <a:spAutoFit/>
          </a:bodyPr>
          <a:lstStyle/>
          <a:p>
            <a:pPr algn="ctr">
              <a:spcBef>
                <a:spcPts val="600"/>
              </a:spcBef>
            </a:pPr>
            <a:r>
              <a:rPr lang="en-US" b="1" dirty="0">
                <a:solidFill>
                  <a:schemeClr val="bg1"/>
                </a:solidFill>
                <a:ea typeface="Calibri Light" charset="0"/>
                <a:cs typeface="Calibri Light" charset="0"/>
              </a:rPr>
              <a:t>Grade IV</a:t>
            </a:r>
            <a:endParaRPr lang="en-US" dirty="0">
              <a:solidFill>
                <a:schemeClr val="bg1"/>
              </a:solidFill>
              <a:ea typeface="Calibri Light" charset="0"/>
              <a:cs typeface="Calibri Light" charset="0"/>
            </a:endParaRPr>
          </a:p>
        </p:txBody>
      </p:sp>
      <p:sp>
        <p:nvSpPr>
          <p:cNvPr id="55" name="Rectangle 54"/>
          <p:cNvSpPr/>
          <p:nvPr/>
        </p:nvSpPr>
        <p:spPr>
          <a:xfrm>
            <a:off x="7133350" y="4446403"/>
            <a:ext cx="3780636" cy="360742"/>
          </a:xfrm>
          <a:prstGeom prst="rect">
            <a:avLst/>
          </a:prstGeom>
          <a:solidFill>
            <a:srgbClr val="007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7193219" y="4447662"/>
            <a:ext cx="1864745" cy="369332"/>
          </a:xfrm>
          <a:prstGeom prst="rect">
            <a:avLst/>
          </a:prstGeom>
          <a:noFill/>
        </p:spPr>
        <p:txBody>
          <a:bodyPr wrap="square" rtlCol="0">
            <a:spAutoFit/>
          </a:bodyPr>
          <a:lstStyle/>
          <a:p>
            <a:pPr lvl="0">
              <a:spcBef>
                <a:spcPts val="600"/>
              </a:spcBef>
              <a:buClr>
                <a:srgbClr val="FF8300"/>
              </a:buClr>
            </a:pPr>
            <a:r>
              <a:rPr lang="en-US" dirty="0">
                <a:solidFill>
                  <a:schemeClr val="bg1"/>
                </a:solidFill>
                <a:ea typeface="Calibri Light" charset="0"/>
                <a:cs typeface="Calibri Light" charset="0"/>
              </a:rPr>
              <a:t>IAP &gt;25 mmHg</a:t>
            </a:r>
          </a:p>
        </p:txBody>
      </p:sp>
      <p:sp>
        <p:nvSpPr>
          <p:cNvPr id="57" name="Rectangle 56"/>
          <p:cNvSpPr/>
          <p:nvPr/>
        </p:nvSpPr>
        <p:spPr>
          <a:xfrm>
            <a:off x="2334686" y="3109198"/>
            <a:ext cx="820441" cy="438912"/>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rotWithShape="1">
          <a:blip r:embed="rId3">
            <a:extLst>
              <a:ext uri="{28A0092B-C50C-407E-A947-70E740481C1C}">
                <a14:useLocalDpi xmlns:a14="http://schemas.microsoft.com/office/drawing/2010/main" val="0"/>
              </a:ext>
            </a:extLst>
          </a:blip>
          <a:srcRect r="-144" b="60605"/>
          <a:stretch/>
        </p:blipFill>
        <p:spPr>
          <a:xfrm>
            <a:off x="2045365" y="3026100"/>
            <a:ext cx="552821" cy="605394"/>
          </a:xfrm>
          <a:prstGeom prst="rect">
            <a:avLst/>
          </a:prstGeom>
        </p:spPr>
      </p:pic>
      <p:sp>
        <p:nvSpPr>
          <p:cNvPr id="59" name="TextBox 58"/>
          <p:cNvSpPr txBox="1"/>
          <p:nvPr/>
        </p:nvSpPr>
        <p:spPr>
          <a:xfrm>
            <a:off x="2516953" y="3119188"/>
            <a:ext cx="658047" cy="400110"/>
          </a:xfrm>
          <a:prstGeom prst="rect">
            <a:avLst/>
          </a:prstGeom>
          <a:noFill/>
        </p:spPr>
        <p:txBody>
          <a:bodyPr wrap="square" rtlCol="0">
            <a:spAutoFit/>
          </a:bodyPr>
          <a:lstStyle/>
          <a:p>
            <a:pPr algn="ctr"/>
            <a:r>
              <a:rPr lang="en-US" sz="2000" b="1" dirty="0">
                <a:solidFill>
                  <a:srgbClr val="FFFFFF"/>
                </a:solidFill>
                <a:latin typeface="Calibri" charset="0"/>
                <a:ea typeface="Calibri" charset="0"/>
                <a:cs typeface="Calibri" charset="0"/>
              </a:rPr>
              <a:t>IAP</a:t>
            </a:r>
          </a:p>
        </p:txBody>
      </p:sp>
      <p:pic>
        <p:nvPicPr>
          <p:cNvPr id="41" name="Picture 40">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60" name="Picture 5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61" name="Picture 60">
            <a:hlinkClick r:id="" action="ppaction://hlinkshowjump?jump=previousslide"/>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62" name="Picture 6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085553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rot="10800000">
            <a:off x="6504972" y="3636294"/>
            <a:ext cx="5487378" cy="1358226"/>
          </a:xfrm>
          <a:prstGeom prst="rect">
            <a:avLst/>
          </a:prstGeom>
          <a:gradFill flip="none" rotWithShape="1">
            <a:gsLst>
              <a:gs pos="0">
                <a:srgbClr val="E6E2E0">
                  <a:shade val="30000"/>
                  <a:satMod val="115000"/>
                  <a:alpha val="32000"/>
                </a:srgbClr>
              </a:gs>
              <a:gs pos="100000">
                <a:srgbClr val="E6E2E0">
                  <a:shade val="100000"/>
                  <a:satMod val="115000"/>
                  <a:alpha val="16000"/>
                </a:srgbClr>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7117540" y="2952683"/>
            <a:ext cx="2231337" cy="562398"/>
          </a:xfrm>
          <a:prstGeom prst="rect">
            <a:avLst/>
          </a:prstGeom>
          <a:noFill/>
          <a:ln>
            <a:solidFill>
              <a:srgbClr val="FF8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7116750" y="2952683"/>
            <a:ext cx="2232916" cy="562398"/>
          </a:xfrm>
          <a:prstGeom prst="rect">
            <a:avLst/>
          </a:prstGeom>
          <a:solidFill>
            <a:srgbClr val="FF8300">
              <a:alpha val="78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9761013" y="2952683"/>
            <a:ext cx="2231337" cy="562398"/>
          </a:xfrm>
          <a:prstGeom prst="rect">
            <a:avLst/>
          </a:prstGeom>
          <a:noFill/>
          <a:ln>
            <a:solidFill>
              <a:srgbClr val="FF8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9760223" y="2952683"/>
            <a:ext cx="2232916" cy="562398"/>
          </a:xfrm>
          <a:prstGeom prst="rect">
            <a:avLst/>
          </a:prstGeom>
          <a:solidFill>
            <a:srgbClr val="FF8300">
              <a:alpha val="78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77671" y="2958363"/>
            <a:ext cx="5283049" cy="553463"/>
          </a:xfrm>
          <a:prstGeom prst="rect">
            <a:avLst/>
          </a:prstGeom>
          <a:solidFill>
            <a:srgbClr val="FF8300">
              <a:alpha val="78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518894" y="5127560"/>
            <a:ext cx="5818880" cy="1082092"/>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459080" y="5112918"/>
            <a:ext cx="5878693" cy="325652"/>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41" name="Rectangle 40"/>
          <p:cNvSpPr/>
          <p:nvPr/>
        </p:nvSpPr>
        <p:spPr>
          <a:xfrm>
            <a:off x="6795761" y="5100016"/>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172" y="5019690"/>
            <a:ext cx="500786" cy="494325"/>
          </a:xfrm>
          <a:prstGeom prst="rect">
            <a:avLst/>
          </a:prstGeom>
        </p:spPr>
      </p:pic>
      <p:sp>
        <p:nvSpPr>
          <p:cNvPr id="2" name="Title 1"/>
          <p:cNvSpPr>
            <a:spLocks noGrp="1"/>
          </p:cNvSpPr>
          <p:nvPr>
            <p:ph type="title"/>
          </p:nvPr>
        </p:nvSpPr>
        <p:spPr/>
        <p:txBody>
          <a:bodyPr/>
          <a:lstStyle/>
          <a:p>
            <a:r>
              <a:rPr lang="en-US" sz="2800" dirty="0"/>
              <a:t>Pressure/Volume Relationships</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TextBox 8"/>
          <p:cNvSpPr txBox="1"/>
          <p:nvPr/>
        </p:nvSpPr>
        <p:spPr>
          <a:xfrm>
            <a:off x="6636934" y="5479782"/>
            <a:ext cx="2610734" cy="646331"/>
          </a:xfrm>
          <a:prstGeom prst="rect">
            <a:avLst/>
          </a:prstGeom>
          <a:noFill/>
        </p:spPr>
        <p:txBody>
          <a:bodyPr wrap="square" rtlCol="0">
            <a:spAutoFit/>
          </a:bodyPr>
          <a:lstStyle/>
          <a:p>
            <a:r>
              <a:rPr lang="en-US" sz="1200" b="1" dirty="0">
                <a:solidFill>
                  <a:srgbClr val="564138"/>
                </a:solidFill>
                <a:hlinkClick r:id="rId4" action="ppaction://hlinksldjump"/>
              </a:rPr>
              <a:t>Elastance</a:t>
            </a:r>
            <a:r>
              <a:rPr lang="en-US" sz="1200" dirty="0">
                <a:solidFill>
                  <a:srgbClr val="564138"/>
                </a:solidFill>
                <a:hlinkClick r:id="rId4" action="ppaction://hlinksldjump"/>
              </a:rPr>
              <a:t>:</a:t>
            </a:r>
            <a:r>
              <a:rPr lang="en-US" sz="1200" dirty="0">
                <a:solidFill>
                  <a:srgbClr val="564138"/>
                </a:solidFill>
              </a:rPr>
              <a:t> The tendency of body tissues to return to their original form after being stretched. </a:t>
            </a:r>
            <a:r>
              <a:rPr lang="en-US" sz="1200" dirty="0">
                <a:solidFill>
                  <a:srgbClr val="FF00FF"/>
                </a:solidFill>
              </a:rPr>
              <a:t>[Tabers: p48A]</a:t>
            </a:r>
            <a:endParaRPr lang="en-US" sz="1200" b="1" dirty="0">
              <a:solidFill>
                <a:srgbClr val="FF00FF"/>
              </a:solidFill>
            </a:endParaRPr>
          </a:p>
        </p:txBody>
      </p:sp>
      <p:sp>
        <p:nvSpPr>
          <p:cNvPr id="49" name="TextBox 48"/>
          <p:cNvSpPr txBox="1"/>
          <p:nvPr/>
        </p:nvSpPr>
        <p:spPr>
          <a:xfrm>
            <a:off x="354954" y="5259369"/>
            <a:ext cx="5978218" cy="1015663"/>
          </a:xfrm>
          <a:prstGeom prst="rect">
            <a:avLst/>
          </a:prstGeom>
          <a:noFill/>
        </p:spPr>
        <p:txBody>
          <a:bodyPr wrap="square" rtlCol="0">
            <a:spAutoFit/>
          </a:bodyPr>
          <a:lstStyle/>
          <a:p>
            <a:r>
              <a:rPr lang="en-US" sz="1200" dirty="0">
                <a:solidFill>
                  <a:srgbClr val="564138"/>
                </a:solidFill>
              </a:rPr>
              <a:t>PV0 increases significantly with increasing body weight and decreases significantly with neuromuscular blockade. </a:t>
            </a:r>
            <a:r>
              <a:rPr lang="en-US" sz="1200" dirty="0">
                <a:solidFill>
                  <a:srgbClr val="FF00FF"/>
                </a:solidFill>
              </a:rPr>
              <a:t>[Mulier(2006): p1A, 1B]</a:t>
            </a:r>
          </a:p>
          <a:p>
            <a:r>
              <a:rPr lang="en-US" sz="1200" dirty="0">
                <a:solidFill>
                  <a:srgbClr val="564138"/>
                </a:solidFill>
              </a:rPr>
              <a:t>Elastance increases significantly with increasing age and decreases significantly with pregnancy and with previous abdominal surgeries. </a:t>
            </a:r>
            <a:r>
              <a:rPr lang="en-US" sz="1200" dirty="0">
                <a:solidFill>
                  <a:srgbClr val="FF00FF"/>
                </a:solidFill>
              </a:rPr>
              <a:t>[Mulier(2006): p1A, 1B] </a:t>
            </a:r>
            <a:r>
              <a:rPr lang="en-US" sz="1200" dirty="0">
                <a:solidFill>
                  <a:srgbClr val="564138"/>
                </a:solidFill>
              </a:rPr>
              <a:t>Additional factors contributing to increased elastance include male sex and short stature. </a:t>
            </a:r>
            <a:r>
              <a:rPr lang="en-US" sz="1200" dirty="0">
                <a:solidFill>
                  <a:srgbClr val="FF00FF"/>
                </a:solidFill>
              </a:rPr>
              <a:t>[Malbrain: p16A]</a:t>
            </a:r>
          </a:p>
        </p:txBody>
      </p:sp>
      <p:sp>
        <p:nvSpPr>
          <p:cNvPr id="52" name="TextBox 51"/>
          <p:cNvSpPr txBox="1"/>
          <p:nvPr/>
        </p:nvSpPr>
        <p:spPr>
          <a:xfrm>
            <a:off x="376293" y="676086"/>
            <a:ext cx="6096000" cy="2277547"/>
          </a:xfrm>
          <a:prstGeom prst="rect">
            <a:avLst/>
          </a:prstGeom>
          <a:noFill/>
        </p:spPr>
        <p:txBody>
          <a:bodyPr wrap="square" rtlCol="0">
            <a:spAutoFit/>
          </a:bodyPr>
          <a:lstStyle/>
          <a:p>
            <a:pPr>
              <a:spcAft>
                <a:spcPts val="600"/>
              </a:spcAft>
            </a:pPr>
            <a:r>
              <a:rPr lang="en-US" sz="1200" dirty="0">
                <a:solidFill>
                  <a:srgbClr val="564138"/>
                </a:solidFill>
              </a:rPr>
              <a:t>Intra-abdominal pressure (IAP) is the pressure within the abdominal cavity. </a:t>
            </a:r>
            <a:r>
              <a:rPr lang="en-US" sz="1200" dirty="0">
                <a:solidFill>
                  <a:srgbClr val="FF00FF"/>
                </a:solidFill>
              </a:rPr>
              <a:t>[Tabers: p51A] </a:t>
            </a:r>
            <a:r>
              <a:rPr lang="en-US" sz="1200" dirty="0">
                <a:solidFill>
                  <a:srgbClr val="564138"/>
                </a:solidFill>
              </a:rPr>
              <a:t>The intra-abdominal volume can be measured by a CO</a:t>
            </a:r>
            <a:r>
              <a:rPr lang="en-US" sz="1200" baseline="-25000" dirty="0">
                <a:solidFill>
                  <a:srgbClr val="564138"/>
                </a:solidFill>
              </a:rPr>
              <a:t>2</a:t>
            </a:r>
            <a:r>
              <a:rPr lang="en-US" sz="1200" dirty="0">
                <a:solidFill>
                  <a:srgbClr val="564138"/>
                </a:solidFill>
              </a:rPr>
              <a:t> insufflator as the pneumoperitoneum is created. </a:t>
            </a:r>
            <a:r>
              <a:rPr lang="en-US" sz="1200" dirty="0">
                <a:solidFill>
                  <a:srgbClr val="FF00FF"/>
                </a:solidFill>
              </a:rPr>
              <a:t>[Mulier(2008): p2C] </a:t>
            </a:r>
            <a:r>
              <a:rPr lang="en-US" sz="1200" dirty="0">
                <a:solidFill>
                  <a:srgbClr val="564138"/>
                </a:solidFill>
              </a:rPr>
              <a:t>From these 2 parameters, the abdominal pressure/volume relationship can be calculated. </a:t>
            </a:r>
            <a:r>
              <a:rPr lang="en-US" sz="1200" dirty="0">
                <a:solidFill>
                  <a:srgbClr val="FF00FF"/>
                </a:solidFill>
              </a:rPr>
              <a:t>[Mulier(2008): p1A]</a:t>
            </a:r>
          </a:p>
          <a:p>
            <a:pPr>
              <a:spcAft>
                <a:spcPts val="600"/>
              </a:spcAft>
            </a:pPr>
            <a:r>
              <a:rPr lang="en-US" sz="1200" dirty="0">
                <a:solidFill>
                  <a:srgbClr val="564138"/>
                </a:solidFill>
              </a:rPr>
              <a:t>After induction of anesthesia, the patient is intubated. </a:t>
            </a:r>
            <a:r>
              <a:rPr lang="en-US" sz="1200" dirty="0">
                <a:solidFill>
                  <a:srgbClr val="FF00FF"/>
                </a:solidFill>
              </a:rPr>
              <a:t>[Mulier(2008): p2A</a:t>
            </a:r>
            <a:r>
              <a:rPr lang="en-US" sz="1200" dirty="0">
                <a:solidFill>
                  <a:srgbClr val="564138"/>
                </a:solidFill>
              </a:rPr>
              <a:t>] After initial insufflation for placement of the trocar, all CO</a:t>
            </a:r>
            <a:r>
              <a:rPr lang="en-US" sz="1200" baseline="-25000" dirty="0">
                <a:solidFill>
                  <a:srgbClr val="564138"/>
                </a:solidFill>
              </a:rPr>
              <a:t>2</a:t>
            </a:r>
            <a:r>
              <a:rPr lang="en-US" sz="1200" dirty="0">
                <a:solidFill>
                  <a:srgbClr val="564138"/>
                </a:solidFill>
              </a:rPr>
              <a:t> is allowed to escape and the stomach is completely emptied. </a:t>
            </a:r>
            <a:r>
              <a:rPr lang="en-US" sz="1200" dirty="0">
                <a:solidFill>
                  <a:srgbClr val="FF00FF"/>
                </a:solidFill>
              </a:rPr>
              <a:t>[Mulier(2008): p2B</a:t>
            </a:r>
            <a:r>
              <a:rPr lang="en-US" sz="1200" dirty="0">
                <a:solidFill>
                  <a:srgbClr val="564138"/>
                </a:solidFill>
              </a:rPr>
              <a:t>] The abdominal cavity can then be insufflated at a low flow rate. The IAP and the total volume of insufflated CO</a:t>
            </a:r>
            <a:r>
              <a:rPr lang="en-US" sz="1200" baseline="-25000" dirty="0">
                <a:solidFill>
                  <a:srgbClr val="564138"/>
                </a:solidFill>
              </a:rPr>
              <a:t>2</a:t>
            </a:r>
            <a:r>
              <a:rPr lang="en-US" sz="1200" dirty="0">
                <a:solidFill>
                  <a:srgbClr val="564138"/>
                </a:solidFill>
              </a:rPr>
              <a:t> can be measured and recorded at 100-mL increments. </a:t>
            </a:r>
            <a:r>
              <a:rPr lang="en-US" sz="1200" dirty="0">
                <a:solidFill>
                  <a:srgbClr val="FF00FF"/>
                </a:solidFill>
              </a:rPr>
              <a:t>[Mulier(2008): p2C] </a:t>
            </a:r>
            <a:r>
              <a:rPr lang="en-US" sz="1200" dirty="0">
                <a:solidFill>
                  <a:srgbClr val="564138"/>
                </a:solidFill>
              </a:rPr>
              <a:t>The pressure/volume relationship can be calculated from these data points. </a:t>
            </a:r>
            <a:r>
              <a:rPr lang="en-US" sz="1200" dirty="0">
                <a:solidFill>
                  <a:srgbClr val="FF00FF"/>
                </a:solidFill>
              </a:rPr>
              <a:t>[Mulier(2008): p2D, 2E] </a:t>
            </a:r>
          </a:p>
          <a:p>
            <a:pPr>
              <a:spcAft>
                <a:spcPts val="600"/>
              </a:spcAft>
            </a:pPr>
            <a:r>
              <a:rPr lang="en-US" sz="1200" dirty="0"/>
              <a:t>This relationship can be described by the equation: </a:t>
            </a:r>
          </a:p>
        </p:txBody>
      </p:sp>
      <p:sp>
        <p:nvSpPr>
          <p:cNvPr id="3" name="TextBox 2"/>
          <p:cNvSpPr txBox="1"/>
          <p:nvPr/>
        </p:nvSpPr>
        <p:spPr>
          <a:xfrm>
            <a:off x="9307481" y="5479273"/>
            <a:ext cx="2086451" cy="646331"/>
          </a:xfrm>
          <a:prstGeom prst="rect">
            <a:avLst/>
          </a:prstGeom>
          <a:noFill/>
        </p:spPr>
        <p:txBody>
          <a:bodyPr wrap="square" rtlCol="0">
            <a:spAutoFit/>
          </a:bodyPr>
          <a:lstStyle/>
          <a:p>
            <a:r>
              <a:rPr lang="en-US" sz="1200" b="1" dirty="0">
                <a:solidFill>
                  <a:srgbClr val="564138"/>
                </a:solidFill>
                <a:hlinkClick r:id="rId5" action="ppaction://hlinksldjump"/>
              </a:rPr>
              <a:t>Trocar:</a:t>
            </a:r>
            <a:r>
              <a:rPr lang="en-US" sz="1200" dirty="0">
                <a:solidFill>
                  <a:srgbClr val="564138"/>
                </a:solidFill>
              </a:rPr>
              <a:t> A sharply pointed surgical instrument contained in a cannula. </a:t>
            </a:r>
            <a:r>
              <a:rPr lang="en-US" sz="1200" dirty="0">
                <a:solidFill>
                  <a:srgbClr val="FF00FF"/>
                </a:solidFill>
              </a:rPr>
              <a:t>[Tabers: p56A]</a:t>
            </a:r>
            <a:endParaRPr lang="en-US" sz="1200" b="1" dirty="0">
              <a:solidFill>
                <a:srgbClr val="FF00FF"/>
              </a:solidFill>
            </a:endParaRPr>
          </a:p>
        </p:txBody>
      </p:sp>
      <p:sp>
        <p:nvSpPr>
          <p:cNvPr id="16" name="Rectangle 15"/>
          <p:cNvSpPr/>
          <p:nvPr/>
        </p:nvSpPr>
        <p:spPr>
          <a:xfrm>
            <a:off x="376293" y="3555759"/>
            <a:ext cx="5763114" cy="1723549"/>
          </a:xfrm>
          <a:prstGeom prst="rect">
            <a:avLst/>
          </a:prstGeom>
        </p:spPr>
        <p:txBody>
          <a:bodyPr wrap="square">
            <a:spAutoFit/>
          </a:bodyPr>
          <a:lstStyle/>
          <a:p>
            <a:pPr lvl="0">
              <a:spcAft>
                <a:spcPts val="600"/>
              </a:spcAft>
            </a:pPr>
            <a:r>
              <a:rPr lang="en-US" sz="1200" dirty="0">
                <a:solidFill>
                  <a:srgbClr val="564138"/>
                </a:solidFill>
              </a:rPr>
              <a:t>PV0 is the initial pressure when no volume is inflated. This value cannot be measured directly. It is a theoretical parameter and can be determined from the pressure/volume calculation as the point where the pressure/volume curve crosses the Y-axis. </a:t>
            </a:r>
            <a:r>
              <a:rPr lang="en-US" sz="1200" dirty="0">
                <a:solidFill>
                  <a:srgbClr val="FF00FF"/>
                </a:solidFill>
              </a:rPr>
              <a:t>[Mulier(2008): p5A, 5B]</a:t>
            </a:r>
          </a:p>
          <a:p>
            <a:pPr lvl="0">
              <a:spcAft>
                <a:spcPts val="600"/>
              </a:spcAft>
            </a:pPr>
            <a:r>
              <a:rPr lang="en-US" sz="1200" dirty="0">
                <a:solidFill>
                  <a:srgbClr val="564138"/>
                </a:solidFill>
              </a:rPr>
              <a:t>The pressure/volume relationship is linear between pressures of 0 and 12 mmHg. The slope of the pressure/volume relationship is determined by elastance. </a:t>
            </a:r>
            <a:r>
              <a:rPr lang="en-US" sz="1200" dirty="0">
                <a:solidFill>
                  <a:srgbClr val="FF00FF"/>
                </a:solidFill>
              </a:rPr>
              <a:t>[Mulier(2008): 5B] </a:t>
            </a:r>
            <a:r>
              <a:rPr lang="en-US" sz="1200" dirty="0">
                <a:solidFill>
                  <a:srgbClr val="564138"/>
                </a:solidFill>
              </a:rPr>
              <a:t>A minimum of 3 data points are required to construct the curve. </a:t>
            </a:r>
            <a:r>
              <a:rPr lang="en-US" sz="1200" dirty="0">
                <a:solidFill>
                  <a:srgbClr val="FF00FF"/>
                </a:solidFill>
              </a:rPr>
              <a:t>[Mulier(2008): p5C] </a:t>
            </a:r>
          </a:p>
          <a:p>
            <a:pPr lvl="0">
              <a:spcAft>
                <a:spcPts val="600"/>
              </a:spcAft>
            </a:pPr>
            <a:r>
              <a:rPr lang="en-US" sz="1200" dirty="0">
                <a:solidFill>
                  <a:srgbClr val="564138"/>
                </a:solidFill>
              </a:rPr>
              <a:t>Elastance and PV0 both vary widely among patients. [</a:t>
            </a:r>
            <a:r>
              <a:rPr lang="en-US" sz="1200" dirty="0">
                <a:solidFill>
                  <a:srgbClr val="FF00FF"/>
                </a:solidFill>
              </a:rPr>
              <a:t>Mulier(2008): p5D]</a:t>
            </a:r>
            <a:endParaRPr lang="en-US" sz="1200" dirty="0">
              <a:solidFill>
                <a:srgbClr val="000000"/>
              </a:solidFill>
            </a:endParaRPr>
          </a:p>
        </p:txBody>
      </p:sp>
      <p:sp>
        <p:nvSpPr>
          <p:cNvPr id="17" name="Rectangle 16"/>
          <p:cNvSpPr/>
          <p:nvPr/>
        </p:nvSpPr>
        <p:spPr>
          <a:xfrm>
            <a:off x="477671" y="2952684"/>
            <a:ext cx="5283049" cy="562398"/>
          </a:xfrm>
          <a:prstGeom prst="rect">
            <a:avLst/>
          </a:prstGeom>
          <a:noFill/>
          <a:ln>
            <a:solidFill>
              <a:srgbClr val="FF8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49" y="3086555"/>
            <a:ext cx="4933371" cy="333573"/>
          </a:xfrm>
          <a:prstGeom prst="rect">
            <a:avLst/>
          </a:prstGeom>
        </p:spPr>
      </p:pic>
      <p:sp>
        <p:nvSpPr>
          <p:cNvPr id="8" name="TextBox 7"/>
          <p:cNvSpPr txBox="1"/>
          <p:nvPr/>
        </p:nvSpPr>
        <p:spPr>
          <a:xfrm>
            <a:off x="9980473" y="2668118"/>
            <a:ext cx="1314784" cy="261610"/>
          </a:xfrm>
          <a:prstGeom prst="rect">
            <a:avLst/>
          </a:prstGeom>
          <a:noFill/>
        </p:spPr>
        <p:txBody>
          <a:bodyPr wrap="none" rtlCol="0">
            <a:spAutoFit/>
          </a:bodyPr>
          <a:lstStyle/>
          <a:p>
            <a:r>
              <a:rPr lang="en-US" sz="1100" dirty="0">
                <a:solidFill>
                  <a:srgbClr val="FF00FF"/>
                </a:solidFill>
              </a:rPr>
              <a:t>[Danneels: p1A, 1B]</a:t>
            </a:r>
          </a:p>
        </p:txBody>
      </p:sp>
      <p:sp>
        <p:nvSpPr>
          <p:cNvPr id="78" name="TextBox 77"/>
          <p:cNvSpPr txBox="1"/>
          <p:nvPr/>
        </p:nvSpPr>
        <p:spPr>
          <a:xfrm>
            <a:off x="6531118" y="4079254"/>
            <a:ext cx="784317" cy="276999"/>
          </a:xfrm>
          <a:prstGeom prst="rect">
            <a:avLst/>
          </a:prstGeom>
          <a:noFill/>
        </p:spPr>
        <p:txBody>
          <a:bodyPr wrap="none" rtlCol="0">
            <a:spAutoFit/>
          </a:bodyPr>
          <a:lstStyle/>
          <a:p>
            <a:r>
              <a:rPr lang="en-US" sz="1200" b="1" dirty="0">
                <a:solidFill>
                  <a:srgbClr val="564138"/>
                </a:solidFill>
              </a:rPr>
              <a:t>Elastance</a:t>
            </a:r>
          </a:p>
        </p:txBody>
      </p:sp>
      <p:sp>
        <p:nvSpPr>
          <p:cNvPr id="79" name="TextBox 78"/>
          <p:cNvSpPr txBox="1"/>
          <p:nvPr/>
        </p:nvSpPr>
        <p:spPr>
          <a:xfrm>
            <a:off x="6531118" y="4551683"/>
            <a:ext cx="435697" cy="276999"/>
          </a:xfrm>
          <a:prstGeom prst="rect">
            <a:avLst/>
          </a:prstGeom>
          <a:noFill/>
        </p:spPr>
        <p:txBody>
          <a:bodyPr wrap="none" rtlCol="0">
            <a:spAutoFit/>
          </a:bodyPr>
          <a:lstStyle/>
          <a:p>
            <a:r>
              <a:rPr lang="en-US" sz="1200" b="1" dirty="0">
                <a:solidFill>
                  <a:srgbClr val="564138"/>
                </a:solidFill>
              </a:rPr>
              <a:t>PV0</a:t>
            </a:r>
          </a:p>
        </p:txBody>
      </p:sp>
      <p:sp>
        <p:nvSpPr>
          <p:cNvPr id="80" name="TextBox 79"/>
          <p:cNvSpPr txBox="1"/>
          <p:nvPr/>
        </p:nvSpPr>
        <p:spPr>
          <a:xfrm>
            <a:off x="7380209" y="4079254"/>
            <a:ext cx="2361544" cy="430887"/>
          </a:xfrm>
          <a:prstGeom prst="rect">
            <a:avLst/>
          </a:prstGeom>
          <a:noFill/>
        </p:spPr>
        <p:txBody>
          <a:bodyPr wrap="none" rtlCol="0">
            <a:spAutoFit/>
          </a:bodyPr>
          <a:lstStyle/>
          <a:p>
            <a:r>
              <a:rPr lang="en-US" sz="1100" dirty="0">
                <a:solidFill>
                  <a:srgbClr val="564138"/>
                </a:solidFill>
              </a:rPr>
              <a:t>Increased age </a:t>
            </a:r>
            <a:r>
              <a:rPr lang="en-US" sz="1100" dirty="0">
                <a:solidFill>
                  <a:srgbClr val="FF00FF"/>
                </a:solidFill>
              </a:rPr>
              <a:t>[Mulier(2006): p1A, 1B]</a:t>
            </a:r>
          </a:p>
          <a:p>
            <a:r>
              <a:rPr lang="en-US" sz="1100" dirty="0">
                <a:solidFill>
                  <a:srgbClr val="564138"/>
                </a:solidFill>
              </a:rPr>
              <a:t>Male, short stature </a:t>
            </a:r>
            <a:r>
              <a:rPr lang="en-US" sz="1100" dirty="0">
                <a:solidFill>
                  <a:srgbClr val="FF00FF"/>
                </a:solidFill>
              </a:rPr>
              <a:t>[Malbrain: p16A]</a:t>
            </a:r>
            <a:endParaRPr lang="en-US" sz="1100" dirty="0"/>
          </a:p>
        </p:txBody>
      </p:sp>
      <p:sp>
        <p:nvSpPr>
          <p:cNvPr id="81" name="TextBox 80"/>
          <p:cNvSpPr txBox="1"/>
          <p:nvPr/>
        </p:nvSpPr>
        <p:spPr>
          <a:xfrm>
            <a:off x="9768071" y="4079254"/>
            <a:ext cx="2134375" cy="430887"/>
          </a:xfrm>
          <a:prstGeom prst="rect">
            <a:avLst/>
          </a:prstGeom>
          <a:noFill/>
        </p:spPr>
        <p:txBody>
          <a:bodyPr wrap="square" rtlCol="0">
            <a:spAutoFit/>
          </a:bodyPr>
          <a:lstStyle/>
          <a:p>
            <a:r>
              <a:rPr lang="en-US" sz="1100" dirty="0">
                <a:solidFill>
                  <a:srgbClr val="564138"/>
                </a:solidFill>
              </a:rPr>
              <a:t>Pregnancy, previous abdominal surgery </a:t>
            </a:r>
            <a:r>
              <a:rPr lang="en-US" sz="1100" dirty="0">
                <a:solidFill>
                  <a:srgbClr val="FF00FF"/>
                </a:solidFill>
              </a:rPr>
              <a:t>[Mulier(2006): p1A, 1B]</a:t>
            </a:r>
          </a:p>
        </p:txBody>
      </p:sp>
      <p:sp>
        <p:nvSpPr>
          <p:cNvPr id="82" name="TextBox 81"/>
          <p:cNvSpPr txBox="1"/>
          <p:nvPr/>
        </p:nvSpPr>
        <p:spPr>
          <a:xfrm>
            <a:off x="7380209" y="4551683"/>
            <a:ext cx="1710103" cy="430887"/>
          </a:xfrm>
          <a:prstGeom prst="rect">
            <a:avLst/>
          </a:prstGeom>
          <a:noFill/>
        </p:spPr>
        <p:txBody>
          <a:bodyPr wrap="square" rtlCol="0">
            <a:spAutoFit/>
          </a:bodyPr>
          <a:lstStyle/>
          <a:p>
            <a:r>
              <a:rPr lang="en-US" sz="1100" dirty="0">
                <a:solidFill>
                  <a:srgbClr val="564138"/>
                </a:solidFill>
              </a:rPr>
              <a:t>Increased body weight </a:t>
            </a:r>
            <a:r>
              <a:rPr lang="en-US" sz="1100" dirty="0">
                <a:solidFill>
                  <a:srgbClr val="FF00FF"/>
                </a:solidFill>
              </a:rPr>
              <a:t>[Mulier(2006): p1A, 1B]</a:t>
            </a:r>
          </a:p>
        </p:txBody>
      </p:sp>
      <p:sp>
        <p:nvSpPr>
          <p:cNvPr id="83" name="TextBox 82"/>
          <p:cNvSpPr txBox="1"/>
          <p:nvPr/>
        </p:nvSpPr>
        <p:spPr>
          <a:xfrm>
            <a:off x="9768071" y="4551683"/>
            <a:ext cx="1934725" cy="430887"/>
          </a:xfrm>
          <a:prstGeom prst="rect">
            <a:avLst/>
          </a:prstGeom>
          <a:noFill/>
        </p:spPr>
        <p:txBody>
          <a:bodyPr wrap="square" rtlCol="0">
            <a:spAutoFit/>
          </a:bodyPr>
          <a:lstStyle/>
          <a:p>
            <a:r>
              <a:rPr lang="en-US" sz="1100" dirty="0">
                <a:solidFill>
                  <a:srgbClr val="564138"/>
                </a:solidFill>
              </a:rPr>
              <a:t>Neuromuscular blockade </a:t>
            </a:r>
            <a:r>
              <a:rPr lang="en-US" sz="1100" dirty="0">
                <a:solidFill>
                  <a:srgbClr val="FF00FF"/>
                </a:solidFill>
              </a:rPr>
              <a:t>[Mulier(2006): p1A, 1B]</a:t>
            </a:r>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b="12137"/>
          <a:stretch/>
        </p:blipFill>
        <p:spPr>
          <a:xfrm>
            <a:off x="7543777" y="793376"/>
            <a:ext cx="3325368" cy="1930885"/>
          </a:xfrm>
          <a:prstGeom prst="rect">
            <a:avLst/>
          </a:prstGeom>
        </p:spPr>
      </p:pic>
      <p:sp>
        <p:nvSpPr>
          <p:cNvPr id="42" name="TextBox 41"/>
          <p:cNvSpPr txBox="1"/>
          <p:nvPr/>
        </p:nvSpPr>
        <p:spPr>
          <a:xfrm rot="16200000">
            <a:off x="6406262" y="1431779"/>
            <a:ext cx="1284198" cy="461665"/>
          </a:xfrm>
          <a:prstGeom prst="rect">
            <a:avLst/>
          </a:prstGeom>
          <a:noFill/>
        </p:spPr>
        <p:txBody>
          <a:bodyPr wrap="none" rtlCol="0">
            <a:spAutoFit/>
          </a:bodyPr>
          <a:lstStyle/>
          <a:p>
            <a:pPr algn="ctr"/>
            <a:r>
              <a:rPr lang="en-US" sz="1200" b="1" dirty="0">
                <a:solidFill>
                  <a:srgbClr val="564138"/>
                </a:solidFill>
                <a:latin typeface="Calibri" charset="0"/>
                <a:ea typeface="Calibri" charset="0"/>
                <a:cs typeface="Calibri" charset="0"/>
              </a:rPr>
              <a:t>Intra-abdominal </a:t>
            </a:r>
          </a:p>
          <a:p>
            <a:pPr algn="ctr"/>
            <a:r>
              <a:rPr lang="en-US" sz="1200" b="1" dirty="0">
                <a:solidFill>
                  <a:srgbClr val="564138"/>
                </a:solidFill>
                <a:latin typeface="Calibri" charset="0"/>
                <a:ea typeface="Calibri" charset="0"/>
                <a:cs typeface="Calibri" charset="0"/>
              </a:rPr>
              <a:t>Pressure (mmHg)</a:t>
            </a:r>
          </a:p>
        </p:txBody>
      </p:sp>
      <p:sp>
        <p:nvSpPr>
          <p:cNvPr id="43" name="TextBox 42"/>
          <p:cNvSpPr txBox="1"/>
          <p:nvPr/>
        </p:nvSpPr>
        <p:spPr>
          <a:xfrm>
            <a:off x="7282857" y="684833"/>
            <a:ext cx="328936"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25</a:t>
            </a:r>
          </a:p>
        </p:txBody>
      </p:sp>
      <p:sp>
        <p:nvSpPr>
          <p:cNvPr id="44" name="TextBox 43"/>
          <p:cNvSpPr txBox="1"/>
          <p:nvPr/>
        </p:nvSpPr>
        <p:spPr>
          <a:xfrm>
            <a:off x="7282857" y="976785"/>
            <a:ext cx="328936"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20</a:t>
            </a:r>
          </a:p>
        </p:txBody>
      </p:sp>
      <p:sp>
        <p:nvSpPr>
          <p:cNvPr id="48" name="TextBox 47"/>
          <p:cNvSpPr txBox="1"/>
          <p:nvPr/>
        </p:nvSpPr>
        <p:spPr>
          <a:xfrm>
            <a:off x="7282857" y="1313463"/>
            <a:ext cx="328936"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15</a:t>
            </a:r>
          </a:p>
        </p:txBody>
      </p:sp>
      <p:sp>
        <p:nvSpPr>
          <p:cNvPr id="53" name="TextBox 52"/>
          <p:cNvSpPr txBox="1"/>
          <p:nvPr/>
        </p:nvSpPr>
        <p:spPr>
          <a:xfrm>
            <a:off x="7282856" y="1646710"/>
            <a:ext cx="328936"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10</a:t>
            </a:r>
          </a:p>
        </p:txBody>
      </p:sp>
      <p:sp>
        <p:nvSpPr>
          <p:cNvPr id="54" name="TextBox 53"/>
          <p:cNvSpPr txBox="1"/>
          <p:nvPr/>
        </p:nvSpPr>
        <p:spPr>
          <a:xfrm>
            <a:off x="7301290" y="1984789"/>
            <a:ext cx="288861"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5 </a:t>
            </a:r>
          </a:p>
        </p:txBody>
      </p:sp>
      <p:sp>
        <p:nvSpPr>
          <p:cNvPr id="55" name="TextBox 54"/>
          <p:cNvSpPr txBox="1"/>
          <p:nvPr/>
        </p:nvSpPr>
        <p:spPr>
          <a:xfrm>
            <a:off x="7315716" y="2318569"/>
            <a:ext cx="256801" cy="261610"/>
          </a:xfrm>
          <a:prstGeom prst="rect">
            <a:avLst/>
          </a:prstGeom>
          <a:noFill/>
        </p:spPr>
        <p:txBody>
          <a:bodyPr wrap="none" rtlCol="0">
            <a:spAutoFit/>
          </a:bodyPr>
          <a:lstStyle/>
          <a:p>
            <a:pPr algn="r"/>
            <a:r>
              <a:rPr lang="en-US" sz="1100" dirty="0">
                <a:solidFill>
                  <a:srgbClr val="564138"/>
                </a:solidFill>
                <a:latin typeface="Calibri" charset="0"/>
                <a:ea typeface="Calibri" charset="0"/>
                <a:cs typeface="Calibri" charset="0"/>
              </a:rPr>
              <a:t>0</a:t>
            </a:r>
          </a:p>
        </p:txBody>
      </p:sp>
      <p:sp>
        <p:nvSpPr>
          <p:cNvPr id="56" name="TextBox 55"/>
          <p:cNvSpPr txBox="1"/>
          <p:nvPr/>
        </p:nvSpPr>
        <p:spPr>
          <a:xfrm>
            <a:off x="7480185" y="2487198"/>
            <a:ext cx="263213" cy="276999"/>
          </a:xfrm>
          <a:prstGeom prst="rect">
            <a:avLst/>
          </a:prstGeom>
          <a:noFill/>
        </p:spPr>
        <p:txBody>
          <a:bodyPr wrap="none" rtlCol="0">
            <a:spAutoFit/>
          </a:bodyPr>
          <a:lstStyle/>
          <a:p>
            <a:pPr algn="r"/>
            <a:r>
              <a:rPr lang="en-US" sz="1200" dirty="0">
                <a:solidFill>
                  <a:srgbClr val="564138"/>
                </a:solidFill>
                <a:latin typeface="Calibri" charset="0"/>
                <a:ea typeface="Calibri" charset="0"/>
                <a:cs typeface="Calibri" charset="0"/>
              </a:rPr>
              <a:t>0</a:t>
            </a:r>
          </a:p>
        </p:txBody>
      </p:sp>
      <p:sp>
        <p:nvSpPr>
          <p:cNvPr id="57" name="TextBox 56"/>
          <p:cNvSpPr txBox="1"/>
          <p:nvPr/>
        </p:nvSpPr>
        <p:spPr>
          <a:xfrm>
            <a:off x="8538303" y="2487198"/>
            <a:ext cx="263213" cy="276999"/>
          </a:xfrm>
          <a:prstGeom prst="rect">
            <a:avLst/>
          </a:prstGeom>
          <a:noFill/>
        </p:spPr>
        <p:txBody>
          <a:bodyPr wrap="none" rtlCol="0">
            <a:spAutoFit/>
          </a:bodyPr>
          <a:lstStyle/>
          <a:p>
            <a:pPr algn="r"/>
            <a:r>
              <a:rPr lang="en-US" sz="1200" dirty="0">
                <a:solidFill>
                  <a:srgbClr val="564138"/>
                </a:solidFill>
                <a:latin typeface="Calibri" charset="0"/>
                <a:ea typeface="Calibri" charset="0"/>
                <a:cs typeface="Calibri" charset="0"/>
              </a:rPr>
              <a:t>1</a:t>
            </a:r>
          </a:p>
        </p:txBody>
      </p:sp>
      <p:sp>
        <p:nvSpPr>
          <p:cNvPr id="58" name="TextBox 57"/>
          <p:cNvSpPr txBox="1"/>
          <p:nvPr/>
        </p:nvSpPr>
        <p:spPr>
          <a:xfrm>
            <a:off x="9589547" y="2487198"/>
            <a:ext cx="263213" cy="276999"/>
          </a:xfrm>
          <a:prstGeom prst="rect">
            <a:avLst/>
          </a:prstGeom>
          <a:noFill/>
        </p:spPr>
        <p:txBody>
          <a:bodyPr wrap="none" rtlCol="0">
            <a:spAutoFit/>
          </a:bodyPr>
          <a:lstStyle/>
          <a:p>
            <a:pPr algn="r"/>
            <a:r>
              <a:rPr lang="en-US" sz="1200" dirty="0">
                <a:solidFill>
                  <a:srgbClr val="564138"/>
                </a:solidFill>
                <a:latin typeface="Calibri" charset="0"/>
                <a:ea typeface="Calibri" charset="0"/>
                <a:cs typeface="Calibri" charset="0"/>
              </a:rPr>
              <a:t>2</a:t>
            </a:r>
          </a:p>
        </p:txBody>
      </p:sp>
      <p:sp>
        <p:nvSpPr>
          <p:cNvPr id="59" name="TextBox 58"/>
          <p:cNvSpPr txBox="1"/>
          <p:nvPr/>
        </p:nvSpPr>
        <p:spPr>
          <a:xfrm>
            <a:off x="10650565" y="2487198"/>
            <a:ext cx="263213" cy="276999"/>
          </a:xfrm>
          <a:prstGeom prst="rect">
            <a:avLst/>
          </a:prstGeom>
          <a:noFill/>
        </p:spPr>
        <p:txBody>
          <a:bodyPr wrap="none" rtlCol="0">
            <a:spAutoFit/>
          </a:bodyPr>
          <a:lstStyle/>
          <a:p>
            <a:pPr algn="r"/>
            <a:r>
              <a:rPr lang="en-US" sz="1200" dirty="0">
                <a:solidFill>
                  <a:srgbClr val="564138"/>
                </a:solidFill>
                <a:latin typeface="Calibri" charset="0"/>
                <a:ea typeface="Calibri" charset="0"/>
                <a:cs typeface="Calibri" charset="0"/>
              </a:rPr>
              <a:t>3</a:t>
            </a:r>
          </a:p>
        </p:txBody>
      </p:sp>
      <p:sp>
        <p:nvSpPr>
          <p:cNvPr id="60" name="TextBox 59"/>
          <p:cNvSpPr txBox="1"/>
          <p:nvPr/>
        </p:nvSpPr>
        <p:spPr>
          <a:xfrm>
            <a:off x="8128414" y="2660424"/>
            <a:ext cx="1944315" cy="276999"/>
          </a:xfrm>
          <a:prstGeom prst="rect">
            <a:avLst/>
          </a:prstGeom>
          <a:noFill/>
        </p:spPr>
        <p:txBody>
          <a:bodyPr wrap="none" rtlCol="0">
            <a:spAutoFit/>
          </a:bodyPr>
          <a:lstStyle/>
          <a:p>
            <a:pPr algn="ctr"/>
            <a:r>
              <a:rPr lang="en-US" sz="1200" b="1" dirty="0">
                <a:solidFill>
                  <a:srgbClr val="564138"/>
                </a:solidFill>
                <a:latin typeface="Calibri" charset="0"/>
                <a:ea typeface="Calibri" charset="0"/>
                <a:cs typeface="Calibri" charset="0"/>
              </a:rPr>
              <a:t>Intra-abdominal Volume (L)</a:t>
            </a:r>
          </a:p>
        </p:txBody>
      </p:sp>
      <p:cxnSp>
        <p:nvCxnSpPr>
          <p:cNvPr id="11" name="Straight Connector 10"/>
          <p:cNvCxnSpPr/>
          <p:nvPr/>
        </p:nvCxnSpPr>
        <p:spPr>
          <a:xfrm>
            <a:off x="11012560" y="1045017"/>
            <a:ext cx="123473" cy="0"/>
          </a:xfrm>
          <a:prstGeom prst="line">
            <a:avLst/>
          </a:prstGeom>
          <a:ln w="28575" cap="rnd">
            <a:solidFill>
              <a:srgbClr val="FF83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111408" y="919141"/>
            <a:ext cx="784189" cy="400110"/>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No NMB </a:t>
            </a:r>
          </a:p>
          <a:p>
            <a:r>
              <a:rPr lang="en-US" sz="1000" dirty="0">
                <a:solidFill>
                  <a:srgbClr val="564138"/>
                </a:solidFill>
                <a:latin typeface="Calibri" charset="0"/>
                <a:ea typeface="Calibri" charset="0"/>
                <a:cs typeface="Calibri" charset="0"/>
              </a:rPr>
              <a:t>(TOF &gt;90%)</a:t>
            </a:r>
          </a:p>
        </p:txBody>
      </p:sp>
      <p:sp>
        <p:nvSpPr>
          <p:cNvPr id="63" name="TextBox 62"/>
          <p:cNvSpPr txBox="1"/>
          <p:nvPr/>
        </p:nvSpPr>
        <p:spPr>
          <a:xfrm>
            <a:off x="11111408" y="1310238"/>
            <a:ext cx="779381" cy="400110"/>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Deep NMB </a:t>
            </a:r>
          </a:p>
          <a:p>
            <a:r>
              <a:rPr lang="en-US" sz="1000" dirty="0">
                <a:solidFill>
                  <a:srgbClr val="564138"/>
                </a:solidFill>
                <a:latin typeface="Calibri" charset="0"/>
                <a:ea typeface="Calibri" charset="0"/>
                <a:cs typeface="Calibri" charset="0"/>
              </a:rPr>
              <a:t>(PTC = 5)</a:t>
            </a:r>
          </a:p>
        </p:txBody>
      </p:sp>
      <p:sp>
        <p:nvSpPr>
          <p:cNvPr id="12" name="Rectangle 11"/>
          <p:cNvSpPr/>
          <p:nvPr/>
        </p:nvSpPr>
        <p:spPr>
          <a:xfrm>
            <a:off x="7761852" y="1110529"/>
            <a:ext cx="659502" cy="264650"/>
          </a:xfrm>
          <a:prstGeom prst="rect">
            <a:avLst/>
          </a:prstGeom>
          <a:solidFill>
            <a:srgbClr val="B7AEAA">
              <a:alpha val="8156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7775981" y="1114744"/>
            <a:ext cx="615874" cy="246221"/>
          </a:xfrm>
          <a:prstGeom prst="rect">
            <a:avLst/>
          </a:prstGeom>
          <a:noFill/>
        </p:spPr>
        <p:txBody>
          <a:bodyPr wrap="none" rtlCol="0">
            <a:spAutoFit/>
          </a:bodyPr>
          <a:lstStyle/>
          <a:p>
            <a:r>
              <a:rPr lang="en-US" sz="1000" b="1" dirty="0">
                <a:solidFill>
                  <a:srgbClr val="564138"/>
                </a:solidFill>
                <a:latin typeface="Calibri" charset="0"/>
                <a:ea typeface="Calibri" charset="0"/>
                <a:cs typeface="Calibri" charset="0"/>
              </a:rPr>
              <a:t>PV</a:t>
            </a:r>
            <a:r>
              <a:rPr lang="en-US" sz="1000" b="1" baseline="-25000" dirty="0">
                <a:solidFill>
                  <a:srgbClr val="564138"/>
                </a:solidFill>
                <a:latin typeface="Calibri" charset="0"/>
                <a:ea typeface="Calibri" charset="0"/>
                <a:cs typeface="Calibri" charset="0"/>
              </a:rPr>
              <a:t>0 </a:t>
            </a:r>
            <a:r>
              <a:rPr lang="en-US" sz="1000" b="1" dirty="0">
                <a:solidFill>
                  <a:srgbClr val="564138"/>
                </a:solidFill>
                <a:latin typeface="Calibri" charset="0"/>
                <a:ea typeface="Calibri" charset="0"/>
                <a:cs typeface="Calibri" charset="0"/>
              </a:rPr>
              <a:t>= 12</a:t>
            </a:r>
          </a:p>
        </p:txBody>
      </p:sp>
      <p:sp>
        <p:nvSpPr>
          <p:cNvPr id="65" name="Rectangle 64"/>
          <p:cNvSpPr/>
          <p:nvPr/>
        </p:nvSpPr>
        <p:spPr>
          <a:xfrm>
            <a:off x="7795778" y="1675994"/>
            <a:ext cx="659502" cy="264650"/>
          </a:xfrm>
          <a:prstGeom prst="rect">
            <a:avLst/>
          </a:prstGeom>
          <a:solidFill>
            <a:srgbClr val="B7AEAA">
              <a:alpha val="8156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809907" y="1680209"/>
            <a:ext cx="550151" cy="246221"/>
          </a:xfrm>
          <a:prstGeom prst="rect">
            <a:avLst/>
          </a:prstGeom>
          <a:noFill/>
        </p:spPr>
        <p:txBody>
          <a:bodyPr wrap="none" rtlCol="0">
            <a:spAutoFit/>
          </a:bodyPr>
          <a:lstStyle/>
          <a:p>
            <a:r>
              <a:rPr lang="en-US" sz="1000" b="1" dirty="0">
                <a:solidFill>
                  <a:srgbClr val="564138"/>
                </a:solidFill>
                <a:latin typeface="Calibri" charset="0"/>
                <a:ea typeface="Calibri" charset="0"/>
                <a:cs typeface="Calibri" charset="0"/>
              </a:rPr>
              <a:t>PV</a:t>
            </a:r>
            <a:r>
              <a:rPr lang="en-US" sz="1000" b="1" baseline="-25000" dirty="0">
                <a:solidFill>
                  <a:srgbClr val="564138"/>
                </a:solidFill>
                <a:latin typeface="Calibri" charset="0"/>
                <a:ea typeface="Calibri" charset="0"/>
                <a:cs typeface="Calibri" charset="0"/>
              </a:rPr>
              <a:t>0 </a:t>
            </a:r>
            <a:r>
              <a:rPr lang="en-US" sz="1000" b="1" dirty="0">
                <a:solidFill>
                  <a:srgbClr val="564138"/>
                </a:solidFill>
                <a:latin typeface="Calibri" charset="0"/>
                <a:ea typeface="Calibri" charset="0"/>
                <a:cs typeface="Calibri" charset="0"/>
              </a:rPr>
              <a:t>= 4</a:t>
            </a:r>
          </a:p>
        </p:txBody>
      </p:sp>
      <p:sp>
        <p:nvSpPr>
          <p:cNvPr id="68" name="TextBox 67"/>
          <p:cNvSpPr txBox="1"/>
          <p:nvPr/>
        </p:nvSpPr>
        <p:spPr>
          <a:xfrm>
            <a:off x="10072729" y="2128859"/>
            <a:ext cx="819455" cy="246221"/>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E = mmHg/L</a:t>
            </a:r>
          </a:p>
        </p:txBody>
      </p:sp>
      <p:sp>
        <p:nvSpPr>
          <p:cNvPr id="74" name="TextBox 73"/>
          <p:cNvSpPr txBox="1"/>
          <p:nvPr/>
        </p:nvSpPr>
        <p:spPr>
          <a:xfrm>
            <a:off x="9702000" y="1908320"/>
            <a:ext cx="247184" cy="246221"/>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E</a:t>
            </a:r>
          </a:p>
        </p:txBody>
      </p:sp>
      <p:sp>
        <p:nvSpPr>
          <p:cNvPr id="85" name="TextBox 84"/>
          <p:cNvSpPr txBox="1"/>
          <p:nvPr/>
        </p:nvSpPr>
        <p:spPr>
          <a:xfrm>
            <a:off x="9702000" y="1325024"/>
            <a:ext cx="247184" cy="246221"/>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E</a:t>
            </a:r>
          </a:p>
        </p:txBody>
      </p:sp>
      <p:sp>
        <p:nvSpPr>
          <p:cNvPr id="86" name="TextBox 85"/>
          <p:cNvSpPr txBox="1"/>
          <p:nvPr/>
        </p:nvSpPr>
        <p:spPr>
          <a:xfrm>
            <a:off x="11111408" y="1821082"/>
            <a:ext cx="990977" cy="553998"/>
          </a:xfrm>
          <a:prstGeom prst="rect">
            <a:avLst/>
          </a:prstGeom>
          <a:noFill/>
        </p:spPr>
        <p:txBody>
          <a:bodyPr wrap="none" rtlCol="0">
            <a:spAutoFit/>
          </a:bodyPr>
          <a:lstStyle/>
          <a:p>
            <a:r>
              <a:rPr lang="en-US" sz="1000" dirty="0">
                <a:solidFill>
                  <a:srgbClr val="564138"/>
                </a:solidFill>
                <a:latin typeface="Calibri" charset="0"/>
                <a:ea typeface="Calibri" charset="0"/>
                <a:cs typeface="Calibri" charset="0"/>
              </a:rPr>
              <a:t>PV</a:t>
            </a:r>
            <a:r>
              <a:rPr lang="en-US" sz="1000" baseline="-25000" dirty="0">
                <a:solidFill>
                  <a:srgbClr val="564138"/>
                </a:solidFill>
                <a:latin typeface="Calibri" charset="0"/>
                <a:ea typeface="Calibri" charset="0"/>
                <a:cs typeface="Calibri" charset="0"/>
              </a:rPr>
              <a:t>0</a:t>
            </a:r>
            <a:r>
              <a:rPr lang="en-US" sz="1000" dirty="0">
                <a:solidFill>
                  <a:srgbClr val="564138"/>
                </a:solidFill>
                <a:latin typeface="Calibri" charset="0"/>
                <a:ea typeface="Calibri" charset="0"/>
                <a:cs typeface="Calibri" charset="0"/>
              </a:rPr>
              <a:t> = pressure </a:t>
            </a:r>
            <a:br>
              <a:rPr lang="en-US" sz="1000" dirty="0">
                <a:solidFill>
                  <a:srgbClr val="564138"/>
                </a:solidFill>
                <a:latin typeface="Calibri" charset="0"/>
                <a:ea typeface="Calibri" charset="0"/>
                <a:cs typeface="Calibri" charset="0"/>
              </a:rPr>
            </a:br>
            <a:r>
              <a:rPr lang="en-US" sz="1000" dirty="0">
                <a:solidFill>
                  <a:srgbClr val="564138"/>
                </a:solidFill>
                <a:latin typeface="Calibri" charset="0"/>
                <a:ea typeface="Calibri" charset="0"/>
                <a:cs typeface="Calibri" charset="0"/>
              </a:rPr>
              <a:t>to 0 volume</a:t>
            </a:r>
          </a:p>
          <a:p>
            <a:r>
              <a:rPr lang="en-US" sz="1000" dirty="0">
                <a:solidFill>
                  <a:srgbClr val="564138"/>
                </a:solidFill>
                <a:latin typeface="Calibri" charset="0"/>
                <a:ea typeface="Calibri" charset="0"/>
                <a:cs typeface="Calibri" charset="0"/>
              </a:rPr>
              <a:t>E = Elastance</a:t>
            </a:r>
          </a:p>
        </p:txBody>
      </p:sp>
      <p:cxnSp>
        <p:nvCxnSpPr>
          <p:cNvPr id="87" name="Straight Connector 86"/>
          <p:cNvCxnSpPr/>
          <p:nvPr/>
        </p:nvCxnSpPr>
        <p:spPr>
          <a:xfrm>
            <a:off x="11012560" y="1439974"/>
            <a:ext cx="123473" cy="0"/>
          </a:xfrm>
          <a:prstGeom prst="line">
            <a:avLst/>
          </a:prstGeom>
          <a:ln w="28575" cap="rnd">
            <a:solidFill>
              <a:srgbClr val="00837B"/>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618684" y="753818"/>
            <a:ext cx="1728358" cy="246221"/>
          </a:xfrm>
          <a:prstGeom prst="rect">
            <a:avLst/>
          </a:prstGeom>
          <a:noFill/>
        </p:spPr>
        <p:txBody>
          <a:bodyPr wrap="none" rtlCol="0">
            <a:spAutoFit/>
          </a:bodyPr>
          <a:lstStyle/>
          <a:p>
            <a:r>
              <a:rPr lang="en-US" sz="1000" b="1" dirty="0">
                <a:solidFill>
                  <a:srgbClr val="564138"/>
                </a:solidFill>
                <a:latin typeface="Calibri" charset="0"/>
                <a:ea typeface="Calibri" charset="0"/>
                <a:cs typeface="Calibri" charset="0"/>
              </a:rPr>
              <a:t>Pressure = E x Volume + PV</a:t>
            </a:r>
            <a:r>
              <a:rPr lang="en-US" sz="1000" b="1" baseline="-25000" dirty="0">
                <a:solidFill>
                  <a:srgbClr val="564138"/>
                </a:solidFill>
                <a:latin typeface="Calibri" charset="0"/>
                <a:ea typeface="Calibri" charset="0"/>
                <a:cs typeface="Calibri" charset="0"/>
              </a:rPr>
              <a:t>0</a:t>
            </a: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58" y="3035993"/>
            <a:ext cx="1610256" cy="458114"/>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8266" y="3035993"/>
            <a:ext cx="1613000" cy="458114"/>
          </a:xfrm>
          <a:prstGeom prst="rect">
            <a:avLst/>
          </a:prstGeom>
        </p:spPr>
      </p:pic>
      <p:pic>
        <p:nvPicPr>
          <p:cNvPr id="93" name="Picture 92"/>
          <p:cNvPicPr>
            <a:picLocks noChangeAspect="1"/>
          </p:cNvPicPr>
          <p:nvPr/>
        </p:nvPicPr>
        <p:blipFill rotWithShape="1">
          <a:blip r:embed="rId10">
            <a:extLst>
              <a:ext uri="{28A0092B-C50C-407E-A947-70E740481C1C}">
                <a14:useLocalDpi xmlns:a14="http://schemas.microsoft.com/office/drawing/2010/main" val="0"/>
              </a:ext>
            </a:extLst>
          </a:blip>
          <a:srcRect r="-144" b="60605"/>
          <a:stretch/>
        </p:blipFill>
        <p:spPr>
          <a:xfrm>
            <a:off x="8233208" y="3700010"/>
            <a:ext cx="338815" cy="371035"/>
          </a:xfrm>
          <a:prstGeom prst="rect">
            <a:avLst/>
          </a:prstGeom>
        </p:spPr>
      </p:pic>
      <p:pic>
        <p:nvPicPr>
          <p:cNvPr id="94" name="Picture 93"/>
          <p:cNvPicPr>
            <a:picLocks noChangeAspect="1"/>
          </p:cNvPicPr>
          <p:nvPr/>
        </p:nvPicPr>
        <p:blipFill rotWithShape="1">
          <a:blip r:embed="rId10">
            <a:extLst>
              <a:ext uri="{28A0092B-C50C-407E-A947-70E740481C1C}">
                <a14:useLocalDpi xmlns:a14="http://schemas.microsoft.com/office/drawing/2010/main" val="0"/>
              </a:ext>
            </a:extLst>
          </a:blip>
          <a:srcRect t="55743" r="-12552"/>
          <a:stretch/>
        </p:blipFill>
        <p:spPr>
          <a:xfrm>
            <a:off x="10686283" y="3630194"/>
            <a:ext cx="380795" cy="416827"/>
          </a:xfrm>
          <a:prstGeom prst="rect">
            <a:avLst/>
          </a:prstGeom>
        </p:spPr>
      </p:pic>
      <p:cxnSp>
        <p:nvCxnSpPr>
          <p:cNvPr id="21" name="Straight Connector 20"/>
          <p:cNvCxnSpPr/>
          <p:nvPr/>
        </p:nvCxnSpPr>
        <p:spPr>
          <a:xfrm>
            <a:off x="7305218" y="3628911"/>
            <a:ext cx="0" cy="1342084"/>
          </a:xfrm>
          <a:prstGeom prst="line">
            <a:avLst/>
          </a:prstGeom>
          <a:ln w="12700" cap="sq">
            <a:solidFill>
              <a:srgbClr val="B7AEA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4972" y="4526636"/>
            <a:ext cx="5487378" cy="0"/>
          </a:xfrm>
          <a:prstGeom prst="line">
            <a:avLst/>
          </a:prstGeom>
          <a:ln w="12700" cap="sq">
            <a:solidFill>
              <a:srgbClr val="B7AEAA"/>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9702000" y="3628911"/>
            <a:ext cx="0" cy="1342084"/>
          </a:xfrm>
          <a:prstGeom prst="line">
            <a:avLst/>
          </a:prstGeom>
          <a:ln w="12700" cap="sq">
            <a:solidFill>
              <a:srgbClr val="B7AEAA"/>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04972" y="3622876"/>
            <a:ext cx="5487378" cy="1359694"/>
          </a:xfrm>
          <a:prstGeom prst="rect">
            <a:avLst/>
          </a:prstGeom>
          <a:noFill/>
          <a:ln>
            <a:solidFill>
              <a:srgbClr val="B7AEA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hlinkClick r:id="" action="ppaction://hlinkshowjump?jump=nextslid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75" name="Picture 74">
            <a:hlinkClick r:id="rId4"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76" name="Picture 75">
            <a:hlinkClick r:id="" action="ppaction://hlinkshowjump?jump=previousslide"/>
          </p:cNvPr>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77" name="Picture 7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13968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528910" y="2922500"/>
            <a:ext cx="1711212" cy="1474741"/>
          </a:xfrm>
          <a:prstGeom prst="roundRect">
            <a:avLst/>
          </a:prstGeom>
          <a:gradFill flip="none" rotWithShape="1">
            <a:gsLst>
              <a:gs pos="0">
                <a:srgbClr val="E6E2E0">
                  <a:shade val="30000"/>
                  <a:satMod val="115000"/>
                  <a:alpha val="24000"/>
                </a:srgbClr>
              </a:gs>
              <a:gs pos="100000">
                <a:srgbClr val="E6E2E0">
                  <a:shade val="100000"/>
                  <a:satMod val="115000"/>
                  <a:alpha val="29000"/>
                </a:srgbClr>
              </a:gs>
            </a:gsLst>
            <a:path path="circle">
              <a:fillToRect r="100000" b="100000"/>
            </a:path>
            <a:tileRect l="-100000" t="-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419622" y="3014508"/>
            <a:ext cx="379681" cy="273026"/>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28910" y="4630704"/>
            <a:ext cx="1711212" cy="1474741"/>
          </a:xfrm>
          <a:prstGeom prst="roundRect">
            <a:avLst/>
          </a:prstGeom>
          <a:gradFill flip="none" rotWithShape="1">
            <a:gsLst>
              <a:gs pos="0">
                <a:srgbClr val="E6E2E0">
                  <a:shade val="30000"/>
                  <a:satMod val="115000"/>
                  <a:alpha val="24000"/>
                </a:srgbClr>
              </a:gs>
              <a:gs pos="100000">
                <a:srgbClr val="E6E2E0">
                  <a:shade val="100000"/>
                  <a:satMod val="115000"/>
                  <a:alpha val="29000"/>
                </a:srgbClr>
              </a:gs>
            </a:gsLst>
            <a:path path="circle">
              <a:fillToRect r="100000" b="100000"/>
            </a:path>
            <a:tileRect l="-100000" t="-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28910" y="1214295"/>
            <a:ext cx="1711212" cy="1474741"/>
          </a:xfrm>
          <a:prstGeom prst="roundRect">
            <a:avLst/>
          </a:prstGeom>
          <a:gradFill flip="none" rotWithShape="1">
            <a:gsLst>
              <a:gs pos="0">
                <a:srgbClr val="E6E2E0">
                  <a:shade val="30000"/>
                  <a:satMod val="115000"/>
                  <a:alpha val="24000"/>
                </a:srgbClr>
              </a:gs>
              <a:gs pos="100000">
                <a:srgbClr val="E6E2E0">
                  <a:shade val="100000"/>
                  <a:satMod val="115000"/>
                  <a:alpha val="29000"/>
                </a:srgbClr>
              </a:gs>
            </a:gsLst>
            <a:path path="circle">
              <a:fillToRect r="100000" b="100000"/>
            </a:path>
            <a:tileRect l="-100000" t="-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2800" dirty="0"/>
              <a:t>Effects of Positioning on Intra-Abdominal Volume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0" name="Content Placeholder 9"/>
          <p:cNvSpPr txBox="1">
            <a:spLocks/>
          </p:cNvSpPr>
          <p:nvPr/>
        </p:nvSpPr>
        <p:spPr>
          <a:xfrm>
            <a:off x="2449217" y="3404237"/>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1</a:t>
            </a:r>
          </a:p>
        </p:txBody>
      </p:sp>
      <p:sp>
        <p:nvSpPr>
          <p:cNvPr id="31" name="Content Placeholder 9"/>
          <p:cNvSpPr txBox="1">
            <a:spLocks/>
          </p:cNvSpPr>
          <p:nvPr/>
        </p:nvSpPr>
        <p:spPr>
          <a:xfrm>
            <a:off x="3087290" y="3088940"/>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2</a:t>
            </a:r>
          </a:p>
        </p:txBody>
      </p:sp>
      <p:sp>
        <p:nvSpPr>
          <p:cNvPr id="32" name="Content Placeholder 9"/>
          <p:cNvSpPr txBox="1">
            <a:spLocks/>
          </p:cNvSpPr>
          <p:nvPr/>
        </p:nvSpPr>
        <p:spPr>
          <a:xfrm>
            <a:off x="4385794" y="3420537"/>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4</a:t>
            </a:r>
          </a:p>
        </p:txBody>
      </p:sp>
      <p:sp>
        <p:nvSpPr>
          <p:cNvPr id="33" name="Content Placeholder 9"/>
          <p:cNvSpPr txBox="1">
            <a:spLocks/>
          </p:cNvSpPr>
          <p:nvPr/>
        </p:nvSpPr>
        <p:spPr>
          <a:xfrm>
            <a:off x="4670503" y="4234763"/>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5</a:t>
            </a:r>
          </a:p>
        </p:txBody>
      </p:sp>
      <p:sp>
        <p:nvSpPr>
          <p:cNvPr id="3" name="TextBox 2"/>
          <p:cNvSpPr txBox="1"/>
          <p:nvPr/>
        </p:nvSpPr>
        <p:spPr>
          <a:xfrm>
            <a:off x="399288" y="747302"/>
            <a:ext cx="11428692" cy="369332"/>
          </a:xfrm>
          <a:prstGeom prst="rect">
            <a:avLst/>
          </a:prstGeom>
          <a:noFill/>
        </p:spPr>
        <p:txBody>
          <a:bodyPr wrap="square" rtlCol="0">
            <a:spAutoFit/>
          </a:bodyPr>
          <a:lstStyle/>
          <a:p>
            <a:pPr>
              <a:spcAft>
                <a:spcPts val="600"/>
              </a:spcAft>
            </a:pPr>
            <a:r>
              <a:rPr lang="en-US" b="1" i="1" dirty="0">
                <a:solidFill>
                  <a:srgbClr val="382015"/>
                </a:solidFill>
                <a:latin typeface="Calibri" charset="0"/>
                <a:ea typeface="Calibri" charset="0"/>
                <a:cs typeface="Calibri" charset="0"/>
              </a:rPr>
              <a:t>The position of the patient during surgery can have a significant effect on intra-abdominal volume. </a:t>
            </a:r>
            <a:r>
              <a:rPr lang="en-US" sz="1200" b="1" dirty="0">
                <a:solidFill>
                  <a:srgbClr val="FF00FF"/>
                </a:solidFill>
              </a:rPr>
              <a:t>[Mulier(2010): p3A]</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92" y="1673010"/>
            <a:ext cx="1450848" cy="353568"/>
          </a:xfrm>
          <a:prstGeom prst="rect">
            <a:avLst/>
          </a:prstGeom>
          <a:effectLst>
            <a:reflection blurRad="6350" stA="52000" endA="300" endPos="55000" dir="5400000" sy="-100000" algn="bl" rotWithShape="0"/>
          </a:effectLst>
        </p:spPr>
      </p:pic>
      <p:sp>
        <p:nvSpPr>
          <p:cNvPr id="6" name="TextBox 5"/>
          <p:cNvSpPr txBox="1"/>
          <p:nvPr/>
        </p:nvSpPr>
        <p:spPr>
          <a:xfrm>
            <a:off x="2267187" y="1412396"/>
            <a:ext cx="2861681" cy="338554"/>
          </a:xfrm>
          <a:prstGeom prst="rect">
            <a:avLst/>
          </a:prstGeom>
          <a:noFill/>
        </p:spPr>
        <p:txBody>
          <a:bodyPr wrap="none" rtlCol="0">
            <a:spAutoFit/>
          </a:bodyPr>
          <a:lstStyle/>
          <a:p>
            <a:r>
              <a:rPr lang="en-US" sz="1600" b="1" dirty="0">
                <a:solidFill>
                  <a:srgbClr val="FF8300"/>
                </a:solidFill>
              </a:rPr>
              <a:t>Supine: 3.22 L </a:t>
            </a:r>
            <a:r>
              <a:rPr lang="en-US" sz="1400" dirty="0">
                <a:solidFill>
                  <a:srgbClr val="FF00FF"/>
                </a:solidFill>
              </a:rPr>
              <a:t>[Mulier(2010): p3A]</a:t>
            </a:r>
          </a:p>
        </p:txBody>
      </p:sp>
      <p:sp>
        <p:nvSpPr>
          <p:cNvPr id="8" name="TextBox 7"/>
          <p:cNvSpPr txBox="1"/>
          <p:nvPr/>
        </p:nvSpPr>
        <p:spPr>
          <a:xfrm>
            <a:off x="2286226" y="3521285"/>
            <a:ext cx="4058320" cy="830997"/>
          </a:xfrm>
          <a:prstGeom prst="rect">
            <a:avLst/>
          </a:prstGeom>
          <a:noFill/>
        </p:spPr>
        <p:txBody>
          <a:bodyPr wrap="square" rtlCol="0">
            <a:spAutoFit/>
          </a:bodyPr>
          <a:lstStyle/>
          <a:p>
            <a:r>
              <a:rPr lang="en-US" sz="1200" dirty="0">
                <a:solidFill>
                  <a:srgbClr val="564138"/>
                </a:solidFill>
              </a:rPr>
              <a:t>Elevating the head of the bed to the reverse Trendelenburg position decreases intra-abdominal volume to 2.99 L. </a:t>
            </a:r>
            <a:r>
              <a:rPr lang="en-US" sz="1200" dirty="0">
                <a:solidFill>
                  <a:srgbClr val="FF00FF"/>
                </a:solidFill>
              </a:rPr>
              <a:t>[Mulier(2010): p3A]</a:t>
            </a:r>
            <a:r>
              <a:rPr lang="en-US" sz="1200" dirty="0"/>
              <a:t> </a:t>
            </a:r>
            <a:r>
              <a:rPr lang="en-US" sz="1200" dirty="0">
                <a:solidFill>
                  <a:srgbClr val="564138"/>
                </a:solidFill>
              </a:rPr>
              <a:t>Elevating the head of the bed by 45° can also increase IAP by 5 to 15 mmHg. </a:t>
            </a:r>
            <a:r>
              <a:rPr lang="en-US" sz="1200" dirty="0">
                <a:solidFill>
                  <a:srgbClr val="FF00FF"/>
                </a:solidFill>
              </a:rPr>
              <a:t>[Malbrain: p18A]</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8" y="3233479"/>
            <a:ext cx="1408176" cy="664464"/>
          </a:xfrm>
          <a:prstGeom prst="rect">
            <a:avLst/>
          </a:prstGeom>
          <a:effectLst>
            <a:reflection blurRad="6350" stA="52000" endA="300" endPos="55000" dir="5400000" sy="-100000" algn="bl" rotWithShape="0"/>
          </a:effectLst>
        </p:spPr>
      </p:pic>
      <p:sp>
        <p:nvSpPr>
          <p:cNvPr id="12" name="TextBox 11"/>
          <p:cNvSpPr txBox="1"/>
          <p:nvPr/>
        </p:nvSpPr>
        <p:spPr>
          <a:xfrm>
            <a:off x="2286226" y="5331492"/>
            <a:ext cx="3905941" cy="646331"/>
          </a:xfrm>
          <a:prstGeom prst="rect">
            <a:avLst/>
          </a:prstGeom>
          <a:noFill/>
        </p:spPr>
        <p:txBody>
          <a:bodyPr wrap="square" rtlCol="0">
            <a:spAutoFit/>
          </a:bodyPr>
          <a:lstStyle/>
          <a:p>
            <a:r>
              <a:rPr lang="en-US" sz="1200" dirty="0">
                <a:solidFill>
                  <a:srgbClr val="564138"/>
                </a:solidFill>
              </a:rPr>
              <a:t>Lowering the head of the bed to the Trendelenburg position increases the intra-abdominal volume to 4.14 L. </a:t>
            </a:r>
            <a:r>
              <a:rPr lang="en-US" sz="1200" dirty="0">
                <a:solidFill>
                  <a:srgbClr val="FF00FF"/>
                </a:solidFill>
              </a:rPr>
              <a:t>[Mulier(2010): p3A] </a:t>
            </a:r>
            <a:endParaRPr lang="en-US" sz="1200"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8" y="5020733"/>
            <a:ext cx="1408176" cy="585216"/>
          </a:xfrm>
          <a:prstGeom prst="rect">
            <a:avLst/>
          </a:prstGeom>
          <a:effectLst>
            <a:reflection blurRad="6350" stA="52000" endA="300" endPos="55000" dir="5400000" sy="-100000" algn="bl" rotWithShape="0"/>
          </a:effectLst>
        </p:spPr>
      </p:pic>
      <p:sp>
        <p:nvSpPr>
          <p:cNvPr id="13" name="TextBox 12"/>
          <p:cNvSpPr txBox="1"/>
          <p:nvPr/>
        </p:nvSpPr>
        <p:spPr>
          <a:xfrm>
            <a:off x="2260826" y="4905901"/>
            <a:ext cx="3521605" cy="338554"/>
          </a:xfrm>
          <a:prstGeom prst="rect">
            <a:avLst/>
          </a:prstGeom>
          <a:noFill/>
        </p:spPr>
        <p:txBody>
          <a:bodyPr wrap="none" rtlCol="0">
            <a:spAutoFit/>
          </a:bodyPr>
          <a:lstStyle/>
          <a:p>
            <a:r>
              <a:rPr lang="en-US" sz="1600" b="1" dirty="0">
                <a:solidFill>
                  <a:srgbClr val="FF8300"/>
                </a:solidFill>
              </a:rPr>
              <a:t>Trendelenburg: 4.14 L </a:t>
            </a:r>
            <a:r>
              <a:rPr lang="en-US" sz="1400" dirty="0">
                <a:solidFill>
                  <a:srgbClr val="FF00FF"/>
                </a:solidFill>
              </a:rPr>
              <a:t>[Mulier(2010): p3A]</a:t>
            </a:r>
            <a:endParaRPr lang="en-US" sz="1400" dirty="0"/>
          </a:p>
        </p:txBody>
      </p:sp>
      <p:sp>
        <p:nvSpPr>
          <p:cNvPr id="15" name="TextBox 14"/>
          <p:cNvSpPr txBox="1"/>
          <p:nvPr/>
        </p:nvSpPr>
        <p:spPr>
          <a:xfrm>
            <a:off x="8541819" y="2482502"/>
            <a:ext cx="3264783" cy="646331"/>
          </a:xfrm>
          <a:prstGeom prst="rect">
            <a:avLst/>
          </a:prstGeom>
          <a:noFill/>
        </p:spPr>
        <p:txBody>
          <a:bodyPr wrap="square" rtlCol="0">
            <a:spAutoFit/>
          </a:bodyPr>
          <a:lstStyle/>
          <a:p>
            <a:r>
              <a:rPr lang="en-US" sz="1200" dirty="0">
                <a:solidFill>
                  <a:srgbClr val="564138"/>
                </a:solidFill>
              </a:rPr>
              <a:t>Placing a patient in the beach chair position increases the intra-abdominal volume to 3.76 L. </a:t>
            </a:r>
            <a:r>
              <a:rPr lang="en-US" sz="1200" dirty="0">
                <a:solidFill>
                  <a:srgbClr val="FF00FF"/>
                </a:solidFill>
              </a:rPr>
              <a:t>[Mulier(2010): p3A]</a:t>
            </a:r>
            <a:endParaRPr lang="en-US" sz="1200" dirty="0"/>
          </a:p>
        </p:txBody>
      </p:sp>
      <p:sp>
        <p:nvSpPr>
          <p:cNvPr id="16" name="TextBox 15"/>
          <p:cNvSpPr txBox="1"/>
          <p:nvPr/>
        </p:nvSpPr>
        <p:spPr>
          <a:xfrm>
            <a:off x="8541819" y="2071133"/>
            <a:ext cx="3264035" cy="338554"/>
          </a:xfrm>
          <a:prstGeom prst="rect">
            <a:avLst/>
          </a:prstGeom>
          <a:noFill/>
        </p:spPr>
        <p:txBody>
          <a:bodyPr wrap="none" rtlCol="0">
            <a:spAutoFit/>
          </a:bodyPr>
          <a:lstStyle/>
          <a:p>
            <a:r>
              <a:rPr lang="en-US" sz="1600" b="1" dirty="0">
                <a:solidFill>
                  <a:srgbClr val="FF8300"/>
                </a:solidFill>
              </a:rPr>
              <a:t>Beach chair: 3.76 L </a:t>
            </a:r>
            <a:r>
              <a:rPr lang="en-US" sz="1400" dirty="0">
                <a:solidFill>
                  <a:srgbClr val="FF00FF"/>
                </a:solidFill>
              </a:rPr>
              <a:t>[Mulier(2010): p3A]</a:t>
            </a:r>
            <a:endParaRPr lang="en-US" sz="1400" dirty="0"/>
          </a:p>
        </p:txBody>
      </p:sp>
      <p:sp>
        <p:nvSpPr>
          <p:cNvPr id="18" name="TextBox 17"/>
          <p:cNvSpPr txBox="1"/>
          <p:nvPr/>
        </p:nvSpPr>
        <p:spPr>
          <a:xfrm>
            <a:off x="8541819" y="4650460"/>
            <a:ext cx="3131069" cy="830997"/>
          </a:xfrm>
          <a:prstGeom prst="rect">
            <a:avLst/>
          </a:prstGeom>
          <a:noFill/>
        </p:spPr>
        <p:txBody>
          <a:bodyPr wrap="square" rtlCol="0">
            <a:spAutoFit/>
          </a:bodyPr>
          <a:lstStyle/>
          <a:p>
            <a:r>
              <a:rPr lang="en-US" sz="1200" dirty="0">
                <a:solidFill>
                  <a:srgbClr val="564138"/>
                </a:solidFill>
              </a:rPr>
              <a:t>Placing a patient in the horizontal position with the hips flexed and the legs elevated increases the intra-abdominal volume to 4.13 L. </a:t>
            </a:r>
            <a:r>
              <a:rPr lang="en-US" sz="1200" dirty="0">
                <a:solidFill>
                  <a:srgbClr val="FF00FF"/>
                </a:solidFill>
              </a:rPr>
              <a:t>[Mulier(2010): p3A]</a:t>
            </a:r>
            <a:endParaRPr lang="en-US" sz="1200" dirty="0"/>
          </a:p>
        </p:txBody>
      </p:sp>
      <p:sp>
        <p:nvSpPr>
          <p:cNvPr id="20" name="TextBox 19"/>
          <p:cNvSpPr txBox="1"/>
          <p:nvPr/>
        </p:nvSpPr>
        <p:spPr>
          <a:xfrm>
            <a:off x="8541819" y="3993305"/>
            <a:ext cx="3298532" cy="553998"/>
          </a:xfrm>
          <a:prstGeom prst="rect">
            <a:avLst/>
          </a:prstGeom>
          <a:noFill/>
        </p:spPr>
        <p:txBody>
          <a:bodyPr wrap="none" rtlCol="0">
            <a:spAutoFit/>
          </a:bodyPr>
          <a:lstStyle/>
          <a:p>
            <a:r>
              <a:rPr lang="en-US" sz="1600" b="1" dirty="0">
                <a:solidFill>
                  <a:srgbClr val="FF8300"/>
                </a:solidFill>
              </a:rPr>
              <a:t>Horizontal with legs elevated: 4.13 L </a:t>
            </a:r>
          </a:p>
          <a:p>
            <a:r>
              <a:rPr lang="en-US" sz="1400" dirty="0">
                <a:solidFill>
                  <a:srgbClr val="FF00FF"/>
                </a:solidFill>
              </a:rPr>
              <a:t>[Mulier(2010): p3A]</a:t>
            </a:r>
            <a:endParaRPr lang="en-US" sz="1400" dirty="0"/>
          </a:p>
        </p:txBody>
      </p:sp>
      <p:sp>
        <p:nvSpPr>
          <p:cNvPr id="9" name="Rectangle 8"/>
          <p:cNvSpPr/>
          <p:nvPr/>
        </p:nvSpPr>
        <p:spPr>
          <a:xfrm>
            <a:off x="2286226" y="1776740"/>
            <a:ext cx="4249936" cy="954107"/>
          </a:xfrm>
          <a:prstGeom prst="rect">
            <a:avLst/>
          </a:prstGeom>
        </p:spPr>
        <p:txBody>
          <a:bodyPr wrap="square">
            <a:spAutoFit/>
          </a:bodyPr>
          <a:lstStyle/>
          <a:p>
            <a:pPr lvl="0">
              <a:spcAft>
                <a:spcPts val="600"/>
              </a:spcAft>
            </a:pPr>
            <a:r>
              <a:rPr lang="en-US" sz="1400" b="1" i="1" dirty="0">
                <a:solidFill>
                  <a:srgbClr val="564138"/>
                </a:solidFill>
                <a:latin typeface="Calibri" charset="0"/>
                <a:ea typeface="Calibri" charset="0"/>
                <a:cs typeface="Calibri" charset="0"/>
              </a:rPr>
              <a:t>Using an intra-abdominal volume of 3.22 L in the supine position as a baseline</a:t>
            </a:r>
            <a:r>
              <a:rPr lang="en-US" sz="1400" dirty="0">
                <a:solidFill>
                  <a:srgbClr val="564138"/>
                </a:solidFill>
              </a:rPr>
              <a:t>, changes in volume can be determined for other positions using a constant IAP of 14 mmHg. </a:t>
            </a:r>
            <a:r>
              <a:rPr lang="en-US" sz="1400" dirty="0">
                <a:solidFill>
                  <a:srgbClr val="FF00FF"/>
                </a:solidFill>
              </a:rPr>
              <a:t>[Mulier(2010): p3A</a:t>
            </a:r>
            <a:r>
              <a:rPr lang="en-US" sz="1200" dirty="0">
                <a:solidFill>
                  <a:srgbClr val="FF00FF"/>
                </a:solidFill>
              </a:rPr>
              <a:t>]</a:t>
            </a:r>
            <a:endParaRPr lang="en-US" sz="1200" dirty="0">
              <a:solidFill>
                <a:prstClr val="black"/>
              </a:solidFill>
            </a:endParaRPr>
          </a:p>
        </p:txBody>
      </p:sp>
      <p:sp>
        <p:nvSpPr>
          <p:cNvPr id="38" name="Rounded Rectangle 37"/>
          <p:cNvSpPr/>
          <p:nvPr/>
        </p:nvSpPr>
        <p:spPr>
          <a:xfrm>
            <a:off x="6768360" y="3993305"/>
            <a:ext cx="1711212" cy="1474741"/>
          </a:xfrm>
          <a:prstGeom prst="roundRect">
            <a:avLst/>
          </a:prstGeom>
          <a:gradFill flip="none" rotWithShape="1">
            <a:gsLst>
              <a:gs pos="0">
                <a:srgbClr val="E6E2E0">
                  <a:shade val="30000"/>
                  <a:satMod val="115000"/>
                  <a:alpha val="24000"/>
                </a:srgbClr>
              </a:gs>
              <a:gs pos="100000">
                <a:srgbClr val="E6E2E0">
                  <a:shade val="100000"/>
                  <a:satMod val="115000"/>
                  <a:alpha val="29000"/>
                </a:srgbClr>
              </a:gs>
            </a:gsLst>
            <a:path path="circle">
              <a:fillToRect r="100000" b="100000"/>
            </a:path>
            <a:tileRect l="-100000" t="-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6768360" y="1855122"/>
            <a:ext cx="1711212" cy="1474741"/>
          </a:xfrm>
          <a:prstGeom prst="roundRect">
            <a:avLst/>
          </a:prstGeom>
          <a:gradFill flip="none" rotWithShape="1">
            <a:gsLst>
              <a:gs pos="0">
                <a:srgbClr val="E6E2E0">
                  <a:shade val="30000"/>
                  <a:satMod val="115000"/>
                  <a:alpha val="24000"/>
                </a:srgbClr>
              </a:gs>
              <a:gs pos="100000">
                <a:srgbClr val="E6E2E0">
                  <a:shade val="100000"/>
                  <a:satMod val="115000"/>
                  <a:alpha val="29000"/>
                </a:srgbClr>
              </a:gs>
            </a:gsLst>
            <a:path path="circle">
              <a:fillToRect r="100000" b="100000"/>
            </a:path>
            <a:tileRect l="-100000" t="-100000"/>
          </a:gradFill>
          <a:ln>
            <a:solidFill>
              <a:srgbClr val="998C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673" y="2138893"/>
            <a:ext cx="1304544" cy="737616"/>
          </a:xfrm>
          <a:prstGeom prst="rect">
            <a:avLst/>
          </a:prstGeom>
          <a:effectLst>
            <a:reflection blurRad="6350" stA="52000" endA="300" endPos="51000" dir="5400000" sy="-100000" algn="bl" rotWithShape="0"/>
          </a:effec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0409" y="4228938"/>
            <a:ext cx="1271016" cy="640080"/>
          </a:xfrm>
          <a:prstGeom prst="rect">
            <a:avLst/>
          </a:prstGeom>
          <a:effectLst>
            <a:reflection blurRad="6350" stA="52000" endA="300" endPos="55000" dir="5400000" sy="-100000" algn="bl" rotWithShape="0"/>
          </a:effectLst>
        </p:spPr>
      </p:pic>
      <p:sp>
        <p:nvSpPr>
          <p:cNvPr id="10" name="TextBox 9"/>
          <p:cNvSpPr txBox="1"/>
          <p:nvPr/>
        </p:nvSpPr>
        <p:spPr>
          <a:xfrm>
            <a:off x="2267187" y="3103764"/>
            <a:ext cx="4236544" cy="338554"/>
          </a:xfrm>
          <a:prstGeom prst="rect">
            <a:avLst/>
          </a:prstGeom>
          <a:noFill/>
        </p:spPr>
        <p:txBody>
          <a:bodyPr wrap="none" rtlCol="0">
            <a:spAutoFit/>
          </a:bodyPr>
          <a:lstStyle/>
          <a:p>
            <a:r>
              <a:rPr lang="en-US" sz="1600" b="1" dirty="0">
                <a:solidFill>
                  <a:srgbClr val="FF8300"/>
                </a:solidFill>
              </a:rPr>
              <a:t>Reverse Trendelenburg: 2.99 L </a:t>
            </a:r>
            <a:r>
              <a:rPr lang="en-US" sz="1400" dirty="0">
                <a:solidFill>
                  <a:srgbClr val="FF00FF"/>
                </a:solidFill>
              </a:rPr>
              <a:t>[Mulier(2010): p3A]</a:t>
            </a:r>
            <a:endParaRPr lang="en-US" sz="1400" dirty="0"/>
          </a:p>
        </p:txBody>
      </p:sp>
      <p:cxnSp>
        <p:nvCxnSpPr>
          <p:cNvPr id="25" name="Straight Connector 24"/>
          <p:cNvCxnSpPr/>
          <p:nvPr/>
        </p:nvCxnSpPr>
        <p:spPr>
          <a:xfrm>
            <a:off x="2240122" y="1750950"/>
            <a:ext cx="4079024" cy="0"/>
          </a:xfrm>
          <a:prstGeom prst="line">
            <a:avLst/>
          </a:prstGeom>
          <a:ln cap="sq">
            <a:solidFill>
              <a:srgbClr val="564138"/>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40122" y="3477391"/>
            <a:ext cx="4079024" cy="0"/>
          </a:xfrm>
          <a:prstGeom prst="line">
            <a:avLst/>
          </a:prstGeom>
          <a:ln cap="sq">
            <a:solidFill>
              <a:srgbClr val="564138"/>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40122" y="5267446"/>
            <a:ext cx="4079024" cy="0"/>
          </a:xfrm>
          <a:prstGeom prst="line">
            <a:avLst/>
          </a:prstGeom>
          <a:ln cap="sq">
            <a:solidFill>
              <a:srgbClr val="564138"/>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479572" y="2439638"/>
            <a:ext cx="3364382" cy="0"/>
          </a:xfrm>
          <a:prstGeom prst="line">
            <a:avLst/>
          </a:prstGeom>
          <a:ln cap="sq">
            <a:solidFill>
              <a:srgbClr val="564138"/>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479572" y="4579554"/>
            <a:ext cx="3364382" cy="0"/>
          </a:xfrm>
          <a:prstGeom prst="line">
            <a:avLst/>
          </a:prstGeom>
          <a:ln cap="sq">
            <a:solidFill>
              <a:srgbClr val="564138"/>
            </a:solidFill>
            <a:tailEnd type="ova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1207751" y="2965503"/>
            <a:ext cx="338816" cy="371037"/>
          </a:xfrm>
          <a:prstGeom prst="rect">
            <a:avLst/>
          </a:prstGeom>
        </p:spPr>
      </p:pic>
      <p:sp>
        <p:nvSpPr>
          <p:cNvPr id="27" name="TextBox 26"/>
          <p:cNvSpPr txBox="1"/>
          <p:nvPr/>
        </p:nvSpPr>
        <p:spPr>
          <a:xfrm>
            <a:off x="1509434" y="2979060"/>
            <a:ext cx="286731" cy="338554"/>
          </a:xfrm>
          <a:prstGeom prst="rect">
            <a:avLst/>
          </a:prstGeom>
          <a:noFill/>
        </p:spPr>
        <p:txBody>
          <a:bodyPr wrap="square" rtlCol="0">
            <a:spAutoFit/>
          </a:bodyPr>
          <a:lstStyle/>
          <a:p>
            <a:pPr algn="ctr"/>
            <a:r>
              <a:rPr lang="en-US" sz="1600" b="1" dirty="0">
                <a:solidFill>
                  <a:srgbClr val="FFFFFF"/>
                </a:solidFill>
                <a:latin typeface="Calibri" charset="0"/>
                <a:ea typeface="Calibri" charset="0"/>
                <a:cs typeface="Calibri" charset="0"/>
              </a:rPr>
              <a:t>P</a:t>
            </a:r>
          </a:p>
        </p:txBody>
      </p:sp>
      <p:sp>
        <p:nvSpPr>
          <p:cNvPr id="61" name="Rectangle 60"/>
          <p:cNvSpPr/>
          <p:nvPr/>
        </p:nvSpPr>
        <p:spPr>
          <a:xfrm>
            <a:off x="1419622" y="4028753"/>
            <a:ext cx="379681" cy="273026"/>
          </a:xfrm>
          <a:prstGeom prst="rect">
            <a:avLst/>
          </a:prstGeom>
          <a:solidFill>
            <a:srgbClr val="0083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509434" y="3993305"/>
            <a:ext cx="286731" cy="338554"/>
          </a:xfrm>
          <a:prstGeom prst="rect">
            <a:avLst/>
          </a:prstGeom>
          <a:noFill/>
        </p:spPr>
        <p:txBody>
          <a:bodyPr wrap="square" rtlCol="0">
            <a:spAutoFit/>
          </a:bodyPr>
          <a:lstStyle/>
          <a:p>
            <a:pPr algn="ctr"/>
            <a:r>
              <a:rPr lang="en-US" sz="1600" b="1" dirty="0">
                <a:solidFill>
                  <a:srgbClr val="FFFFFF"/>
                </a:solidFill>
                <a:latin typeface="Calibri" charset="0"/>
                <a:ea typeface="Calibri" charset="0"/>
                <a:cs typeface="Calibri" charset="0"/>
              </a:rPr>
              <a:t>V</a:t>
            </a:r>
          </a:p>
        </p:txBody>
      </p:sp>
      <p:pic>
        <p:nvPicPr>
          <p:cNvPr id="56" name="Picture 55"/>
          <p:cNvPicPr>
            <a:picLocks noChangeAspect="1"/>
          </p:cNvPicPr>
          <p:nvPr/>
        </p:nvPicPr>
        <p:blipFill rotWithShape="1">
          <a:blip r:embed="rId7">
            <a:extLst>
              <a:ext uri="{28A0092B-C50C-407E-A947-70E740481C1C}">
                <a14:useLocalDpi xmlns:a14="http://schemas.microsoft.com/office/drawing/2010/main" val="0"/>
              </a:ext>
            </a:extLst>
          </a:blip>
          <a:srcRect t="55743" r="-12552"/>
          <a:stretch/>
        </p:blipFill>
        <p:spPr>
          <a:xfrm>
            <a:off x="1186763" y="3920430"/>
            <a:ext cx="380793" cy="416823"/>
          </a:xfrm>
          <a:prstGeom prst="rect">
            <a:avLst/>
          </a:prstGeom>
        </p:spPr>
      </p:pic>
      <p:sp>
        <p:nvSpPr>
          <p:cNvPr id="63" name="Rectangle 62"/>
          <p:cNvSpPr/>
          <p:nvPr/>
        </p:nvSpPr>
        <p:spPr>
          <a:xfrm>
            <a:off x="1419622" y="5661172"/>
            <a:ext cx="379681" cy="273026"/>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509434" y="5625724"/>
            <a:ext cx="286731" cy="338554"/>
          </a:xfrm>
          <a:prstGeom prst="rect">
            <a:avLst/>
          </a:prstGeom>
          <a:noFill/>
        </p:spPr>
        <p:txBody>
          <a:bodyPr wrap="square" rtlCol="0">
            <a:spAutoFit/>
          </a:bodyPr>
          <a:lstStyle/>
          <a:p>
            <a:pPr algn="ctr"/>
            <a:r>
              <a:rPr lang="en-US" sz="1600" b="1" dirty="0">
                <a:solidFill>
                  <a:srgbClr val="FFFFFF"/>
                </a:solidFill>
                <a:latin typeface="Calibri" charset="0"/>
                <a:ea typeface="Calibri" charset="0"/>
                <a:cs typeface="Calibri" charset="0"/>
              </a:rPr>
              <a:t>V</a:t>
            </a:r>
          </a:p>
        </p:txBody>
      </p:sp>
      <p:pic>
        <p:nvPicPr>
          <p:cNvPr id="57" name="Picture 56"/>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1207751" y="5624941"/>
            <a:ext cx="338816" cy="371037"/>
          </a:xfrm>
          <a:prstGeom prst="rect">
            <a:avLst/>
          </a:prstGeom>
        </p:spPr>
      </p:pic>
      <p:sp>
        <p:nvSpPr>
          <p:cNvPr id="65" name="Rectangle 64"/>
          <p:cNvSpPr/>
          <p:nvPr/>
        </p:nvSpPr>
        <p:spPr>
          <a:xfrm>
            <a:off x="7640705" y="5066726"/>
            <a:ext cx="379681" cy="273026"/>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7730517" y="5031278"/>
            <a:ext cx="286731" cy="338554"/>
          </a:xfrm>
          <a:prstGeom prst="rect">
            <a:avLst/>
          </a:prstGeom>
          <a:noFill/>
        </p:spPr>
        <p:txBody>
          <a:bodyPr wrap="square" rtlCol="0">
            <a:spAutoFit/>
          </a:bodyPr>
          <a:lstStyle/>
          <a:p>
            <a:pPr algn="ctr"/>
            <a:r>
              <a:rPr lang="en-US" sz="1600" b="1" dirty="0">
                <a:solidFill>
                  <a:srgbClr val="FFFFFF"/>
                </a:solidFill>
                <a:latin typeface="Calibri" charset="0"/>
                <a:ea typeface="Calibri" charset="0"/>
                <a:cs typeface="Calibri" charset="0"/>
              </a:rPr>
              <a:t>V</a:t>
            </a:r>
          </a:p>
        </p:txBody>
      </p:sp>
      <p:pic>
        <p:nvPicPr>
          <p:cNvPr id="59" name="Picture 58"/>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7454558" y="5030575"/>
            <a:ext cx="338816" cy="371037"/>
          </a:xfrm>
          <a:prstGeom prst="rect">
            <a:avLst/>
          </a:prstGeom>
        </p:spPr>
      </p:pic>
      <p:sp>
        <p:nvSpPr>
          <p:cNvPr id="67" name="Rectangle 66"/>
          <p:cNvSpPr/>
          <p:nvPr/>
        </p:nvSpPr>
        <p:spPr>
          <a:xfrm>
            <a:off x="7640705" y="2002380"/>
            <a:ext cx="379681" cy="273026"/>
          </a:xfrm>
          <a:prstGeom prst="rect">
            <a:avLst/>
          </a:prstGeom>
          <a:solidFill>
            <a:srgbClr val="FF8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7730517" y="1966932"/>
            <a:ext cx="286731" cy="338554"/>
          </a:xfrm>
          <a:prstGeom prst="rect">
            <a:avLst/>
          </a:prstGeom>
          <a:noFill/>
        </p:spPr>
        <p:txBody>
          <a:bodyPr wrap="square" rtlCol="0">
            <a:spAutoFit/>
          </a:bodyPr>
          <a:lstStyle/>
          <a:p>
            <a:pPr algn="ctr"/>
            <a:r>
              <a:rPr lang="en-US" sz="1600" b="1" dirty="0">
                <a:solidFill>
                  <a:srgbClr val="FFFFFF"/>
                </a:solidFill>
                <a:latin typeface="Calibri" charset="0"/>
                <a:ea typeface="Calibri" charset="0"/>
                <a:cs typeface="Calibri" charset="0"/>
              </a:rPr>
              <a:t>V</a:t>
            </a:r>
          </a:p>
        </p:txBody>
      </p:sp>
      <p:pic>
        <p:nvPicPr>
          <p:cNvPr id="58" name="Picture 57"/>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7454558" y="1970983"/>
            <a:ext cx="338816" cy="371037"/>
          </a:xfrm>
          <a:prstGeom prst="rect">
            <a:avLst/>
          </a:prstGeom>
        </p:spPr>
      </p:pic>
      <p:pic>
        <p:nvPicPr>
          <p:cNvPr id="54" name="Picture 53">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60" name="Picture 5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73" name="Picture 72">
            <a:hlinkClick r:id="" action="ppaction://hlinkshowjump?jump=previousslide"/>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74" name="Picture 73">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3628494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163424" y="3219080"/>
            <a:ext cx="895021" cy="335302"/>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5987751" y="1284557"/>
            <a:ext cx="6351358" cy="1515794"/>
          </a:xfrm>
          <a:prstGeom prst="rect">
            <a:avLst/>
          </a:prstGeom>
          <a:solidFill>
            <a:schemeClr val="bg1"/>
          </a:solidFill>
          <a:ln>
            <a:solidFill>
              <a:srgbClr val="99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927938" y="1236928"/>
            <a:ext cx="6411171" cy="325652"/>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51" name="Rectangle 50"/>
          <p:cNvSpPr/>
          <p:nvPr/>
        </p:nvSpPr>
        <p:spPr>
          <a:xfrm>
            <a:off x="6264619" y="1224026"/>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030" y="1143700"/>
            <a:ext cx="500786" cy="494325"/>
          </a:xfrm>
          <a:prstGeom prst="rect">
            <a:avLst/>
          </a:prstGeom>
        </p:spPr>
      </p:pic>
      <p:sp>
        <p:nvSpPr>
          <p:cNvPr id="2" name="Title 1"/>
          <p:cNvSpPr>
            <a:spLocks noGrp="1"/>
          </p:cNvSpPr>
          <p:nvPr>
            <p:ph type="title"/>
          </p:nvPr>
        </p:nvSpPr>
        <p:spPr/>
        <p:txBody>
          <a:bodyPr/>
          <a:lstStyle/>
          <a:p>
            <a:r>
              <a:rPr lang="en-US" sz="2800" dirty="0"/>
              <a:t>Cardiovascular Effects of Pneumoperitoneum</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9" name="Content Placeholder 9"/>
          <p:cNvSpPr txBox="1">
            <a:spLocks/>
          </p:cNvSpPr>
          <p:nvPr/>
        </p:nvSpPr>
        <p:spPr>
          <a:xfrm>
            <a:off x="1705356" y="2951616"/>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3</a:t>
            </a:r>
          </a:p>
        </p:txBody>
      </p:sp>
      <p:sp>
        <p:nvSpPr>
          <p:cNvPr id="30" name="Content Placeholder 9"/>
          <p:cNvSpPr txBox="1">
            <a:spLocks/>
          </p:cNvSpPr>
          <p:nvPr/>
        </p:nvSpPr>
        <p:spPr>
          <a:xfrm>
            <a:off x="2770057" y="3372153"/>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1</a:t>
            </a:r>
          </a:p>
        </p:txBody>
      </p:sp>
      <p:sp>
        <p:nvSpPr>
          <p:cNvPr id="31" name="Content Placeholder 9"/>
          <p:cNvSpPr txBox="1">
            <a:spLocks/>
          </p:cNvSpPr>
          <p:nvPr/>
        </p:nvSpPr>
        <p:spPr>
          <a:xfrm>
            <a:off x="3408130" y="3056856"/>
            <a:ext cx="873702" cy="428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83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83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830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8300"/>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F8300"/>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uLnTx/>
                <a:uFillTx/>
                <a:latin typeface="Calibri" charset="0"/>
                <a:ea typeface="Calibri" charset="0"/>
                <a:cs typeface="Calibri" charset="0"/>
              </a:rPr>
              <a:t>2</a:t>
            </a:r>
          </a:p>
        </p:txBody>
      </p:sp>
      <p:sp>
        <p:nvSpPr>
          <p:cNvPr id="11" name="Content Placeholder 10"/>
          <p:cNvSpPr>
            <a:spLocks noGrp="1"/>
          </p:cNvSpPr>
          <p:nvPr>
            <p:ph idx="1"/>
          </p:nvPr>
        </p:nvSpPr>
        <p:spPr>
          <a:xfrm>
            <a:off x="5982592" y="3015017"/>
            <a:ext cx="5851052" cy="2988344"/>
          </a:xfrm>
        </p:spPr>
        <p:txBody>
          <a:bodyPr/>
          <a:lstStyle/>
          <a:p>
            <a:pPr marL="0" indent="0">
              <a:lnSpc>
                <a:spcPct val="100000"/>
              </a:lnSpc>
              <a:spcBef>
                <a:spcPts val="0"/>
              </a:spcBef>
              <a:spcAft>
                <a:spcPts val="600"/>
              </a:spcAft>
              <a:buNone/>
            </a:pPr>
            <a:r>
              <a:rPr lang="en-US" sz="1800" b="1" i="1" dirty="0">
                <a:solidFill>
                  <a:srgbClr val="564138"/>
                </a:solidFill>
                <a:latin typeface="Calibri" charset="0"/>
                <a:ea typeface="Calibri" charset="0"/>
                <a:cs typeface="Calibri" charset="0"/>
              </a:rPr>
              <a:t>Pneumoperitoneum compresses abdominal organs and blood vessels, causing an increase in systemic vascular resistance that leads to increased mean arterial pressure. </a:t>
            </a:r>
            <a:r>
              <a:rPr lang="en-US" sz="1300" b="1" dirty="0">
                <a:solidFill>
                  <a:srgbClr val="FF00FF"/>
                </a:solidFill>
              </a:rPr>
              <a:t>[Nguyen: p2A]</a:t>
            </a:r>
          </a:p>
          <a:p>
            <a:pPr marL="0" indent="0">
              <a:lnSpc>
                <a:spcPct val="100000"/>
              </a:lnSpc>
              <a:spcBef>
                <a:spcPts val="0"/>
              </a:spcBef>
              <a:spcAft>
                <a:spcPts val="600"/>
              </a:spcAft>
              <a:buNone/>
            </a:pPr>
            <a:r>
              <a:rPr lang="en-US" sz="1200" dirty="0">
                <a:solidFill>
                  <a:srgbClr val="564138"/>
                </a:solidFill>
              </a:rPr>
              <a:t>Compression of the inferior vena cava leads to decreased return of venous blood to the heart. This, in turn, causes cardiac output to decrease by 10% to 30%. </a:t>
            </a:r>
            <a:r>
              <a:rPr lang="en-US" sz="1200" dirty="0">
                <a:solidFill>
                  <a:srgbClr val="FF00FF"/>
                </a:solidFill>
              </a:rPr>
              <a:t>[Nguyen: p2A]</a:t>
            </a:r>
          </a:p>
          <a:p>
            <a:pPr marL="0" indent="0">
              <a:lnSpc>
                <a:spcPct val="100000"/>
              </a:lnSpc>
              <a:spcBef>
                <a:spcPts val="0"/>
              </a:spcBef>
              <a:spcAft>
                <a:spcPts val="600"/>
              </a:spcAft>
              <a:buNone/>
            </a:pPr>
            <a:r>
              <a:rPr lang="en-US" sz="1200" dirty="0">
                <a:solidFill>
                  <a:srgbClr val="564138"/>
                </a:solidFill>
              </a:rPr>
              <a:t>In spite of decreased blood volume in the heart, cardiac filling pressures may be increased as the pressure from the pneumoperitoneum is transmitted to the heart across the diaphragm. </a:t>
            </a:r>
            <a:r>
              <a:rPr lang="en-US" sz="1200" dirty="0">
                <a:solidFill>
                  <a:srgbClr val="FF00FF"/>
                </a:solidFill>
              </a:rPr>
              <a:t>[Nguyen: p2A]</a:t>
            </a:r>
          </a:p>
          <a:p>
            <a:pPr marL="0" indent="0">
              <a:lnSpc>
                <a:spcPct val="100000"/>
              </a:lnSpc>
              <a:spcBef>
                <a:spcPts val="0"/>
              </a:spcBef>
              <a:spcAft>
                <a:spcPts val="600"/>
              </a:spcAft>
              <a:buNone/>
            </a:pPr>
            <a:r>
              <a:rPr lang="en-US" sz="1200" dirty="0">
                <a:solidFill>
                  <a:srgbClr val="564138"/>
                </a:solidFill>
              </a:rPr>
              <a:t>The effects of pneumoperitoneum on the heart and circulatory system are proportional to the increase in IAP. </a:t>
            </a:r>
            <a:r>
              <a:rPr lang="en-US" sz="1200" dirty="0">
                <a:solidFill>
                  <a:srgbClr val="FF00FF"/>
                </a:solidFill>
              </a:rPr>
              <a:t>[Nguyen: p2A]</a:t>
            </a:r>
            <a:r>
              <a:rPr lang="en-US" sz="1200" dirty="0"/>
              <a:t> </a:t>
            </a:r>
            <a:r>
              <a:rPr lang="en-US" sz="1200" dirty="0">
                <a:solidFill>
                  <a:srgbClr val="564138"/>
                </a:solidFill>
              </a:rPr>
              <a:t>Additional factors affecting the cardiovascular effects of pneumoperitoneum include the volume of CO</a:t>
            </a:r>
            <a:r>
              <a:rPr lang="en-US" sz="1200" baseline="-25000" dirty="0">
                <a:solidFill>
                  <a:srgbClr val="564138"/>
                </a:solidFill>
              </a:rPr>
              <a:t>2</a:t>
            </a:r>
            <a:r>
              <a:rPr lang="en-US" sz="1200" dirty="0">
                <a:solidFill>
                  <a:srgbClr val="564138"/>
                </a:solidFill>
              </a:rPr>
              <a:t> absorbed by the patient, the patient’s volume status, the patient’s position, and anesthetic agents used. </a:t>
            </a:r>
            <a:r>
              <a:rPr lang="en-US" sz="1200" dirty="0">
                <a:solidFill>
                  <a:srgbClr val="FF00FF"/>
                </a:solidFill>
              </a:rPr>
              <a:t>[Agresta: p5A]</a:t>
            </a:r>
          </a:p>
        </p:txBody>
      </p:sp>
      <p:sp>
        <p:nvSpPr>
          <p:cNvPr id="13" name="TextBox 12"/>
          <p:cNvSpPr txBox="1"/>
          <p:nvPr/>
        </p:nvSpPr>
        <p:spPr>
          <a:xfrm>
            <a:off x="6137745" y="1653380"/>
            <a:ext cx="2061173" cy="830997"/>
          </a:xfrm>
          <a:prstGeom prst="rect">
            <a:avLst/>
          </a:prstGeom>
          <a:noFill/>
        </p:spPr>
        <p:txBody>
          <a:bodyPr wrap="square" rtlCol="0">
            <a:spAutoFit/>
          </a:bodyPr>
          <a:lstStyle/>
          <a:p>
            <a:pPr>
              <a:spcAft>
                <a:spcPts val="600"/>
              </a:spcAft>
            </a:pPr>
            <a:r>
              <a:rPr lang="en-US" sz="1200" b="1" dirty="0">
                <a:solidFill>
                  <a:srgbClr val="564138"/>
                </a:solidFill>
                <a:hlinkClick r:id="rId3" action="ppaction://hlinksldjump"/>
              </a:rPr>
              <a:t>Systemic vascular resistance:</a:t>
            </a:r>
            <a:r>
              <a:rPr lang="en-US" sz="1200" dirty="0">
                <a:solidFill>
                  <a:srgbClr val="564138"/>
                </a:solidFill>
                <a:hlinkClick r:id="rId3" action="ppaction://hlinksldjump"/>
              </a:rPr>
              <a:t> </a:t>
            </a:r>
            <a:r>
              <a:rPr lang="en-US" sz="1200" dirty="0">
                <a:solidFill>
                  <a:srgbClr val="564138"/>
                </a:solidFill>
              </a:rPr>
              <a:t>The resistance to blood flow through the body’s blood vessels. </a:t>
            </a:r>
            <a:r>
              <a:rPr lang="en-US" sz="1200" dirty="0">
                <a:solidFill>
                  <a:srgbClr val="FF00FF"/>
                </a:solidFill>
              </a:rPr>
              <a:t>[Tabers: p14A]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744" y="777654"/>
            <a:ext cx="3572256" cy="5553456"/>
          </a:xfrm>
          <a:prstGeom prst="rect">
            <a:avLst/>
          </a:prstGeom>
        </p:spPr>
      </p:pic>
      <p:sp>
        <p:nvSpPr>
          <p:cNvPr id="53" name="Rectangle 52"/>
          <p:cNvSpPr/>
          <p:nvPr/>
        </p:nvSpPr>
        <p:spPr>
          <a:xfrm>
            <a:off x="1509757" y="699221"/>
            <a:ext cx="3394301" cy="34971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solidFill>
                  <a:srgbClr val="564138"/>
                </a:solidFill>
              </a:rPr>
              <a:t>Capillary Region of the Upper Body (Head and Arms)</a:t>
            </a:r>
          </a:p>
        </p:txBody>
      </p:sp>
      <p:sp>
        <p:nvSpPr>
          <p:cNvPr id="54" name="Rectangle 53"/>
          <p:cNvSpPr/>
          <p:nvPr/>
        </p:nvSpPr>
        <p:spPr>
          <a:xfrm>
            <a:off x="1509757" y="6003361"/>
            <a:ext cx="3394301" cy="34971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400" b="1" dirty="0">
                <a:solidFill>
                  <a:srgbClr val="564138"/>
                </a:solidFill>
              </a:rPr>
              <a:t>Capillary Region of the Lower Body (Trunk and Legs)</a:t>
            </a:r>
          </a:p>
        </p:txBody>
      </p:sp>
      <p:sp>
        <p:nvSpPr>
          <p:cNvPr id="19" name="Rectangle 18"/>
          <p:cNvSpPr/>
          <p:nvPr/>
        </p:nvSpPr>
        <p:spPr>
          <a:xfrm>
            <a:off x="2708034" y="1771238"/>
            <a:ext cx="935725" cy="275450"/>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2779134" y="1764818"/>
            <a:ext cx="747159" cy="21014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Lungs</a:t>
            </a:r>
          </a:p>
        </p:txBody>
      </p:sp>
      <p:sp>
        <p:nvSpPr>
          <p:cNvPr id="56" name="Rectangle 55"/>
          <p:cNvSpPr/>
          <p:nvPr/>
        </p:nvSpPr>
        <p:spPr>
          <a:xfrm>
            <a:off x="2465330" y="3990144"/>
            <a:ext cx="627608" cy="187826"/>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405554" y="3937545"/>
            <a:ext cx="747159" cy="21014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Liver</a:t>
            </a:r>
          </a:p>
        </p:txBody>
      </p:sp>
      <p:sp>
        <p:nvSpPr>
          <p:cNvPr id="58" name="Rectangle 57"/>
          <p:cNvSpPr/>
          <p:nvPr/>
        </p:nvSpPr>
        <p:spPr>
          <a:xfrm>
            <a:off x="2947916" y="4263617"/>
            <a:ext cx="971902" cy="208386"/>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2947916" y="4235139"/>
            <a:ext cx="971902" cy="21014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Digestive Tract</a:t>
            </a:r>
          </a:p>
        </p:txBody>
      </p:sp>
      <p:sp>
        <p:nvSpPr>
          <p:cNvPr id="60" name="Rectangle 59"/>
          <p:cNvSpPr/>
          <p:nvPr/>
        </p:nvSpPr>
        <p:spPr>
          <a:xfrm>
            <a:off x="2838910" y="4844998"/>
            <a:ext cx="627608" cy="187826"/>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2779134" y="4792399"/>
            <a:ext cx="747159" cy="210145"/>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Kidneys</a:t>
            </a:r>
          </a:p>
        </p:txBody>
      </p:sp>
      <p:sp>
        <p:nvSpPr>
          <p:cNvPr id="62" name="Rectangle 61"/>
          <p:cNvSpPr/>
          <p:nvPr/>
        </p:nvSpPr>
        <p:spPr>
          <a:xfrm>
            <a:off x="1267240" y="1586571"/>
            <a:ext cx="943923" cy="230697"/>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Jugular Vein</a:t>
            </a:r>
          </a:p>
        </p:txBody>
      </p:sp>
      <p:sp>
        <p:nvSpPr>
          <p:cNvPr id="63" name="Rectangle 62"/>
          <p:cNvSpPr/>
          <p:nvPr/>
        </p:nvSpPr>
        <p:spPr>
          <a:xfrm>
            <a:off x="1143140" y="2123502"/>
            <a:ext cx="1112746" cy="349716"/>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Pulmonary </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Vein</a:t>
            </a:r>
          </a:p>
        </p:txBody>
      </p:sp>
      <p:sp>
        <p:nvSpPr>
          <p:cNvPr id="64" name="Rectangle 63"/>
          <p:cNvSpPr/>
          <p:nvPr/>
        </p:nvSpPr>
        <p:spPr>
          <a:xfrm>
            <a:off x="1076149" y="2859550"/>
            <a:ext cx="1502909" cy="250203"/>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Superior </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Vena Cava</a:t>
            </a:r>
          </a:p>
        </p:txBody>
      </p:sp>
      <p:sp>
        <p:nvSpPr>
          <p:cNvPr id="65" name="Rectangle 64"/>
          <p:cNvSpPr/>
          <p:nvPr/>
        </p:nvSpPr>
        <p:spPr>
          <a:xfrm>
            <a:off x="1461448" y="3316560"/>
            <a:ext cx="908612" cy="467912"/>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Inferior </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Vena Cava</a:t>
            </a:r>
          </a:p>
        </p:txBody>
      </p:sp>
      <p:sp>
        <p:nvSpPr>
          <p:cNvPr id="66" name="Rectangle 65"/>
          <p:cNvSpPr/>
          <p:nvPr/>
        </p:nvSpPr>
        <p:spPr>
          <a:xfrm>
            <a:off x="1378286" y="4927037"/>
            <a:ext cx="735656" cy="250203"/>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Iliac Vein</a:t>
            </a:r>
          </a:p>
        </p:txBody>
      </p:sp>
      <p:sp>
        <p:nvSpPr>
          <p:cNvPr id="67" name="Rectangle 66"/>
          <p:cNvSpPr/>
          <p:nvPr/>
        </p:nvSpPr>
        <p:spPr>
          <a:xfrm>
            <a:off x="4141112" y="4927037"/>
            <a:ext cx="735656" cy="250203"/>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Iliac Artery</a:t>
            </a:r>
          </a:p>
        </p:txBody>
      </p:sp>
      <p:sp>
        <p:nvSpPr>
          <p:cNvPr id="69" name="Rectangle 68"/>
          <p:cNvSpPr/>
          <p:nvPr/>
        </p:nvSpPr>
        <p:spPr>
          <a:xfrm>
            <a:off x="3809771" y="2931414"/>
            <a:ext cx="735656" cy="250203"/>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Aorta</a:t>
            </a:r>
          </a:p>
        </p:txBody>
      </p:sp>
      <p:sp>
        <p:nvSpPr>
          <p:cNvPr id="70" name="Rectangle 69"/>
          <p:cNvSpPr/>
          <p:nvPr/>
        </p:nvSpPr>
        <p:spPr>
          <a:xfrm>
            <a:off x="4150261" y="2212008"/>
            <a:ext cx="1112746" cy="349716"/>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Pulmonary Artery</a:t>
            </a:r>
          </a:p>
        </p:txBody>
      </p:sp>
      <p:sp>
        <p:nvSpPr>
          <p:cNvPr id="71" name="Rectangle 70"/>
          <p:cNvSpPr/>
          <p:nvPr/>
        </p:nvSpPr>
        <p:spPr>
          <a:xfrm>
            <a:off x="4125501" y="1586571"/>
            <a:ext cx="1007413" cy="255747"/>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Carotid Artery</a:t>
            </a:r>
          </a:p>
        </p:txBody>
      </p:sp>
      <p:sp>
        <p:nvSpPr>
          <p:cNvPr id="74" name="Rectangle 73"/>
          <p:cNvSpPr/>
          <p:nvPr/>
        </p:nvSpPr>
        <p:spPr>
          <a:xfrm>
            <a:off x="4163424" y="3219080"/>
            <a:ext cx="852643" cy="285292"/>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Pressure</a:t>
            </a: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308" y="2925783"/>
            <a:ext cx="435864" cy="460248"/>
          </a:xfrm>
          <a:prstGeom prst="rect">
            <a:avLst/>
          </a:prstGeom>
        </p:spPr>
      </p:pic>
      <p:sp>
        <p:nvSpPr>
          <p:cNvPr id="76" name="Rectangle 75"/>
          <p:cNvSpPr/>
          <p:nvPr/>
        </p:nvSpPr>
        <p:spPr>
          <a:xfrm>
            <a:off x="4647138" y="4283264"/>
            <a:ext cx="1032393" cy="335302"/>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4995" y="3989967"/>
            <a:ext cx="435864" cy="460248"/>
          </a:xfrm>
          <a:prstGeom prst="rect">
            <a:avLst/>
          </a:prstGeom>
        </p:spPr>
      </p:pic>
      <p:sp>
        <p:nvSpPr>
          <p:cNvPr id="75" name="Rectangle 74"/>
          <p:cNvSpPr/>
          <p:nvPr/>
        </p:nvSpPr>
        <p:spPr>
          <a:xfrm>
            <a:off x="4619424" y="4298411"/>
            <a:ext cx="1060107" cy="261357"/>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Resistance</a:t>
            </a:r>
          </a:p>
        </p:txBody>
      </p:sp>
      <p:sp>
        <p:nvSpPr>
          <p:cNvPr id="78" name="Rectangle 77"/>
          <p:cNvSpPr/>
          <p:nvPr/>
        </p:nvSpPr>
        <p:spPr>
          <a:xfrm>
            <a:off x="471081" y="3733732"/>
            <a:ext cx="860145" cy="639849"/>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83221" y="3440436"/>
            <a:ext cx="435864" cy="460248"/>
          </a:xfrm>
          <a:prstGeom prst="rect">
            <a:avLst/>
          </a:prstGeom>
        </p:spPr>
      </p:pic>
      <p:sp>
        <p:nvSpPr>
          <p:cNvPr id="73" name="Rectangle 72"/>
          <p:cNvSpPr/>
          <p:nvPr/>
        </p:nvSpPr>
        <p:spPr>
          <a:xfrm>
            <a:off x="474832" y="3764106"/>
            <a:ext cx="852643" cy="55127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Venous</a:t>
            </a:r>
          </a:p>
          <a:p>
            <a:pPr algn="ct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return</a:t>
            </a:r>
          </a:p>
        </p:txBody>
      </p:sp>
      <p:sp>
        <p:nvSpPr>
          <p:cNvPr id="80" name="Rectangle 79"/>
          <p:cNvSpPr/>
          <p:nvPr/>
        </p:nvSpPr>
        <p:spPr>
          <a:xfrm>
            <a:off x="471081" y="2437865"/>
            <a:ext cx="860145" cy="639849"/>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83222" y="2144569"/>
            <a:ext cx="435864" cy="460248"/>
          </a:xfrm>
          <a:prstGeom prst="rect">
            <a:avLst/>
          </a:prstGeom>
        </p:spPr>
      </p:pic>
      <p:sp>
        <p:nvSpPr>
          <p:cNvPr id="82" name="Rectangle 81"/>
          <p:cNvSpPr/>
          <p:nvPr/>
        </p:nvSpPr>
        <p:spPr>
          <a:xfrm>
            <a:off x="474832" y="2468239"/>
            <a:ext cx="852643" cy="551270"/>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Cardiac</a:t>
            </a:r>
          </a:p>
          <a:p>
            <a:pPr algn="ctr">
              <a:defRPr sz="1330" b="0" i="0" u="none" strike="noStrike" kern="1200" baseline="0">
                <a:solidFill>
                  <a:prstClr val="black">
                    <a:lumMod val="65000"/>
                    <a:lumOff val="35000"/>
                  </a:prstClr>
                </a:solidFill>
                <a:latin typeface="+mn-lt"/>
                <a:ea typeface="+mn-ea"/>
                <a:cs typeface="+mn-cs"/>
              </a:defRPr>
            </a:pPr>
            <a:r>
              <a:rPr lang="en-US" sz="1600" b="1" dirty="0">
                <a:solidFill>
                  <a:schemeClr val="bg1"/>
                </a:solidFill>
              </a:rPr>
              <a:t>Output</a:t>
            </a:r>
          </a:p>
        </p:txBody>
      </p:sp>
      <p:sp>
        <p:nvSpPr>
          <p:cNvPr id="83" name="TextBox 82"/>
          <p:cNvSpPr txBox="1"/>
          <p:nvPr/>
        </p:nvSpPr>
        <p:spPr>
          <a:xfrm>
            <a:off x="375609" y="3039561"/>
            <a:ext cx="1078885" cy="276999"/>
          </a:xfrm>
          <a:prstGeom prst="rect">
            <a:avLst/>
          </a:prstGeom>
          <a:noFill/>
        </p:spPr>
        <p:txBody>
          <a:bodyPr wrap="none" rtlCol="0">
            <a:spAutoFit/>
          </a:bodyPr>
          <a:lstStyle/>
          <a:p>
            <a:r>
              <a:rPr lang="en-US" sz="1200" dirty="0">
                <a:solidFill>
                  <a:srgbClr val="FF00FF"/>
                </a:solidFill>
              </a:rPr>
              <a:t>[Nguyen: p2A]</a:t>
            </a:r>
            <a:endParaRPr lang="en-US" sz="1200" dirty="0"/>
          </a:p>
        </p:txBody>
      </p:sp>
      <p:sp>
        <p:nvSpPr>
          <p:cNvPr id="84" name="TextBox 83"/>
          <p:cNvSpPr txBox="1"/>
          <p:nvPr/>
        </p:nvSpPr>
        <p:spPr>
          <a:xfrm>
            <a:off x="339666" y="4374427"/>
            <a:ext cx="1078885" cy="276999"/>
          </a:xfrm>
          <a:prstGeom prst="rect">
            <a:avLst/>
          </a:prstGeom>
          <a:noFill/>
        </p:spPr>
        <p:txBody>
          <a:bodyPr wrap="none" rtlCol="0">
            <a:spAutoFit/>
          </a:bodyPr>
          <a:lstStyle/>
          <a:p>
            <a:r>
              <a:rPr lang="en-US" sz="1200" dirty="0">
                <a:solidFill>
                  <a:srgbClr val="FF00FF"/>
                </a:solidFill>
              </a:rPr>
              <a:t>[Nguyen: p2A]</a:t>
            </a:r>
            <a:endParaRPr lang="en-US" sz="1200" dirty="0"/>
          </a:p>
        </p:txBody>
      </p:sp>
      <p:sp>
        <p:nvSpPr>
          <p:cNvPr id="85" name="TextBox 84"/>
          <p:cNvSpPr txBox="1"/>
          <p:nvPr/>
        </p:nvSpPr>
        <p:spPr>
          <a:xfrm>
            <a:off x="4093684" y="3562458"/>
            <a:ext cx="1078885" cy="276999"/>
          </a:xfrm>
          <a:prstGeom prst="rect">
            <a:avLst/>
          </a:prstGeom>
          <a:noFill/>
        </p:spPr>
        <p:txBody>
          <a:bodyPr wrap="none" rtlCol="0">
            <a:spAutoFit/>
          </a:bodyPr>
          <a:lstStyle/>
          <a:p>
            <a:r>
              <a:rPr lang="en-US" sz="1200" dirty="0">
                <a:solidFill>
                  <a:srgbClr val="FF00FF"/>
                </a:solidFill>
              </a:rPr>
              <a:t>[Nguyen: p2A]</a:t>
            </a:r>
            <a:endParaRPr lang="en-US" sz="1200" dirty="0"/>
          </a:p>
        </p:txBody>
      </p:sp>
      <p:sp>
        <p:nvSpPr>
          <p:cNvPr id="86" name="TextBox 85"/>
          <p:cNvSpPr txBox="1"/>
          <p:nvPr/>
        </p:nvSpPr>
        <p:spPr>
          <a:xfrm>
            <a:off x="4632128" y="4618566"/>
            <a:ext cx="1078885" cy="276999"/>
          </a:xfrm>
          <a:prstGeom prst="rect">
            <a:avLst/>
          </a:prstGeom>
          <a:noFill/>
        </p:spPr>
        <p:txBody>
          <a:bodyPr wrap="none" rtlCol="0">
            <a:spAutoFit/>
          </a:bodyPr>
          <a:lstStyle/>
          <a:p>
            <a:r>
              <a:rPr lang="en-US" sz="1200" dirty="0">
                <a:solidFill>
                  <a:srgbClr val="FF00FF"/>
                </a:solidFill>
              </a:rPr>
              <a:t>[Nguyen: p2A]</a:t>
            </a:r>
            <a:endParaRPr lang="en-US" sz="1200" dirty="0"/>
          </a:p>
        </p:txBody>
      </p:sp>
      <p:sp>
        <p:nvSpPr>
          <p:cNvPr id="37" name="Rectangle 36"/>
          <p:cNvSpPr/>
          <p:nvPr/>
        </p:nvSpPr>
        <p:spPr>
          <a:xfrm>
            <a:off x="10270128" y="1653380"/>
            <a:ext cx="1868864" cy="1015663"/>
          </a:xfrm>
          <a:prstGeom prst="rect">
            <a:avLst/>
          </a:prstGeom>
        </p:spPr>
        <p:txBody>
          <a:bodyPr wrap="square">
            <a:spAutoFit/>
          </a:bodyPr>
          <a:lstStyle/>
          <a:p>
            <a:pPr lvl="0">
              <a:spcAft>
                <a:spcPts val="600"/>
              </a:spcAft>
            </a:pPr>
            <a:r>
              <a:rPr lang="en-US" sz="1200" b="1" dirty="0">
                <a:solidFill>
                  <a:srgbClr val="564138"/>
                </a:solidFill>
                <a:hlinkClick r:id="rId6" action="ppaction://hlinksldjump"/>
              </a:rPr>
              <a:t>Cardiac output:</a:t>
            </a:r>
            <a:r>
              <a:rPr lang="en-US" sz="1200" dirty="0">
                <a:solidFill>
                  <a:srgbClr val="564138"/>
                </a:solidFill>
              </a:rPr>
              <a:t> The amount of blood pumped from the left or right ventricle per minute. </a:t>
            </a:r>
            <a:r>
              <a:rPr lang="en-US" sz="1200" dirty="0">
                <a:solidFill>
                  <a:srgbClr val="FF00FF"/>
                </a:solidFill>
              </a:rPr>
              <a:t>[Tabers: p15A]</a:t>
            </a:r>
            <a:endParaRPr lang="en-US" sz="1200" b="1" dirty="0">
              <a:solidFill>
                <a:srgbClr val="FF00FF"/>
              </a:solidFill>
            </a:endParaRPr>
          </a:p>
        </p:txBody>
      </p:sp>
      <p:sp>
        <p:nvSpPr>
          <p:cNvPr id="89" name="Rectangle 88"/>
          <p:cNvSpPr/>
          <p:nvPr/>
        </p:nvSpPr>
        <p:spPr>
          <a:xfrm>
            <a:off x="8237864" y="1653380"/>
            <a:ext cx="2112384" cy="830997"/>
          </a:xfrm>
          <a:prstGeom prst="rect">
            <a:avLst/>
          </a:prstGeom>
        </p:spPr>
        <p:txBody>
          <a:bodyPr wrap="square">
            <a:spAutoFit/>
          </a:bodyPr>
          <a:lstStyle/>
          <a:p>
            <a:pPr lvl="0">
              <a:spcAft>
                <a:spcPts val="600"/>
              </a:spcAft>
            </a:pPr>
            <a:r>
              <a:rPr lang="en-US" sz="1200" b="1" dirty="0">
                <a:solidFill>
                  <a:srgbClr val="564138"/>
                </a:solidFill>
                <a:hlinkClick r:id="rId6" action="ppaction://hlinksldjump"/>
              </a:rPr>
              <a:t>Mean arterial pressure:</a:t>
            </a:r>
            <a:r>
              <a:rPr lang="en-US" sz="1200" dirty="0">
                <a:solidFill>
                  <a:srgbClr val="564138"/>
                </a:solidFill>
              </a:rPr>
              <a:t> The average blood pressure over the cardiac cycle. </a:t>
            </a:r>
            <a:r>
              <a:rPr lang="en-US" sz="1200" dirty="0">
                <a:solidFill>
                  <a:srgbClr val="FF00FF"/>
                </a:solidFill>
              </a:rPr>
              <a:t>[Medical Dictionary: p11A]</a:t>
            </a:r>
          </a:p>
        </p:txBody>
      </p:sp>
      <p:pic>
        <p:nvPicPr>
          <p:cNvPr id="87" name="Picture 86">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88" name="Picture 87">
            <a:hlinkClick r:id="rId6"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92" name="Picture 91">
            <a:hlinkClick r:id="" action="ppaction://hlinkshowjump?jump=previousslide"/>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93" name="Picture 9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2768128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631691" y="1867727"/>
            <a:ext cx="4751952" cy="841377"/>
          </a:xfrm>
          <a:prstGeom prst="rect">
            <a:avLst/>
          </a:prstGeom>
          <a:gradFill flip="none" rotWithShape="1">
            <a:gsLst>
              <a:gs pos="0">
                <a:srgbClr val="E6E2E0">
                  <a:shade val="30000"/>
                  <a:satMod val="115000"/>
                  <a:alpha val="20000"/>
                </a:srgbClr>
              </a:gs>
              <a:gs pos="100000">
                <a:srgbClr val="E6E2E0">
                  <a:shade val="100000"/>
                  <a:satMod val="115000"/>
                  <a:alpha val="16000"/>
                </a:srgb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748" y="1470829"/>
            <a:ext cx="3218688" cy="3630168"/>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816" y="1252211"/>
            <a:ext cx="2154936" cy="3227832"/>
          </a:xfrm>
          <a:prstGeom prst="rect">
            <a:avLst/>
          </a:prstGeom>
        </p:spPr>
      </p:pic>
      <p:sp>
        <p:nvSpPr>
          <p:cNvPr id="44" name="Rectangle 43"/>
          <p:cNvSpPr/>
          <p:nvPr/>
        </p:nvSpPr>
        <p:spPr>
          <a:xfrm>
            <a:off x="5772680" y="5045327"/>
            <a:ext cx="6604938" cy="1152273"/>
          </a:xfrm>
          <a:prstGeom prst="rect">
            <a:avLst/>
          </a:prstGeom>
          <a:solidFill>
            <a:schemeClr val="bg1"/>
          </a:solidFill>
          <a:ln>
            <a:solidFill>
              <a:srgbClr val="9A8C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790414" y="5045325"/>
            <a:ext cx="6587204" cy="336801"/>
          </a:xfrm>
          <a:prstGeom prst="rect">
            <a:avLst/>
          </a:prstGeom>
          <a:solidFill>
            <a:srgbClr val="99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8C87"/>
              </a:solidFill>
            </a:endParaRPr>
          </a:p>
        </p:txBody>
      </p:sp>
      <p:sp>
        <p:nvSpPr>
          <p:cNvPr id="46" name="Rectangle 45"/>
          <p:cNvSpPr/>
          <p:nvPr/>
        </p:nvSpPr>
        <p:spPr>
          <a:xfrm>
            <a:off x="6026062" y="5032424"/>
            <a:ext cx="1467902" cy="338554"/>
          </a:xfrm>
          <a:prstGeom prst="rect">
            <a:avLst/>
          </a:prstGeom>
        </p:spPr>
        <p:txBody>
          <a:bodyPr wrap="none">
            <a:spAutoFit/>
          </a:bodyPr>
          <a:lstStyle/>
          <a:p>
            <a:pPr lvl="0" defTabSz="914400">
              <a:spcBef>
                <a:spcPts val="1000"/>
              </a:spcBef>
              <a:buClr>
                <a:srgbClr val="FF8300"/>
              </a:buClr>
            </a:pPr>
            <a:r>
              <a:rPr lang="en-US" sz="1600" b="1" dirty="0">
                <a:solidFill>
                  <a:srgbClr val="FFFFFF"/>
                </a:solidFill>
              </a:rPr>
              <a:t>Glossary Terms</a:t>
            </a: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150" y="4971824"/>
            <a:ext cx="500786" cy="494325"/>
          </a:xfrm>
          <a:prstGeom prst="rect">
            <a:avLst/>
          </a:prstGeom>
        </p:spPr>
      </p:pic>
      <p:sp>
        <p:nvSpPr>
          <p:cNvPr id="2" name="Title 1"/>
          <p:cNvSpPr>
            <a:spLocks noGrp="1"/>
          </p:cNvSpPr>
          <p:nvPr>
            <p:ph type="title"/>
          </p:nvPr>
        </p:nvSpPr>
        <p:spPr>
          <a:xfrm>
            <a:off x="399288" y="82137"/>
            <a:ext cx="10515600" cy="511422"/>
          </a:xfrm>
        </p:spPr>
        <p:txBody>
          <a:bodyPr/>
          <a:lstStyle/>
          <a:p>
            <a:r>
              <a:rPr lang="en-US" sz="2800" dirty="0"/>
              <a:t>Renal Effects of Pneumoperitoneum</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For Internal Use Only. Not be used Outside the Company.</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57E5B-4DED-4601-965B-7155972688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1" name="Content Placeholder 10"/>
          <p:cNvSpPr>
            <a:spLocks noGrp="1"/>
          </p:cNvSpPr>
          <p:nvPr>
            <p:ph idx="1"/>
          </p:nvPr>
        </p:nvSpPr>
        <p:spPr>
          <a:xfrm>
            <a:off x="399288" y="759917"/>
            <a:ext cx="5812870" cy="1135062"/>
          </a:xfrm>
        </p:spPr>
        <p:txBody>
          <a:bodyPr/>
          <a:lstStyle/>
          <a:p>
            <a:pPr marL="0" indent="0">
              <a:lnSpc>
                <a:spcPct val="100000"/>
              </a:lnSpc>
              <a:spcBef>
                <a:spcPts val="0"/>
              </a:spcBef>
              <a:spcAft>
                <a:spcPts val="600"/>
              </a:spcAft>
              <a:buNone/>
            </a:pPr>
            <a:r>
              <a:rPr lang="en-US" sz="1800" b="1" i="1" dirty="0">
                <a:solidFill>
                  <a:srgbClr val="382015"/>
                </a:solidFill>
                <a:latin typeface="Calibri" charset="0"/>
                <a:ea typeface="Calibri" charset="0"/>
                <a:cs typeface="Calibri" charset="0"/>
              </a:rPr>
              <a:t>Increases in IAP decrease renal blood flow. Direct pressure on the kidney and the blood vessels mediate part of this effect. Hormonal effects also contribute. </a:t>
            </a:r>
            <a:r>
              <a:rPr lang="en-US" sz="1200" dirty="0">
                <a:solidFill>
                  <a:srgbClr val="FF00FF"/>
                </a:solidFill>
              </a:rPr>
              <a:t>[Spight: p5A]</a:t>
            </a:r>
          </a:p>
        </p:txBody>
      </p:sp>
      <p:sp>
        <p:nvSpPr>
          <p:cNvPr id="15" name="TextBox 14"/>
          <p:cNvSpPr txBox="1"/>
          <p:nvPr/>
        </p:nvSpPr>
        <p:spPr>
          <a:xfrm>
            <a:off x="5941922" y="5460274"/>
            <a:ext cx="1795246" cy="646331"/>
          </a:xfrm>
          <a:prstGeom prst="rect">
            <a:avLst/>
          </a:prstGeom>
          <a:noFill/>
        </p:spPr>
        <p:txBody>
          <a:bodyPr wrap="square" rtlCol="0">
            <a:spAutoFit/>
          </a:bodyPr>
          <a:lstStyle/>
          <a:p>
            <a:r>
              <a:rPr lang="en-US" sz="1200" b="1" dirty="0">
                <a:solidFill>
                  <a:srgbClr val="564138"/>
                </a:solidFill>
                <a:hlinkClick r:id="rId5" action="ppaction://hlinksldjump"/>
              </a:rPr>
              <a:t>Renal cortex:</a:t>
            </a:r>
            <a:r>
              <a:rPr lang="en-US" sz="1200" dirty="0">
                <a:solidFill>
                  <a:srgbClr val="564138"/>
                </a:solidFill>
              </a:rPr>
              <a:t> The outer </a:t>
            </a:r>
            <a:br>
              <a:rPr lang="en-US" sz="1200" dirty="0">
                <a:solidFill>
                  <a:srgbClr val="564138"/>
                </a:solidFill>
              </a:rPr>
            </a:br>
            <a:r>
              <a:rPr lang="en-US" sz="1200" dirty="0">
                <a:solidFill>
                  <a:srgbClr val="564138"/>
                </a:solidFill>
              </a:rPr>
              <a:t>layer of the kidney. </a:t>
            </a:r>
            <a:r>
              <a:rPr lang="en-US" sz="1200" dirty="0"/>
              <a:t/>
            </a:r>
            <a:br>
              <a:rPr lang="en-US" sz="1200" dirty="0"/>
            </a:br>
            <a:r>
              <a:rPr lang="en-US" sz="1200" dirty="0">
                <a:solidFill>
                  <a:srgbClr val="FF00FF"/>
                </a:solidFill>
              </a:rPr>
              <a:t>[Medical Dictionary: p1A]</a:t>
            </a:r>
            <a:endParaRPr lang="en-US" sz="1200" b="1" dirty="0">
              <a:solidFill>
                <a:srgbClr val="FF00FF"/>
              </a:solidFill>
            </a:endParaRPr>
          </a:p>
        </p:txBody>
      </p:sp>
      <p:sp>
        <p:nvSpPr>
          <p:cNvPr id="20" name="TextBox 19"/>
          <p:cNvSpPr txBox="1"/>
          <p:nvPr/>
        </p:nvSpPr>
        <p:spPr>
          <a:xfrm>
            <a:off x="7828680" y="5460274"/>
            <a:ext cx="1795419" cy="646331"/>
          </a:xfrm>
          <a:prstGeom prst="rect">
            <a:avLst/>
          </a:prstGeom>
          <a:noFill/>
        </p:spPr>
        <p:txBody>
          <a:bodyPr wrap="square" rtlCol="0">
            <a:spAutoFit/>
          </a:bodyPr>
          <a:lstStyle/>
          <a:p>
            <a:r>
              <a:rPr lang="en-US" sz="1200" b="1" dirty="0">
                <a:solidFill>
                  <a:srgbClr val="564138"/>
                </a:solidFill>
                <a:hlinkClick r:id="rId6" action="ppaction://hlinksldjump"/>
              </a:rPr>
              <a:t>Renal medulla:</a:t>
            </a:r>
            <a:r>
              <a:rPr lang="en-US" sz="1200" dirty="0">
                <a:solidFill>
                  <a:srgbClr val="564138"/>
                </a:solidFill>
              </a:rPr>
              <a:t> The inner portion of the kidney. </a:t>
            </a:r>
            <a:r>
              <a:rPr lang="en-US" sz="1200" dirty="0">
                <a:solidFill>
                  <a:srgbClr val="FF00FF"/>
                </a:solidFill>
              </a:rPr>
              <a:t>[Medical Dictionary: p6A]</a:t>
            </a:r>
            <a:endParaRPr lang="en-US" sz="1200" b="1" dirty="0">
              <a:solidFill>
                <a:srgbClr val="FF00FF"/>
              </a:solidFill>
            </a:endParaRPr>
          </a:p>
        </p:txBody>
      </p:sp>
      <p:sp>
        <p:nvSpPr>
          <p:cNvPr id="23" name="TextBox 22"/>
          <p:cNvSpPr txBox="1"/>
          <p:nvPr/>
        </p:nvSpPr>
        <p:spPr>
          <a:xfrm>
            <a:off x="9715611" y="5460274"/>
            <a:ext cx="2370641" cy="646331"/>
          </a:xfrm>
          <a:prstGeom prst="rect">
            <a:avLst/>
          </a:prstGeom>
          <a:noFill/>
        </p:spPr>
        <p:txBody>
          <a:bodyPr wrap="square" rtlCol="0">
            <a:spAutoFit/>
          </a:bodyPr>
          <a:lstStyle/>
          <a:p>
            <a:r>
              <a:rPr lang="en-US" sz="1200" b="1" dirty="0">
                <a:solidFill>
                  <a:srgbClr val="564138"/>
                </a:solidFill>
                <a:hlinkClick r:id="rId5" action="ppaction://hlinksldjump"/>
              </a:rPr>
              <a:t>Glomerular filtration rate:</a:t>
            </a:r>
            <a:r>
              <a:rPr lang="en-US" sz="1200" dirty="0">
                <a:solidFill>
                  <a:srgbClr val="564138"/>
                </a:solidFill>
              </a:rPr>
              <a:t> The rate of urine formation as blood passes through the kidney. </a:t>
            </a:r>
            <a:r>
              <a:rPr lang="en-US" sz="1200" dirty="0">
                <a:solidFill>
                  <a:srgbClr val="FF00FF"/>
                </a:solidFill>
              </a:rPr>
              <a:t>[Tabers: p8A]</a:t>
            </a:r>
            <a:endParaRPr lang="en-US" sz="1200" b="1" dirty="0">
              <a:solidFill>
                <a:srgbClr val="FF00FF"/>
              </a:solidFill>
            </a:endParaRPr>
          </a:p>
        </p:txBody>
      </p:sp>
      <p:sp>
        <p:nvSpPr>
          <p:cNvPr id="48" name="Rectangle 47"/>
          <p:cNvSpPr/>
          <p:nvPr/>
        </p:nvSpPr>
        <p:spPr>
          <a:xfrm>
            <a:off x="5843673" y="2060572"/>
            <a:ext cx="711489" cy="378886"/>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Renal</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Artery</a:t>
            </a:r>
          </a:p>
        </p:txBody>
      </p:sp>
      <p:sp>
        <p:nvSpPr>
          <p:cNvPr id="49" name="Rectangle 48"/>
          <p:cNvSpPr/>
          <p:nvPr/>
        </p:nvSpPr>
        <p:spPr>
          <a:xfrm>
            <a:off x="5843673" y="2727767"/>
            <a:ext cx="711489" cy="378886"/>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Renal</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Vein</a:t>
            </a:r>
          </a:p>
        </p:txBody>
      </p:sp>
      <p:sp>
        <p:nvSpPr>
          <p:cNvPr id="50" name="Rectangle 49"/>
          <p:cNvSpPr/>
          <p:nvPr/>
        </p:nvSpPr>
        <p:spPr>
          <a:xfrm>
            <a:off x="7449768" y="1323662"/>
            <a:ext cx="711489" cy="34971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Cortex</a:t>
            </a:r>
          </a:p>
        </p:txBody>
      </p:sp>
      <p:sp>
        <p:nvSpPr>
          <p:cNvPr id="52" name="Rectangle 51"/>
          <p:cNvSpPr/>
          <p:nvPr/>
        </p:nvSpPr>
        <p:spPr>
          <a:xfrm>
            <a:off x="7860082" y="3954388"/>
            <a:ext cx="711489" cy="34971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Medulla</a:t>
            </a:r>
          </a:p>
        </p:txBody>
      </p:sp>
      <p:sp>
        <p:nvSpPr>
          <p:cNvPr id="53" name="Rectangle 52"/>
          <p:cNvSpPr/>
          <p:nvPr/>
        </p:nvSpPr>
        <p:spPr>
          <a:xfrm>
            <a:off x="8619839" y="2127782"/>
            <a:ext cx="1070654" cy="274828"/>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Distal Tubule</a:t>
            </a:r>
          </a:p>
        </p:txBody>
      </p:sp>
      <p:sp>
        <p:nvSpPr>
          <p:cNvPr id="54" name="Rectangle 53"/>
          <p:cNvSpPr/>
          <p:nvPr/>
        </p:nvSpPr>
        <p:spPr>
          <a:xfrm>
            <a:off x="8619839" y="2291126"/>
            <a:ext cx="1070654" cy="274828"/>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Afferent Arteriole</a:t>
            </a:r>
          </a:p>
        </p:txBody>
      </p:sp>
      <p:sp>
        <p:nvSpPr>
          <p:cNvPr id="55" name="Rectangle 54"/>
          <p:cNvSpPr/>
          <p:nvPr/>
        </p:nvSpPr>
        <p:spPr>
          <a:xfrm>
            <a:off x="8619839" y="2455358"/>
            <a:ext cx="1070654" cy="274828"/>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Efferent Arteriole</a:t>
            </a:r>
          </a:p>
        </p:txBody>
      </p:sp>
      <p:sp>
        <p:nvSpPr>
          <p:cNvPr id="56" name="Rectangle 55"/>
          <p:cNvSpPr/>
          <p:nvPr/>
        </p:nvSpPr>
        <p:spPr>
          <a:xfrm>
            <a:off x="11238304" y="1982368"/>
            <a:ext cx="683881" cy="417587"/>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Proximal </a:t>
            </a:r>
            <a:br>
              <a:rPr lang="en-US" sz="1200" dirty="0">
                <a:solidFill>
                  <a:srgbClr val="564138"/>
                </a:solidFill>
              </a:rPr>
            </a:br>
            <a:r>
              <a:rPr lang="en-US" sz="1200" dirty="0">
                <a:solidFill>
                  <a:srgbClr val="564138"/>
                </a:solidFill>
              </a:rPr>
              <a:t>Tubule</a:t>
            </a:r>
          </a:p>
        </p:txBody>
      </p:sp>
      <p:sp>
        <p:nvSpPr>
          <p:cNvPr id="57" name="Rectangle 56"/>
          <p:cNvSpPr/>
          <p:nvPr/>
        </p:nvSpPr>
        <p:spPr>
          <a:xfrm>
            <a:off x="10998546" y="2615462"/>
            <a:ext cx="915666" cy="288309"/>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Arcuate Vein</a:t>
            </a:r>
          </a:p>
        </p:txBody>
      </p:sp>
      <p:sp>
        <p:nvSpPr>
          <p:cNvPr id="58" name="Rectangle 57"/>
          <p:cNvSpPr/>
          <p:nvPr/>
        </p:nvSpPr>
        <p:spPr>
          <a:xfrm>
            <a:off x="10998546" y="3036636"/>
            <a:ext cx="915666" cy="288309"/>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Arcuate Artery</a:t>
            </a:r>
          </a:p>
        </p:txBody>
      </p:sp>
      <p:sp>
        <p:nvSpPr>
          <p:cNvPr id="59" name="Rectangle 58"/>
          <p:cNvSpPr/>
          <p:nvPr/>
        </p:nvSpPr>
        <p:spPr>
          <a:xfrm>
            <a:off x="11142503" y="3533443"/>
            <a:ext cx="777301" cy="623039"/>
          </a:xfrm>
          <a:prstGeom prst="rect">
            <a:avLst/>
          </a:prstGeom>
        </p:spPr>
        <p:txBody>
          <a:bodyPr wrap="none">
            <a:noAutofit/>
          </a:bodyPr>
          <a:lstStyle/>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Peritubular</a:t>
            </a:r>
          </a:p>
          <a:p>
            <a:pP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Capillaries</a:t>
            </a:r>
          </a:p>
        </p:txBody>
      </p:sp>
      <p:sp>
        <p:nvSpPr>
          <p:cNvPr id="60" name="Rectangle 59"/>
          <p:cNvSpPr/>
          <p:nvPr/>
        </p:nvSpPr>
        <p:spPr>
          <a:xfrm>
            <a:off x="8787524" y="1619520"/>
            <a:ext cx="1602329" cy="220636"/>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Bowman’s Capsule</a:t>
            </a:r>
          </a:p>
        </p:txBody>
      </p:sp>
      <p:sp>
        <p:nvSpPr>
          <p:cNvPr id="61" name="Rectangle 60"/>
          <p:cNvSpPr/>
          <p:nvPr/>
        </p:nvSpPr>
        <p:spPr>
          <a:xfrm>
            <a:off x="10270137" y="1733446"/>
            <a:ext cx="973360" cy="231671"/>
          </a:xfrm>
          <a:prstGeom prst="rect">
            <a:avLst/>
          </a:prstGeom>
        </p:spPr>
        <p:txBody>
          <a:bodyPr wrap="none">
            <a:noAutofit/>
          </a:bodyPr>
          <a:lstStyle/>
          <a:p>
            <a:pPr algn="ct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Glomerulus</a:t>
            </a:r>
          </a:p>
        </p:txBody>
      </p:sp>
      <p:sp>
        <p:nvSpPr>
          <p:cNvPr id="62" name="Rectangle 61"/>
          <p:cNvSpPr/>
          <p:nvPr/>
        </p:nvSpPr>
        <p:spPr>
          <a:xfrm>
            <a:off x="9113143" y="4492328"/>
            <a:ext cx="750703" cy="449656"/>
          </a:xfrm>
          <a:prstGeom prst="rect">
            <a:avLst/>
          </a:prstGeom>
        </p:spPr>
        <p:txBody>
          <a:bodyPr wrap="none">
            <a:noAutofit/>
          </a:bodyPr>
          <a:lstStyle/>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Collecting</a:t>
            </a:r>
          </a:p>
          <a:p>
            <a:pPr algn="r">
              <a:defRPr sz="1330" b="0" i="0" u="none" strike="noStrike" kern="1200" baseline="0">
                <a:solidFill>
                  <a:prstClr val="black">
                    <a:lumMod val="65000"/>
                    <a:lumOff val="35000"/>
                  </a:prstClr>
                </a:solidFill>
                <a:latin typeface="+mn-lt"/>
                <a:ea typeface="+mn-ea"/>
                <a:cs typeface="+mn-cs"/>
              </a:defRPr>
            </a:pPr>
            <a:r>
              <a:rPr lang="en-US" sz="1200" dirty="0">
                <a:solidFill>
                  <a:srgbClr val="564138"/>
                </a:solidFill>
              </a:rPr>
              <a:t>Duct</a:t>
            </a:r>
          </a:p>
        </p:txBody>
      </p:sp>
      <p:sp>
        <p:nvSpPr>
          <p:cNvPr id="64" name="TextBox 63"/>
          <p:cNvSpPr txBox="1"/>
          <p:nvPr/>
        </p:nvSpPr>
        <p:spPr>
          <a:xfrm>
            <a:off x="6310389" y="790063"/>
            <a:ext cx="2031042" cy="276999"/>
          </a:xfrm>
          <a:prstGeom prst="rect">
            <a:avLst/>
          </a:prstGeom>
          <a:noFill/>
        </p:spPr>
        <p:txBody>
          <a:bodyPr wrap="square" rtlCol="0">
            <a:spAutoFit/>
          </a:bodyPr>
          <a:lstStyle/>
          <a:p>
            <a:pPr algn="ctr"/>
            <a:r>
              <a:rPr lang="en-US" sz="1200" b="1" dirty="0">
                <a:solidFill>
                  <a:srgbClr val="FF8300"/>
                </a:solidFill>
              </a:rPr>
              <a:t>Blood flow decreased 28%</a:t>
            </a:r>
          </a:p>
        </p:txBody>
      </p:sp>
      <p:sp>
        <p:nvSpPr>
          <p:cNvPr id="65" name="TextBox 64"/>
          <p:cNvSpPr txBox="1"/>
          <p:nvPr/>
        </p:nvSpPr>
        <p:spPr>
          <a:xfrm>
            <a:off x="6179175" y="4450107"/>
            <a:ext cx="2293471" cy="276999"/>
          </a:xfrm>
          <a:prstGeom prst="rect">
            <a:avLst/>
          </a:prstGeom>
          <a:noFill/>
        </p:spPr>
        <p:txBody>
          <a:bodyPr wrap="square" rtlCol="0">
            <a:spAutoFit/>
          </a:bodyPr>
          <a:lstStyle/>
          <a:p>
            <a:pPr algn="ctr"/>
            <a:r>
              <a:rPr lang="en-US" sz="1200" b="1" dirty="0">
                <a:solidFill>
                  <a:srgbClr val="FF8300"/>
                </a:solidFill>
              </a:rPr>
              <a:t>Blood flow decreased 31%</a:t>
            </a:r>
          </a:p>
        </p:txBody>
      </p:sp>
      <p:sp>
        <p:nvSpPr>
          <p:cNvPr id="67" name="TextBox 66"/>
          <p:cNvSpPr txBox="1"/>
          <p:nvPr/>
        </p:nvSpPr>
        <p:spPr>
          <a:xfrm>
            <a:off x="6922883" y="974736"/>
            <a:ext cx="806054" cy="276999"/>
          </a:xfrm>
          <a:prstGeom prst="rect">
            <a:avLst/>
          </a:prstGeom>
          <a:noFill/>
        </p:spPr>
        <p:txBody>
          <a:bodyPr wrap="none" rtlCol="0">
            <a:spAutoFit/>
          </a:bodyPr>
          <a:lstStyle/>
          <a:p>
            <a:r>
              <a:rPr lang="en-US" sz="1200" dirty="0">
                <a:solidFill>
                  <a:srgbClr val="FF00FF"/>
                </a:solidFill>
              </a:rPr>
              <a:t>[Ott: p4A]</a:t>
            </a:r>
            <a:endParaRPr lang="en-US" sz="1200" dirty="0"/>
          </a:p>
        </p:txBody>
      </p:sp>
      <p:sp>
        <p:nvSpPr>
          <p:cNvPr id="68" name="TextBox 67"/>
          <p:cNvSpPr txBox="1"/>
          <p:nvPr/>
        </p:nvSpPr>
        <p:spPr>
          <a:xfrm>
            <a:off x="6922883" y="4656983"/>
            <a:ext cx="806054" cy="276999"/>
          </a:xfrm>
          <a:prstGeom prst="rect">
            <a:avLst/>
          </a:prstGeom>
          <a:noFill/>
        </p:spPr>
        <p:txBody>
          <a:bodyPr wrap="none" rtlCol="0">
            <a:spAutoFit/>
          </a:bodyPr>
          <a:lstStyle/>
          <a:p>
            <a:pPr algn="ctr"/>
            <a:r>
              <a:rPr lang="en-US" sz="1200" dirty="0">
                <a:solidFill>
                  <a:srgbClr val="FF00FF"/>
                </a:solidFill>
              </a:rPr>
              <a:t>[Ott: p4A]</a:t>
            </a:r>
            <a:endParaRPr lang="en-US" sz="1200" dirty="0"/>
          </a:p>
        </p:txBody>
      </p:sp>
      <p:sp>
        <p:nvSpPr>
          <p:cNvPr id="69" name="TextBox 68"/>
          <p:cNvSpPr txBox="1"/>
          <p:nvPr/>
        </p:nvSpPr>
        <p:spPr>
          <a:xfrm>
            <a:off x="9686916" y="1021748"/>
            <a:ext cx="2133694" cy="461665"/>
          </a:xfrm>
          <a:prstGeom prst="rect">
            <a:avLst/>
          </a:prstGeom>
          <a:noFill/>
        </p:spPr>
        <p:txBody>
          <a:bodyPr wrap="square" rtlCol="0">
            <a:spAutoFit/>
          </a:bodyPr>
          <a:lstStyle/>
          <a:p>
            <a:pPr algn="ctr"/>
            <a:r>
              <a:rPr lang="en-US" sz="1200" b="1" dirty="0">
                <a:solidFill>
                  <a:srgbClr val="FF8300"/>
                </a:solidFill>
              </a:rPr>
              <a:t>Glomerular filtration rate decreased 18–31% </a:t>
            </a:r>
            <a:r>
              <a:rPr lang="en-US" sz="1200" dirty="0">
                <a:solidFill>
                  <a:srgbClr val="FF00FF"/>
                </a:solidFill>
              </a:rPr>
              <a:t>[Ott: p4A]</a:t>
            </a:r>
            <a:endParaRPr lang="en-US" sz="1200" dirty="0"/>
          </a:p>
        </p:txBody>
      </p:sp>
      <p:sp>
        <p:nvSpPr>
          <p:cNvPr id="71" name="TextBox 70"/>
          <p:cNvSpPr txBox="1"/>
          <p:nvPr/>
        </p:nvSpPr>
        <p:spPr>
          <a:xfrm>
            <a:off x="8299495" y="813802"/>
            <a:ext cx="1300486" cy="461665"/>
          </a:xfrm>
          <a:prstGeom prst="rect">
            <a:avLst/>
          </a:prstGeom>
          <a:noFill/>
        </p:spPr>
        <p:txBody>
          <a:bodyPr wrap="square" rtlCol="0">
            <a:spAutoFit/>
          </a:bodyPr>
          <a:lstStyle/>
          <a:p>
            <a:pPr algn="ctr"/>
            <a:r>
              <a:rPr lang="en-US" sz="1200" b="1" dirty="0">
                <a:solidFill>
                  <a:srgbClr val="FF8300"/>
                </a:solidFill>
              </a:rPr>
              <a:t>Increased water reabsorption</a:t>
            </a:r>
          </a:p>
        </p:txBody>
      </p:sp>
      <p:sp>
        <p:nvSpPr>
          <p:cNvPr id="72" name="TextBox 71"/>
          <p:cNvSpPr txBox="1"/>
          <p:nvPr/>
        </p:nvSpPr>
        <p:spPr>
          <a:xfrm>
            <a:off x="8454154" y="1202277"/>
            <a:ext cx="991169" cy="276999"/>
          </a:xfrm>
          <a:prstGeom prst="rect">
            <a:avLst/>
          </a:prstGeom>
          <a:noFill/>
        </p:spPr>
        <p:txBody>
          <a:bodyPr wrap="none" rtlCol="0">
            <a:spAutoFit/>
          </a:bodyPr>
          <a:lstStyle/>
          <a:p>
            <a:pPr algn="ctr"/>
            <a:r>
              <a:rPr lang="en-US" sz="1200" dirty="0">
                <a:solidFill>
                  <a:srgbClr val="FF00FF"/>
                </a:solidFill>
              </a:rPr>
              <a:t>[Spight: p5A]</a:t>
            </a:r>
            <a:endParaRPr lang="en-US" sz="1200" dirty="0"/>
          </a:p>
        </p:txBody>
      </p:sp>
      <p:pic>
        <p:nvPicPr>
          <p:cNvPr id="73" name="Picture 72"/>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368625" y="1993672"/>
            <a:ext cx="576809" cy="631663"/>
          </a:xfrm>
          <a:prstGeom prst="rect">
            <a:avLst/>
          </a:prstGeom>
        </p:spPr>
      </p:pic>
      <p:sp>
        <p:nvSpPr>
          <p:cNvPr id="6" name="Rectangle 5"/>
          <p:cNvSpPr/>
          <p:nvPr/>
        </p:nvSpPr>
        <p:spPr>
          <a:xfrm>
            <a:off x="427925" y="5492187"/>
            <a:ext cx="4827859" cy="646331"/>
          </a:xfrm>
          <a:prstGeom prst="rect">
            <a:avLst/>
          </a:prstGeom>
        </p:spPr>
        <p:txBody>
          <a:bodyPr wrap="square">
            <a:spAutoFit/>
          </a:bodyPr>
          <a:lstStyle/>
          <a:p>
            <a:pPr lvl="0">
              <a:spcAft>
                <a:spcPts val="600"/>
              </a:spcAft>
              <a:buClr>
                <a:srgbClr val="FF8300"/>
              </a:buClr>
            </a:pPr>
            <a:r>
              <a:rPr lang="en-US" sz="1200" dirty="0">
                <a:solidFill>
                  <a:srgbClr val="564138"/>
                </a:solidFill>
              </a:rPr>
              <a:t>The pressure effects of pneumoperitoneum on the kidney can be quickly reversed, but the hormonal effects can continue to affect urine output for up to an hour after surgery is competed. </a:t>
            </a:r>
            <a:r>
              <a:rPr lang="en-US" sz="1200" dirty="0">
                <a:solidFill>
                  <a:srgbClr val="FF00FF"/>
                </a:solidFill>
              </a:rPr>
              <a:t>[Spight: p5A]</a:t>
            </a:r>
            <a:endParaRPr lang="en-US" sz="1200" dirty="0">
              <a:solidFill>
                <a:prstClr val="black"/>
              </a:solidFill>
            </a:endParaRPr>
          </a:p>
        </p:txBody>
      </p:sp>
      <p:sp>
        <p:nvSpPr>
          <p:cNvPr id="12" name="Rectangle 11"/>
          <p:cNvSpPr/>
          <p:nvPr/>
        </p:nvSpPr>
        <p:spPr>
          <a:xfrm>
            <a:off x="986873" y="1961457"/>
            <a:ext cx="4396770" cy="646331"/>
          </a:xfrm>
          <a:prstGeom prst="rect">
            <a:avLst/>
          </a:prstGeom>
        </p:spPr>
        <p:txBody>
          <a:bodyPr wrap="square">
            <a:spAutoFit/>
          </a:bodyPr>
          <a:lstStyle/>
          <a:p>
            <a:pPr lvl="0">
              <a:spcAft>
                <a:spcPts val="600"/>
              </a:spcAft>
              <a:buClr>
                <a:srgbClr val="FF8300"/>
              </a:buClr>
            </a:pPr>
            <a:r>
              <a:rPr lang="en-US" sz="1200" dirty="0">
                <a:solidFill>
                  <a:srgbClr val="564138"/>
                </a:solidFill>
              </a:rPr>
              <a:t>At 15 mmHg, blood flow to the renal cortex decreases by 28% and blood flow to the renal medulla decreases by 31%. Glomerular filtration rate decreases to 18-31% of normal values. </a:t>
            </a:r>
            <a:r>
              <a:rPr lang="en-US" sz="1200" dirty="0">
                <a:solidFill>
                  <a:srgbClr val="FF00FF"/>
                </a:solidFill>
              </a:rPr>
              <a:t>[Ott: p4A]</a:t>
            </a:r>
          </a:p>
        </p:txBody>
      </p:sp>
      <p:sp>
        <p:nvSpPr>
          <p:cNvPr id="79" name="Rectangle 78"/>
          <p:cNvSpPr/>
          <p:nvPr/>
        </p:nvSpPr>
        <p:spPr>
          <a:xfrm>
            <a:off x="631691" y="2883146"/>
            <a:ext cx="4751952" cy="656000"/>
          </a:xfrm>
          <a:prstGeom prst="rect">
            <a:avLst/>
          </a:prstGeom>
          <a:gradFill flip="none" rotWithShape="1">
            <a:gsLst>
              <a:gs pos="0">
                <a:srgbClr val="E6E2E0">
                  <a:shade val="30000"/>
                  <a:satMod val="115000"/>
                  <a:alpha val="20000"/>
                </a:srgbClr>
              </a:gs>
              <a:gs pos="100000">
                <a:srgbClr val="E6E2E0">
                  <a:shade val="100000"/>
                  <a:satMod val="115000"/>
                  <a:alpha val="16000"/>
                </a:srgb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86873" y="2983502"/>
            <a:ext cx="3809716" cy="461665"/>
          </a:xfrm>
          <a:prstGeom prst="rect">
            <a:avLst/>
          </a:prstGeom>
        </p:spPr>
        <p:txBody>
          <a:bodyPr wrap="square">
            <a:spAutoFit/>
          </a:bodyPr>
          <a:lstStyle/>
          <a:p>
            <a:pPr lvl="0">
              <a:spcAft>
                <a:spcPts val="600"/>
              </a:spcAft>
              <a:buClr>
                <a:srgbClr val="FF8300"/>
              </a:buClr>
            </a:pPr>
            <a:r>
              <a:rPr lang="en-US" sz="1200" dirty="0">
                <a:solidFill>
                  <a:srgbClr val="564138"/>
                </a:solidFill>
              </a:rPr>
              <a:t>Decreases in renal blood flow lead to increased release of renin, which increases sodium retention. </a:t>
            </a:r>
            <a:r>
              <a:rPr lang="en-US" sz="1200" dirty="0">
                <a:solidFill>
                  <a:srgbClr val="FF00FF"/>
                </a:solidFill>
              </a:rPr>
              <a:t>[Spight: p5A]</a:t>
            </a:r>
          </a:p>
        </p:txBody>
      </p:sp>
      <p:sp>
        <p:nvSpPr>
          <p:cNvPr id="83" name="Rectangle 82"/>
          <p:cNvSpPr/>
          <p:nvPr/>
        </p:nvSpPr>
        <p:spPr>
          <a:xfrm>
            <a:off x="631691" y="3695887"/>
            <a:ext cx="4751952" cy="656000"/>
          </a:xfrm>
          <a:prstGeom prst="rect">
            <a:avLst/>
          </a:prstGeom>
          <a:gradFill flip="none" rotWithShape="1">
            <a:gsLst>
              <a:gs pos="0">
                <a:srgbClr val="E6E2E0">
                  <a:shade val="30000"/>
                  <a:satMod val="115000"/>
                  <a:alpha val="20000"/>
                </a:srgbClr>
              </a:gs>
              <a:gs pos="100000">
                <a:srgbClr val="E6E2E0">
                  <a:shade val="100000"/>
                  <a:satMod val="115000"/>
                  <a:alpha val="16000"/>
                </a:srgb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83"/>
          <p:cNvPicPr>
            <a:picLocks noChangeAspect="1"/>
          </p:cNvPicPr>
          <p:nvPr/>
        </p:nvPicPr>
        <p:blipFill rotWithShape="1">
          <a:blip r:embed="rId7">
            <a:extLst>
              <a:ext uri="{28A0092B-C50C-407E-A947-70E740481C1C}">
                <a14:useLocalDpi xmlns:a14="http://schemas.microsoft.com/office/drawing/2010/main" val="0"/>
              </a:ext>
            </a:extLst>
          </a:blip>
          <a:srcRect r="-144" b="60605"/>
          <a:stretch/>
        </p:blipFill>
        <p:spPr>
          <a:xfrm>
            <a:off x="368625" y="3736103"/>
            <a:ext cx="576809" cy="631663"/>
          </a:xfrm>
          <a:prstGeom prst="rect">
            <a:avLst/>
          </a:prstGeom>
        </p:spPr>
      </p:pic>
      <p:pic>
        <p:nvPicPr>
          <p:cNvPr id="70" name="Picture 69"/>
          <p:cNvPicPr>
            <a:picLocks noChangeAspect="1"/>
          </p:cNvPicPr>
          <p:nvPr/>
        </p:nvPicPr>
        <p:blipFill rotWithShape="1">
          <a:blip r:embed="rId7">
            <a:extLst>
              <a:ext uri="{28A0092B-C50C-407E-A947-70E740481C1C}">
                <a14:useLocalDpi xmlns:a14="http://schemas.microsoft.com/office/drawing/2010/main" val="0"/>
              </a:ext>
            </a:extLst>
          </a:blip>
          <a:srcRect t="55743" r="-12552"/>
          <a:stretch/>
        </p:blipFill>
        <p:spPr>
          <a:xfrm>
            <a:off x="376217" y="2781218"/>
            <a:ext cx="647352" cy="708606"/>
          </a:xfrm>
          <a:prstGeom prst="rect">
            <a:avLst/>
          </a:prstGeom>
        </p:spPr>
      </p:pic>
      <p:sp>
        <p:nvSpPr>
          <p:cNvPr id="9" name="Rectangle 8"/>
          <p:cNvSpPr/>
          <p:nvPr/>
        </p:nvSpPr>
        <p:spPr>
          <a:xfrm>
            <a:off x="986873" y="3800498"/>
            <a:ext cx="4268731" cy="461665"/>
          </a:xfrm>
          <a:prstGeom prst="rect">
            <a:avLst/>
          </a:prstGeom>
        </p:spPr>
        <p:txBody>
          <a:bodyPr wrap="square">
            <a:spAutoFit/>
          </a:bodyPr>
          <a:lstStyle/>
          <a:p>
            <a:pPr lvl="0">
              <a:spcAft>
                <a:spcPts val="600"/>
              </a:spcAft>
              <a:buClr>
                <a:srgbClr val="FF8300"/>
              </a:buClr>
            </a:pPr>
            <a:r>
              <a:rPr lang="en-US" sz="1200" dirty="0">
                <a:solidFill>
                  <a:srgbClr val="564138"/>
                </a:solidFill>
              </a:rPr>
              <a:t>Increased levels of antidiuretic hormone increase the absorption of free water in the distal tubules of the kidney. </a:t>
            </a:r>
            <a:r>
              <a:rPr lang="en-US" sz="1200" dirty="0">
                <a:solidFill>
                  <a:srgbClr val="FF00FF"/>
                </a:solidFill>
              </a:rPr>
              <a:t>[Spight: p5A] </a:t>
            </a:r>
          </a:p>
        </p:txBody>
      </p:sp>
      <p:sp>
        <p:nvSpPr>
          <p:cNvPr id="85" name="Rectangle 84"/>
          <p:cNvSpPr/>
          <p:nvPr/>
        </p:nvSpPr>
        <p:spPr>
          <a:xfrm>
            <a:off x="631691" y="4531585"/>
            <a:ext cx="4751952" cy="841377"/>
          </a:xfrm>
          <a:prstGeom prst="rect">
            <a:avLst/>
          </a:prstGeom>
          <a:gradFill flip="none" rotWithShape="1">
            <a:gsLst>
              <a:gs pos="0">
                <a:srgbClr val="E6E2E0">
                  <a:shade val="30000"/>
                  <a:satMod val="115000"/>
                  <a:alpha val="20000"/>
                </a:srgbClr>
              </a:gs>
              <a:gs pos="100000">
                <a:srgbClr val="E6E2E0">
                  <a:shade val="100000"/>
                  <a:satMod val="115000"/>
                  <a:alpha val="16000"/>
                </a:srgbClr>
              </a:gs>
            </a:gsLst>
            <a:path path="circle">
              <a:fillToRect t="100000" r="100000"/>
            </a:path>
            <a:tileRect l="-100000" b="-10000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86873" y="4646112"/>
            <a:ext cx="4117491" cy="646331"/>
          </a:xfrm>
          <a:prstGeom prst="rect">
            <a:avLst/>
          </a:prstGeom>
        </p:spPr>
        <p:txBody>
          <a:bodyPr wrap="square">
            <a:spAutoFit/>
          </a:bodyPr>
          <a:lstStyle/>
          <a:p>
            <a:pPr lvl="0">
              <a:spcAft>
                <a:spcPts val="600"/>
              </a:spcAft>
              <a:buClr>
                <a:srgbClr val="FF8300"/>
              </a:buClr>
            </a:pPr>
            <a:r>
              <a:rPr lang="en-US" sz="1200" dirty="0">
                <a:solidFill>
                  <a:srgbClr val="564138"/>
                </a:solidFill>
              </a:rPr>
              <a:t>The combination of these effects leads to a decrease in urine output during laparoscopy. </a:t>
            </a:r>
            <a:r>
              <a:rPr lang="en-US" sz="1200" dirty="0">
                <a:solidFill>
                  <a:srgbClr val="FF00FF"/>
                </a:solidFill>
              </a:rPr>
              <a:t>[Ott: p5A] </a:t>
            </a:r>
            <a:r>
              <a:rPr lang="en-US" sz="1200" dirty="0">
                <a:solidFill>
                  <a:srgbClr val="564138"/>
                </a:solidFill>
              </a:rPr>
              <a:t>This decrease in output is not related to the patient’s volume status. </a:t>
            </a:r>
            <a:r>
              <a:rPr lang="en-US" sz="1200" dirty="0">
                <a:solidFill>
                  <a:srgbClr val="FF00FF"/>
                </a:solidFill>
              </a:rPr>
              <a:t>[Spight: p5A]</a:t>
            </a:r>
          </a:p>
        </p:txBody>
      </p:sp>
      <p:pic>
        <p:nvPicPr>
          <p:cNvPr id="86" name="Picture 85"/>
          <p:cNvPicPr>
            <a:picLocks noChangeAspect="1"/>
          </p:cNvPicPr>
          <p:nvPr/>
        </p:nvPicPr>
        <p:blipFill rotWithShape="1">
          <a:blip r:embed="rId7">
            <a:extLst>
              <a:ext uri="{28A0092B-C50C-407E-A947-70E740481C1C}">
                <a14:useLocalDpi xmlns:a14="http://schemas.microsoft.com/office/drawing/2010/main" val="0"/>
              </a:ext>
            </a:extLst>
          </a:blip>
          <a:srcRect t="55743" r="-12552"/>
          <a:stretch/>
        </p:blipFill>
        <p:spPr>
          <a:xfrm>
            <a:off x="376217" y="4551889"/>
            <a:ext cx="647352" cy="708606"/>
          </a:xfrm>
          <a:prstGeom prst="rect">
            <a:avLst/>
          </a:prstGeom>
        </p:spPr>
      </p:pic>
      <p:pic>
        <p:nvPicPr>
          <p:cNvPr id="63" name="Picture 62">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650565" y="6423818"/>
            <a:ext cx="321259" cy="317114"/>
          </a:xfrm>
          <a:prstGeom prst="rect">
            <a:avLst/>
          </a:prstGeom>
        </p:spPr>
      </p:pic>
      <p:pic>
        <p:nvPicPr>
          <p:cNvPr id="66" name="Picture 65">
            <a:hlinkClick r:id="rId5"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13986" y="6363194"/>
            <a:ext cx="444094" cy="438363"/>
          </a:xfrm>
          <a:prstGeom prst="rect">
            <a:avLst/>
          </a:prstGeom>
        </p:spPr>
      </p:pic>
      <p:pic>
        <p:nvPicPr>
          <p:cNvPr id="80" name="Picture 79">
            <a:hlinkClick r:id="" action="ppaction://hlinkshowjump?jump=previousslide"/>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0316606" y="6423818"/>
            <a:ext cx="321259" cy="317114"/>
          </a:xfrm>
          <a:prstGeom prst="rect">
            <a:avLst/>
          </a:prstGeom>
        </p:spPr>
      </p:pic>
      <p:pic>
        <p:nvPicPr>
          <p:cNvPr id="81" name="Picture 8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09211" y="6409828"/>
            <a:ext cx="349606" cy="345095"/>
          </a:xfrm>
          <a:prstGeom prst="rect">
            <a:avLst/>
          </a:prstGeom>
        </p:spPr>
      </p:pic>
    </p:spTree>
    <p:extLst>
      <p:ext uri="{BB962C8B-B14F-4D97-AF65-F5344CB8AC3E}">
        <p14:creationId xmlns:p14="http://schemas.microsoft.com/office/powerpoint/2010/main" val="1888053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8300"/>
      </a:hlink>
      <a:folHlink>
        <a:srgbClr val="00788A"/>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88A"/>
        </a:solid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16625</TotalTime>
  <Words>8026</Words>
  <Application>Microsoft Macintosh PowerPoint</Application>
  <PresentationFormat>Widescreen</PresentationFormat>
  <Paragraphs>814</Paragraphs>
  <Slides>28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.HelveticaNeueDeskInterface-Regular</vt:lpstr>
      <vt:lpstr>Calibri</vt:lpstr>
      <vt:lpstr>Calibri Light</vt:lpstr>
      <vt:lpstr>Arial</vt:lpstr>
      <vt:lpstr>Office Theme</vt:lpstr>
      <vt:lpstr>1_Office Theme</vt:lpstr>
      <vt:lpstr>Intra-Abdominal Pressure/Surgical Conditions and Neuromuscular Blockade in Laparoscopic Procedures</vt:lpstr>
      <vt:lpstr>Table of Contents</vt:lpstr>
      <vt:lpstr>Learning Objectives</vt:lpstr>
      <vt:lpstr>Review of the Pneumoperitoneum</vt:lpstr>
      <vt:lpstr>Intra-Abdominal Pressure</vt:lpstr>
      <vt:lpstr>Pressure/Volume Relationships</vt:lpstr>
      <vt:lpstr>Effects of Positioning on Intra-Abdominal Volume</vt:lpstr>
      <vt:lpstr>Cardiovascular Effects of Pneumoperitoneum</vt:lpstr>
      <vt:lpstr>Renal Effects of Pneumoperitoneum</vt:lpstr>
      <vt:lpstr>Effects of Pneumoperitoneum on Abdominal Circulation</vt:lpstr>
      <vt:lpstr>Monitoring Depth of Neuromuscular Blockade</vt:lpstr>
      <vt:lpstr>Reversal of Neuromuscular Blockade</vt:lpstr>
      <vt:lpstr>Deep NMB Effect on Surgical Conditions: Increased Space</vt:lpstr>
      <vt:lpstr>Effect on Surgical Conditions: Deep Block Allows  Better Management of IAP During Surgery</vt:lpstr>
      <vt:lpstr>Effect on Surgical Conditions: Deep Block Allows Better Conditions for Suturing Fascia</vt:lpstr>
      <vt:lpstr>Effect on Surgical Conditions:  Deep NMB Improves Conditions During Retroperitoneal Laparoscopy</vt:lpstr>
      <vt:lpstr>Effect on Surgical Conditions: Deep NMB in Laparoscopic Bariatric Surgery</vt:lpstr>
      <vt:lpstr>Effect on Surgical Conditions: Deep NMB in Robotic-assisted Laparoscopic Radical Prostatectomy</vt:lpstr>
      <vt:lpstr>Effect on Surgical Conditions: Deep NMB in Laparoscopic Hysterectomy</vt:lpstr>
      <vt:lpstr>Effect on Surgical Conditions: Deep NMB in Laparoscopic Cholecystectomy</vt:lpstr>
      <vt:lpstr>Deep NMB: Consensus Recommendations</vt:lpstr>
      <vt:lpstr>Case Scenario 1: Effect on Intra-Abdominal Space</vt:lpstr>
      <vt:lpstr>Case Scenario 2: Effect on Intra-Abdominal Volume</vt:lpstr>
      <vt:lpstr>Case Scenario 3: Effect on Intra-Abdominal Pressure</vt:lpstr>
      <vt:lpstr>Summary</vt:lpstr>
      <vt:lpstr>Progress Check</vt:lpstr>
      <vt:lpstr>Glossary</vt:lpstr>
      <vt:lpstr>Glossary</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Title</dc:title>
  <dc:creator>Christopher Mina</dc:creator>
  <cp:lastModifiedBy>Rachel Bilar</cp:lastModifiedBy>
  <cp:revision>504</cp:revision>
  <dcterms:created xsi:type="dcterms:W3CDTF">2017-04-10T19:14:23Z</dcterms:created>
  <dcterms:modified xsi:type="dcterms:W3CDTF">2017-05-18T17:47:31Z</dcterms:modified>
</cp:coreProperties>
</file>