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8"/>
  </p:notesMasterIdLst>
  <p:handoutMasterIdLst>
    <p:handoutMasterId r:id="rId9"/>
  </p:handoutMasterIdLst>
  <p:sldIdLst>
    <p:sldId id="466" r:id="rId3"/>
    <p:sldId id="420" r:id="rId4"/>
    <p:sldId id="536" r:id="rId5"/>
    <p:sldId id="425" r:id="rId6"/>
    <p:sldId id="421" r:id="rId7"/>
  </p:sldIdLst>
  <p:sldSz cx="12192000" cy="6858000"/>
  <p:notesSz cx="7315200" cy="96012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1488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2592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7296" userDrawn="1">
          <p15:clr>
            <a:srgbClr val="A4A3A4"/>
          </p15:clr>
        </p15:guide>
        <p15:guide id="9" orient="horz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pos="4464" userDrawn="1">
          <p15:clr>
            <a:srgbClr val="A4A3A4"/>
          </p15:clr>
        </p15:guide>
        <p15:guide id="2" pos="173" userDrawn="1">
          <p15:clr>
            <a:srgbClr val="A4A3A4"/>
          </p15:clr>
        </p15:guide>
        <p15:guide id="4" orient="horz" pos="4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ian Soldo" initials="BS [3]" lastIdx="5" clrIdx="6">
    <p:extLst>
      <p:ext uri="{19B8F6BF-5375-455C-9EA6-DF929625EA0E}">
        <p15:presenceInfo xmlns:p15="http://schemas.microsoft.com/office/powerpoint/2012/main" userId="Brian Soldo" providerId="None"/>
      </p:ext>
    </p:extLst>
  </p:cmAuthor>
  <p:cmAuthor id="1" name="Rakesh Shiva" initials="RS" lastIdx="6" clrIdx="0">
    <p:extLst/>
  </p:cmAuthor>
  <p:cmAuthor id="8" name="Emily Hertler" initials="EH" lastIdx="5" clrIdx="7">
    <p:extLst>
      <p:ext uri="{19B8F6BF-5375-455C-9EA6-DF929625EA0E}">
        <p15:presenceInfo xmlns:p15="http://schemas.microsoft.com/office/powerpoint/2012/main" userId="Emily Hertler" providerId="None"/>
      </p:ext>
    </p:extLst>
  </p:cmAuthor>
  <p:cmAuthor id="2" name="Dana Cullen" initials="DC" lastIdx="14" clrIdx="1">
    <p:extLst/>
  </p:cmAuthor>
  <p:cmAuthor id="9" name="Al Gatto" initials="AG" lastIdx="6" clrIdx="8">
    <p:extLst>
      <p:ext uri="{19B8F6BF-5375-455C-9EA6-DF929625EA0E}">
        <p15:presenceInfo xmlns:p15="http://schemas.microsoft.com/office/powerpoint/2012/main" userId="Al Gatto" providerId="None"/>
      </p:ext>
    </p:extLst>
  </p:cmAuthor>
  <p:cmAuthor id="3" name="Leslie" initials="L" lastIdx="3" clrIdx="2"/>
  <p:cmAuthor id="10" name="Ellen Montemarano" initials="EM" lastIdx="4" clrIdx="9">
    <p:extLst>
      <p:ext uri="{19B8F6BF-5375-455C-9EA6-DF929625EA0E}">
        <p15:presenceInfo xmlns:p15="http://schemas.microsoft.com/office/powerpoint/2012/main" userId="Ellen Montemarano" providerId="None"/>
      </p:ext>
    </p:extLst>
  </p:cmAuthor>
  <p:cmAuthor id="4" name="Brian Soldo" initials="BS" lastIdx="2" clrIdx="3">
    <p:extLst>
      <p:ext uri="{19B8F6BF-5375-455C-9EA6-DF929625EA0E}">
        <p15:presenceInfo xmlns:p15="http://schemas.microsoft.com/office/powerpoint/2012/main" userId="S-1-5-21-2167868281-165623287-2008996662-2752" providerId="AD"/>
      </p:ext>
    </p:extLst>
  </p:cmAuthor>
  <p:cmAuthor id="11" name="dcullen" initials="d" lastIdx="4" clrIdx="10">
    <p:extLst>
      <p:ext uri="{19B8F6BF-5375-455C-9EA6-DF929625EA0E}">
        <p15:presenceInfo xmlns:p15="http://schemas.microsoft.com/office/powerpoint/2012/main" userId="dcullen" providerId="None"/>
      </p:ext>
    </p:extLst>
  </p:cmAuthor>
  <p:cmAuthor id="5" name="Brian Soldo" initials="BS [2]" lastIdx="10" clrIdx="4">
    <p:extLst>
      <p:ext uri="{19B8F6BF-5375-455C-9EA6-DF929625EA0E}">
        <p15:presenceInfo xmlns:p15="http://schemas.microsoft.com/office/powerpoint/2012/main" userId="S-1-5-21-2167868281-165623287-2008996662-2753" providerId="AD"/>
      </p:ext>
    </p:extLst>
  </p:cmAuthor>
  <p:cmAuthor id="6" name="Leslie Nicholson" initials="LN" lastIdx="10" clrIdx="5">
    <p:extLst>
      <p:ext uri="{19B8F6BF-5375-455C-9EA6-DF929625EA0E}">
        <p15:presenceInfo xmlns:p15="http://schemas.microsoft.com/office/powerpoint/2012/main" userId="Leslie Nichol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538"/>
    <a:srgbClr val="58595B"/>
    <a:srgbClr val="E6E6E6"/>
    <a:srgbClr val="9D0166"/>
    <a:srgbClr val="8B1438"/>
    <a:srgbClr val="001389"/>
    <a:srgbClr val="FF00FF"/>
    <a:srgbClr val="921E64"/>
    <a:srgbClr val="EAAA00"/>
    <a:srgbClr val="00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4" autoAdjust="0"/>
    <p:restoredTop sz="96279" autoAdjust="0"/>
  </p:normalViewPr>
  <p:slideViewPr>
    <p:cSldViewPr snapToGrid="0">
      <p:cViewPr varScale="1">
        <p:scale>
          <a:sx n="76" d="100"/>
          <a:sy n="76" d="100"/>
        </p:scale>
        <p:origin x="822" y="126"/>
      </p:cViewPr>
      <p:guideLst>
        <p:guide orient="horz" pos="2232"/>
        <p:guide pos="1488"/>
        <p:guide orient="horz" pos="3974"/>
        <p:guide orient="horz" pos="2592"/>
        <p:guide pos="288"/>
        <p:guide pos="7296"/>
        <p:guide orient="horz" pos="744"/>
      </p:guideLst>
    </p:cSldViewPr>
  </p:slideViewPr>
  <p:outlineViewPr>
    <p:cViewPr>
      <p:scale>
        <a:sx n="33" d="100"/>
        <a:sy n="33" d="100"/>
      </p:scale>
      <p:origin x="0" y="-49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32" d="100"/>
          <a:sy n="32" d="100"/>
        </p:scale>
        <p:origin x="2946" y="48"/>
      </p:cViewPr>
      <p:guideLst>
        <p:guide pos="4464"/>
        <p:guide pos="173"/>
        <p:guide orient="horz" pos="4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7" tIns="48317" rIns="96637" bIns="48317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lvl1pPr algn="r">
              <a:defRPr sz="1200"/>
            </a:lvl1pPr>
          </a:lstStyle>
          <a:p>
            <a:fld id="{64A34755-B596-4F56-8A29-226E15AAD275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45643D-2C81-7349-AEFC-F3CF820A5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BD2F-38CF-7D47-92A5-B277A5882B18}" type="datetimeFigureOut">
              <a:rPr lang="en-US" smtClean="0"/>
              <a:t>1/22/2019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E07E411-EC67-430B-9274-157C72B4B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4"/>
          <a:stretch/>
        </p:blipFill>
        <p:spPr>
          <a:xfrm>
            <a:off x="0" y="8943003"/>
            <a:ext cx="7315200" cy="6724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67E0B8-0AAB-4D08-9CB1-1F7D7B198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90923"/>
          <a:stretch/>
        </p:blipFill>
        <p:spPr>
          <a:xfrm>
            <a:off x="0" y="0"/>
            <a:ext cx="7315200" cy="809658"/>
          </a:xfrm>
          <a:prstGeom prst="rect">
            <a:avLst/>
          </a:prstGeom>
        </p:spPr>
      </p:pic>
      <p:sp>
        <p:nvSpPr>
          <p:cNvPr id="9" name="Slide Image Placeholder 3">
            <a:extLst>
              <a:ext uri="{FF2B5EF4-FFF2-40B4-BE49-F238E27FC236}">
                <a16:creationId xmlns:a16="http://schemas.microsoft.com/office/drawing/2014/main" id="{3DA469EF-93C6-4589-9EEA-03A9679C7B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771525"/>
            <a:ext cx="4025900" cy="2263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7" rIns="96637" bIns="48317" rtlCol="0" anchor="ctr"/>
          <a:lstStyle/>
          <a:p>
            <a:endParaRPr lang="en-IN" dirty="0"/>
          </a:p>
        </p:txBody>
      </p:sp>
      <p:sp>
        <p:nvSpPr>
          <p:cNvPr id="10" name="Notes Placeholder 4">
            <a:extLst>
              <a:ext uri="{FF2B5EF4-FFF2-40B4-BE49-F238E27FC236}">
                <a16:creationId xmlns:a16="http://schemas.microsoft.com/office/drawing/2014/main" id="{CD9C49CE-836C-4643-80B2-0C55E8ACD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7026" y="3560528"/>
            <a:ext cx="3977144" cy="5382672"/>
          </a:xfrm>
          <a:prstGeom prst="rect">
            <a:avLst/>
          </a:prstGeom>
        </p:spPr>
        <p:txBody>
          <a:bodyPr vert="horz" lIns="96637" tIns="48317" rIns="96637" bIns="4831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2474A35-7EE7-402D-A31D-05F80021A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54358" y="9129714"/>
            <a:ext cx="729826" cy="297235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lvl1pPr algn="r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0031-FB65-4B5D-9F31-A288D7A4976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0FA35BDE-BD5C-4963-9B7E-EB27C249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31" y="771906"/>
            <a:ext cx="2623353" cy="8171296"/>
          </a:xfrm>
          <a:prstGeom prst="rect">
            <a:avLst/>
          </a:prstGeom>
          <a:solidFill>
            <a:srgbClr val="001389">
              <a:alpha val="7843"/>
            </a:srgbClr>
          </a:solidFill>
          <a:ln>
            <a:noFill/>
          </a:ln>
          <a:extLst/>
        </p:spPr>
        <p:txBody>
          <a:bodyPr wrap="none" lIns="93746" tIns="46876" rIns="93746" bIns="46876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500" dirty="0">
              <a:latin typeface="Times" pitchFamily="-84" charset="0"/>
            </a:endParaRP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DB0CCC6D-E7D3-495D-A922-E913FADD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68" y="3203718"/>
            <a:ext cx="3413579" cy="260787"/>
          </a:xfrm>
          <a:prstGeom prst="rect">
            <a:avLst/>
          </a:prstGeom>
          <a:noFill/>
          <a:ln>
            <a:noFill/>
          </a:ln>
          <a:extLst/>
        </p:spPr>
        <p:txBody>
          <a:bodyPr lIns="69695" tIns="34846" rIns="69695" bIns="34846">
            <a:spAutoFit/>
          </a:bodyPr>
          <a:lstStyle>
            <a:lvl1pPr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/>
              <a:t>Additional Information | Notes</a:t>
            </a:r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80D9C22B-4AF3-4C1D-A3B8-9E1CC4E08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848" y="3441484"/>
            <a:ext cx="4036024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755" tIns="46879" rIns="93755" bIns="46879" anchor="ctr"/>
          <a:lstStyle/>
          <a:p>
            <a:endParaRPr lang="en-US" dirty="0"/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7D049447-7152-4815-9783-F0B31672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922" y="858977"/>
            <a:ext cx="2618265" cy="264557"/>
          </a:xfrm>
          <a:prstGeom prst="rect">
            <a:avLst/>
          </a:prstGeom>
          <a:noFill/>
          <a:ln>
            <a:noFill/>
          </a:ln>
          <a:extLst/>
        </p:spPr>
        <p:txBody>
          <a:bodyPr lIns="69695" tIns="34846" rIns="69695" bIns="34846">
            <a:spAutoFit/>
          </a:bodyPr>
          <a:lstStyle>
            <a:lvl1pPr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/>
              <a:t>Activity</a:t>
            </a:r>
          </a:p>
        </p:txBody>
      </p:sp>
      <p:sp>
        <p:nvSpPr>
          <p:cNvPr id="21" name="Line 32">
            <a:extLst>
              <a:ext uri="{FF2B5EF4-FFF2-40B4-BE49-F238E27FC236}">
                <a16:creationId xmlns:a16="http://schemas.microsoft.com/office/drawing/2014/main" id="{48AE0573-C59A-4A1E-B88D-2900E5C5E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4535" y="1071623"/>
            <a:ext cx="230963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755" tIns="46879" rIns="93755" bIns="46879" anchor="ctr"/>
          <a:lstStyle/>
          <a:p>
            <a:endParaRPr lang="en-US" dirty="0"/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36D67F19-2112-4BDD-BD02-F9AFF2B1B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226" y="2136551"/>
            <a:ext cx="2618265" cy="264557"/>
          </a:xfrm>
          <a:prstGeom prst="rect">
            <a:avLst/>
          </a:prstGeom>
          <a:noFill/>
          <a:ln>
            <a:noFill/>
          </a:ln>
          <a:extLst/>
        </p:spPr>
        <p:txBody>
          <a:bodyPr lIns="69695" tIns="34846" rIns="69695" bIns="34846">
            <a:spAutoFit/>
          </a:bodyPr>
          <a:lstStyle>
            <a:lvl1pPr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/>
              <a:t>Facilitator Direction</a:t>
            </a:r>
          </a:p>
        </p:txBody>
      </p:sp>
      <p:sp>
        <p:nvSpPr>
          <p:cNvPr id="23" name="Line 36">
            <a:extLst>
              <a:ext uri="{FF2B5EF4-FFF2-40B4-BE49-F238E27FC236}">
                <a16:creationId xmlns:a16="http://schemas.microsoft.com/office/drawing/2014/main" id="{4587EEA7-1AB2-4648-8136-9F7352BCB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2841" y="2357571"/>
            <a:ext cx="231133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755" tIns="46879" rIns="93755" bIns="46879" anchor="ctr"/>
          <a:lstStyle/>
          <a:p>
            <a:endParaRPr lang="en-US" dirty="0"/>
          </a:p>
        </p:txBody>
      </p:sp>
      <p:sp>
        <p:nvSpPr>
          <p:cNvPr id="25" name="Header Placeholder 1">
            <a:extLst>
              <a:ext uri="{FF2B5EF4-FFF2-40B4-BE49-F238E27FC236}">
                <a16:creationId xmlns:a16="http://schemas.microsoft.com/office/drawing/2014/main" id="{398C2996-19E7-4C92-9988-E0B7EC1AC65D}"/>
              </a:ext>
            </a:extLst>
          </p:cNvPr>
          <p:cNvSpPr txBox="1">
            <a:spLocks/>
          </p:cNvSpPr>
          <p:nvPr/>
        </p:nvSpPr>
        <p:spPr>
          <a:xfrm>
            <a:off x="187026" y="49316"/>
            <a:ext cx="5178163" cy="481727"/>
          </a:xfrm>
          <a:prstGeom prst="rect">
            <a:avLst/>
          </a:prstGeom>
          <a:ln>
            <a:noFill/>
          </a:ln>
        </p:spPr>
        <p:txBody>
          <a:bodyPr vert="horz" lIns="96637" tIns="48317" rIns="96637" bIns="48317" rtlCol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300" dirty="0"/>
              <a:t>Clinical Study WebEx</a:t>
            </a:r>
          </a:p>
          <a:p>
            <a:pPr algn="l"/>
            <a:r>
              <a:rPr lang="en-IN" sz="1100" dirty="0"/>
              <a:t>CompoSIT-M </a:t>
            </a:r>
            <a:r>
              <a:rPr lang="en-IN" sz="1100" dirty="0">
                <a:solidFill>
                  <a:schemeClr val="bg1"/>
                </a:solidFill>
              </a:rPr>
              <a:t>Study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638ACD5D-7F9D-43AB-BA8B-177DC9BD46C0}"/>
              </a:ext>
            </a:extLst>
          </p:cNvPr>
          <p:cNvSpPr txBox="1">
            <a:spLocks/>
          </p:cNvSpPr>
          <p:nvPr/>
        </p:nvSpPr>
        <p:spPr>
          <a:xfrm>
            <a:off x="1033350" y="9086809"/>
            <a:ext cx="5474454" cy="340140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380">
              <a:spcBef>
                <a:spcPct val="50000"/>
              </a:spcBef>
              <a:tabLst>
                <a:tab pos="2697697" algn="ctr"/>
                <a:tab pos="5336781" algn="r"/>
              </a:tabLs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Arial Narrow" charset="0"/>
              </a:rPr>
              <a:t>For Training Purposes Only. Not for Promotional Use  </a:t>
            </a:r>
            <a:r>
              <a:rPr lang="is-IS" sz="1000" dirty="0">
                <a:solidFill>
                  <a:schemeClr val="bg1"/>
                </a:solidFill>
                <a:latin typeface="+mn-lt"/>
                <a:cs typeface="Arial Narrow" charset="0"/>
              </a:rPr>
              <a:t>HQ-DIA-00006  12/2018</a:t>
            </a:r>
            <a:r>
              <a:rPr lang="en-US" sz="1000" dirty="0">
                <a:solidFill>
                  <a:srgbClr val="FFFF00"/>
                </a:solidFill>
                <a:latin typeface="Arial"/>
                <a:cs typeface="Arial Narro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67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6213" indent="-171450" algn="l" defTabSz="914400" rtl="0" eaLnBrk="1" latinLnBrk="0" hangingPunct="1">
      <a:spcBef>
        <a:spcPts val="8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98463" indent="-171450" algn="l" defTabSz="914400" rtl="0" eaLnBrk="1" latinLnBrk="0" hangingPunct="1">
      <a:spcBef>
        <a:spcPts val="300"/>
      </a:spcBef>
      <a:buFont typeface="Calibri" panose="020F0502020204030204" pitchFamily="34" charset="0"/>
      <a:buChar char="–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33413" indent="-171450" algn="l" defTabSz="914400" rtl="0" eaLnBrk="1" latinLnBrk="0" hangingPunct="1">
      <a:spcBef>
        <a:spcPts val="300"/>
      </a:spcBef>
      <a:buFont typeface="Wingdings" panose="05000000000000000000" pitchFamily="2" charset="2"/>
      <a:buChar char="§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96925" indent="-171450" algn="l" defTabSz="914400" rtl="0" eaLnBrk="1" latinLnBrk="0" hangingPunct="1">
      <a:buFont typeface="Courier New" panose="02070309020205020404" pitchFamily="49" charset="0"/>
      <a:buChar char="o"/>
      <a:tabLst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The group will be divided into 4 teams. </a:t>
            </a:r>
          </a:p>
          <a:p>
            <a:pPr lvl="1"/>
            <a:r>
              <a:rPr lang="en-US" dirty="0"/>
              <a:t>I will alternate picking representatives from each team to </a:t>
            </a:r>
            <a:r>
              <a:rPr lang="en-US" spc="-10" dirty="0"/>
              <a:t>answer questions about the study design for CompoSIT-M.</a:t>
            </a:r>
          </a:p>
          <a:p>
            <a:pPr lvl="1"/>
            <a:r>
              <a:rPr lang="en-US" dirty="0"/>
              <a:t>For each turn, I will spin the Wheel of Knowledge to determine the point value and select a question. </a:t>
            </a:r>
          </a:p>
          <a:p>
            <a:pPr lvl="1"/>
            <a:r>
              <a:rPr lang="en-US" dirty="0"/>
              <a:t>If the representative answers the question correctly, </a:t>
            </a:r>
            <a:br>
              <a:rPr lang="en-US" dirty="0"/>
            </a:br>
            <a:r>
              <a:rPr lang="en-US" dirty="0"/>
              <a:t>the representative’s team is awarded the points, </a:t>
            </a:r>
            <a:br>
              <a:rPr lang="en-US" dirty="0"/>
            </a:br>
            <a:r>
              <a:rPr lang="en-US" dirty="0"/>
              <a:t>which are added to the scoreboard.</a:t>
            </a:r>
          </a:p>
          <a:p>
            <a:pPr lvl="1"/>
            <a:r>
              <a:rPr lang="en-US" dirty="0"/>
              <a:t>However, if the representative answers incorrectly, </a:t>
            </a:r>
            <a:br>
              <a:rPr lang="en-US" dirty="0"/>
            </a:br>
            <a:r>
              <a:rPr lang="en-US" dirty="0"/>
              <a:t>the other participants will have the opportunity to answer the questions and “steal” the points for their team. </a:t>
            </a:r>
          </a:p>
          <a:p>
            <a:endParaRPr lang="en-US" dirty="0"/>
          </a:p>
          <a:p>
            <a:pPr marL="4763" lvl="1" indent="0">
              <a:buNone/>
            </a:pPr>
            <a:r>
              <a:rPr lang="en-US" b="1" dirty="0">
                <a:solidFill>
                  <a:srgbClr val="FF00FF"/>
                </a:solidFill>
              </a:rPr>
              <a:t>NOTE TO COUNTRIES: </a:t>
            </a:r>
            <a:r>
              <a:rPr lang="en-US" dirty="0">
                <a:solidFill>
                  <a:srgbClr val="FF00FF"/>
                </a:solidFill>
              </a:rPr>
              <a:t>Up to 4 teams may be formed depending on the size of the group.</a:t>
            </a:r>
          </a:p>
          <a:p>
            <a:pPr marL="4763" lvl="1" indent="0">
              <a:buNone/>
            </a:pPr>
            <a:r>
              <a:rPr lang="en-US" dirty="0">
                <a:solidFill>
                  <a:srgbClr val="FF00FF"/>
                </a:solidFill>
              </a:rPr>
              <a:t>You have the option of replacing Team A, B, C, and D with names of your own choosing, prior to the start of the WebEx. Instructions for editing the names on the game board slides are located in the facilitator’s guide.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0031-FB65-4B5D-9F31-A288D7A49763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5D6754E-8B3E-48F1-BE79-96DF7DC2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405322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Study Design </a:t>
            </a:r>
          </a:p>
          <a:p>
            <a:pPr marL="87915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10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18D1DA1-BFC8-4E58-9CC4-5AEADEC7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2382325"/>
            <a:ext cx="2405322" cy="117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Explain </a:t>
            </a:r>
            <a:r>
              <a:rPr lang="en-US" altLang="en-US" kern="0" dirty="0">
                <a:solidFill>
                  <a:srgbClr val="000000"/>
                </a:solidFill>
              </a:rPr>
              <a:t>how to play the Wheel of Knowledge game.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Divide</a:t>
            </a:r>
            <a:r>
              <a:rPr lang="en-US" altLang="en-US" kern="0" dirty="0">
                <a:solidFill>
                  <a:srgbClr val="000000"/>
                </a:solidFill>
              </a:rPr>
              <a:t> the participants into teams.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Designate</a:t>
            </a:r>
            <a:r>
              <a:rPr lang="en-US" altLang="en-US" kern="0" dirty="0">
                <a:solidFill>
                  <a:srgbClr val="000000"/>
                </a:solidFill>
              </a:rPr>
              <a:t> the teams as A, B, C, or D (up to 4 teams), or the names you have assigned them.</a:t>
            </a:r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589AB383-5F9E-460E-A43E-FEB7C78B0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1236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0031-FB65-4B5D-9F31-A288D7A49763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56EE9B0-1E3B-4FAE-816E-27BD2CC9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405322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lvl="0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Patient Population</a:t>
            </a:r>
          </a:p>
          <a:p>
            <a:pPr marL="87915" lvl="0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8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D15290E-6ABE-43CB-9416-C55E5966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2382325"/>
            <a:ext cx="2405322" cy="392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Select </a:t>
            </a:r>
            <a:r>
              <a:rPr lang="en-US" altLang="en-US" kern="0" dirty="0">
                <a:solidFill>
                  <a:srgbClr val="000000"/>
                </a:solidFill>
              </a:rPr>
              <a:t>a representative from one of the teams to answer a question.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START/STOP button twice to determine the point value (the first click starts the wheel and the second click stops it).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a question number to reveal the question.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Once the question has been selected and answered, it will be shaded out.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plus signs (+) to add points to the team’s score.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When all 5 questions have been answered and team scores awarded, 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Note</a:t>
            </a:r>
            <a:r>
              <a:rPr lang="en-US" altLang="en-US" kern="0" dirty="0">
                <a:solidFill>
                  <a:srgbClr val="000000"/>
                </a:solidFill>
              </a:rPr>
              <a:t> the team scores for the Patient Population section on a piece of paper. 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 </a:t>
            </a:r>
            <a:r>
              <a:rPr lang="en-US" altLang="en-US" kern="0" dirty="0">
                <a:solidFill>
                  <a:srgbClr val="000000"/>
                </a:solidFill>
              </a:rPr>
              <a:t>on the NEXT PRESENTATION button.</a:t>
            </a:r>
          </a:p>
        </p:txBody>
      </p:sp>
      <p:sp>
        <p:nvSpPr>
          <p:cNvPr id="7" name="Notes Placeholder 2">
            <a:extLst>
              <a:ext uri="{FF2B5EF4-FFF2-40B4-BE49-F238E27FC236}">
                <a16:creationId xmlns:a16="http://schemas.microsoft.com/office/drawing/2014/main" id="{62DF9707-922F-4652-AA85-24A429DA2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NOTE: Should one team’s score far outpace the others,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you may double the points awarded to other teams to keep the participants engaged and motivated.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1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0031-FB65-4B5D-9F31-A288D7A49763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E3F22B2-D846-4F40-AAC8-357944DAE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2382325"/>
            <a:ext cx="2405322" cy="38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Read </a:t>
            </a:r>
            <a:r>
              <a:rPr lang="en-US" altLang="en-US" kern="0" dirty="0">
                <a:solidFill>
                  <a:srgbClr val="000000"/>
                </a:solidFill>
              </a:rPr>
              <a:t>the question aloud.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Give </a:t>
            </a:r>
            <a:r>
              <a:rPr lang="en-US" altLang="en-US" kern="0" dirty="0">
                <a:solidFill>
                  <a:srgbClr val="000000"/>
                </a:solidFill>
              </a:rPr>
              <a:t>the representative approximately 30 seconds </a:t>
            </a:r>
            <a:br>
              <a:rPr lang="en-US" altLang="en-US" kern="0" dirty="0">
                <a:solidFill>
                  <a:srgbClr val="000000"/>
                </a:solidFill>
              </a:rPr>
            </a:br>
            <a:r>
              <a:rPr lang="en-US" altLang="en-US" kern="0" dirty="0">
                <a:solidFill>
                  <a:srgbClr val="000000"/>
                </a:solidFill>
              </a:rPr>
              <a:t>to answer.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representative answers the question correctly, </a:t>
            </a: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SHOW ANSWER button and review the correct answer. 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representative answers incorrectly, </a:t>
            </a:r>
            <a:r>
              <a:rPr lang="en-US" altLang="en-US" b="1" kern="0" dirty="0">
                <a:solidFill>
                  <a:srgbClr val="000000"/>
                </a:solidFill>
              </a:rPr>
              <a:t>give</a:t>
            </a:r>
            <a:r>
              <a:rPr lang="en-US" altLang="en-US" kern="0" dirty="0">
                <a:solidFill>
                  <a:srgbClr val="000000"/>
                </a:solidFill>
              </a:rPr>
              <a:t> the other participants the opportunity to answer the questions (and “steal” the points for their team). 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other participants are unable to provide the correct answer, </a:t>
            </a: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SHOW ANSWER button and review the correct answer. 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double arrow (&lt;&lt;) button to return to the game board.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0C724FB-FBF3-45A8-B7C5-F3F0A78B6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405322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Study Design </a:t>
            </a:r>
          </a:p>
          <a:p>
            <a:pPr marL="87915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6775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0031-FB65-4B5D-9F31-A288D7A49763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FE12AA9-3AD3-4E97-9BA8-3B08C672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405322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lvl="0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Patient Population</a:t>
            </a:r>
          </a:p>
          <a:p>
            <a:pPr marL="87915" lvl="0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8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A66F24A-8CF8-4CEA-8F6B-8DEFC6638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2382325"/>
            <a:ext cx="2405322" cy="36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Read </a:t>
            </a:r>
            <a:r>
              <a:rPr lang="en-US" altLang="en-US" kern="0" dirty="0">
                <a:solidFill>
                  <a:srgbClr val="000000"/>
                </a:solidFill>
              </a:rPr>
              <a:t>the question aloud.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Give </a:t>
            </a:r>
            <a:r>
              <a:rPr lang="en-US" altLang="en-US" kern="0" dirty="0">
                <a:solidFill>
                  <a:srgbClr val="000000"/>
                </a:solidFill>
              </a:rPr>
              <a:t>the representative approximately 30 seconds </a:t>
            </a:r>
            <a:br>
              <a:rPr lang="en-US" altLang="en-US" kern="0" dirty="0">
                <a:solidFill>
                  <a:srgbClr val="000000"/>
                </a:solidFill>
              </a:rPr>
            </a:br>
            <a:r>
              <a:rPr lang="en-US" altLang="en-US" kern="0" dirty="0">
                <a:solidFill>
                  <a:srgbClr val="000000"/>
                </a:solidFill>
              </a:rPr>
              <a:t>to answer.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representative answers the question correctly, </a:t>
            </a: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SHOW ANSWER button and review the correct answer. 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representative answers incorrectly, </a:t>
            </a:r>
            <a:r>
              <a:rPr lang="en-US" altLang="en-US" b="1" kern="0" dirty="0">
                <a:solidFill>
                  <a:srgbClr val="000000"/>
                </a:solidFill>
              </a:rPr>
              <a:t>give</a:t>
            </a:r>
            <a:r>
              <a:rPr lang="en-US" altLang="en-US" kern="0" dirty="0">
                <a:solidFill>
                  <a:srgbClr val="000000"/>
                </a:solidFill>
              </a:rPr>
              <a:t> the other participants the opportunity to answer the questions (and “steal” the points for their team). 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other participants are unable to provide the correct answer, </a:t>
            </a: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SHOW ANSWER button and review the correct answer. 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double arrow (&lt;&lt;) button to return to the game board.</a:t>
            </a:r>
          </a:p>
        </p:txBody>
      </p:sp>
    </p:spTree>
    <p:extLst>
      <p:ext uri="{BB962C8B-B14F-4D97-AF65-F5344CB8AC3E}">
        <p14:creationId xmlns:p14="http://schemas.microsoft.com/office/powerpoint/2010/main" val="150927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10031-FB65-4B5D-9F31-A288D7A49763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360237F-FFD0-49FA-9E4F-5E8E97652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405322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lvl="0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Patient Population</a:t>
            </a:r>
          </a:p>
          <a:p>
            <a:pPr marL="87915" lvl="0" indent="-87915" defTabSz="696809" fontAlgn="base">
              <a:spcBef>
                <a:spcPct val="3500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8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C1F9D88-8D13-45B6-9C2B-4BB754347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2382325"/>
            <a:ext cx="2405322" cy="36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Read </a:t>
            </a:r>
            <a:r>
              <a:rPr lang="en-US" altLang="en-US" kern="0" dirty="0">
                <a:solidFill>
                  <a:srgbClr val="000000"/>
                </a:solidFill>
              </a:rPr>
              <a:t>the question aloud.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Give </a:t>
            </a:r>
            <a:r>
              <a:rPr lang="en-US" altLang="en-US" kern="0" dirty="0">
                <a:solidFill>
                  <a:srgbClr val="000000"/>
                </a:solidFill>
              </a:rPr>
              <a:t>the representative approximately 30 seconds </a:t>
            </a:r>
            <a:br>
              <a:rPr lang="en-US" altLang="en-US" kern="0" dirty="0">
                <a:solidFill>
                  <a:srgbClr val="000000"/>
                </a:solidFill>
              </a:rPr>
            </a:br>
            <a:r>
              <a:rPr lang="en-US" altLang="en-US" kern="0" dirty="0">
                <a:solidFill>
                  <a:srgbClr val="000000"/>
                </a:solidFill>
              </a:rPr>
              <a:t>to answer.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representative answers the question correctly, </a:t>
            </a: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SHOW ANSWER button and review the correct answer. 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representative answers incorrectly, </a:t>
            </a:r>
            <a:r>
              <a:rPr lang="en-US" altLang="en-US" b="1" kern="0" dirty="0">
                <a:solidFill>
                  <a:srgbClr val="000000"/>
                </a:solidFill>
              </a:rPr>
              <a:t>give</a:t>
            </a:r>
            <a:r>
              <a:rPr lang="en-US" altLang="en-US" kern="0" dirty="0">
                <a:solidFill>
                  <a:srgbClr val="000000"/>
                </a:solidFill>
              </a:rPr>
              <a:t> the other participants the opportunity to answer the questions (and “steal” the points for their team). </a:t>
            </a:r>
          </a:p>
          <a:p>
            <a:pPr marL="182880" indent="-91440" defTabSz="696809" eaLnBrk="0" fontAlgn="base" hangingPunct="0">
              <a:spcBef>
                <a:spcPct val="25000"/>
              </a:spcBef>
              <a:spcAft>
                <a:spcPct val="0"/>
              </a:spcAft>
              <a:buFont typeface="Arial Narrow" panose="020B0606020202030204" pitchFamily="34" charset="0"/>
              <a:buChar char="–"/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If the other participants are unable to provide the correct answer, </a:t>
            </a: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SHOW ANSWER button and review the correct answer. </a:t>
            </a:r>
          </a:p>
          <a:p>
            <a:pPr marL="87915" indent="-87915" defTabSz="696809"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</a:t>
            </a:r>
            <a:r>
              <a:rPr lang="en-US" altLang="en-US" kern="0" dirty="0">
                <a:solidFill>
                  <a:srgbClr val="000000"/>
                </a:solidFill>
              </a:rPr>
              <a:t> on the double arrow (&lt;&lt;) button to return to the game board.</a:t>
            </a:r>
          </a:p>
        </p:txBody>
      </p:sp>
    </p:spTree>
    <p:extLst>
      <p:ext uri="{BB962C8B-B14F-4D97-AF65-F5344CB8AC3E}">
        <p14:creationId xmlns:p14="http://schemas.microsoft.com/office/powerpoint/2010/main" val="83698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7648"/>
            <a:ext cx="12192000" cy="6590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4" cstate="screen">
            <a:alphaModFix amt="6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0180"/>
            <a:ext cx="12192000" cy="659035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272716"/>
            <a:ext cx="10571748" cy="6585284"/>
          </a:xfrm>
          <a:prstGeom prst="rect">
            <a:avLst/>
          </a:prstGeom>
          <a:gradFill>
            <a:gsLst>
              <a:gs pos="23000">
                <a:srgbClr val="FFFFFF">
                  <a:alpha val="53000"/>
                </a:srgbClr>
              </a:gs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906701" y="-891614"/>
            <a:ext cx="6858003" cy="86412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5000263"/>
            <a:ext cx="12192000" cy="1857737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4686053"/>
            <a:ext cx="12192000" cy="2171948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000263"/>
            <a:ext cx="12192000" cy="1857737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5000263"/>
            <a:ext cx="12192000" cy="1857737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096" y="2475846"/>
            <a:ext cx="6390624" cy="1559594"/>
          </a:xfrm>
        </p:spPr>
        <p:txBody>
          <a:bodyPr anchor="b">
            <a:normAutofit/>
          </a:bodyPr>
          <a:lstStyle>
            <a:lvl1pPr algn="l">
              <a:defRPr kumimoji="0" lang="en-IN" sz="4400" b="1" i="0" u="none" strike="noStrike" kern="1200" cap="none" spc="0" normalizeH="0" baseline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6095" y="4269632"/>
            <a:ext cx="6390625" cy="416420"/>
          </a:xfrm>
        </p:spPr>
        <p:txBody>
          <a:bodyPr>
            <a:normAutofit/>
          </a:bodyPr>
          <a:lstStyle>
            <a:lvl1pPr marL="0" indent="0" algn="l">
              <a:buNone/>
              <a:defRPr kumimoji="0" lang="en-IN" sz="2000" b="0" i="0" u="none" strike="noStrike" kern="1200" cap="none" spc="0" normalizeH="0" baseline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68880" y="0"/>
            <a:ext cx="8823120" cy="270000"/>
          </a:xfrm>
          <a:prstGeom prst="rect">
            <a:avLst/>
          </a:prstGeom>
          <a:solidFill>
            <a:srgbClr val="EAA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3368879" cy="270000"/>
          </a:xfrm>
          <a:prstGeom prst="rect">
            <a:avLst/>
          </a:prstGeom>
          <a:solidFill>
            <a:srgbClr val="0014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8705" y="6588000"/>
            <a:ext cx="2763295" cy="270000"/>
          </a:xfrm>
          <a:prstGeom prst="rect">
            <a:avLst/>
          </a:prstGeom>
          <a:solidFill>
            <a:srgbClr val="8A15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7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48" y="5445395"/>
            <a:ext cx="11416471" cy="655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9447" y="421914"/>
            <a:ext cx="11416471" cy="2194560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1489"/>
                </a:solidFill>
              </a:defRPr>
            </a:lvl1pPr>
            <a:lvl2pPr marL="0" indent="0">
              <a:buNone/>
              <a:defRPr sz="2800">
                <a:solidFill>
                  <a:srgbClr val="58595B"/>
                </a:solidFill>
              </a:defRPr>
            </a:lvl2pPr>
            <a:lvl3pPr marL="669925" indent="0">
              <a:buNone/>
              <a:defRPr/>
            </a:lvl3pPr>
            <a:lvl4pPr marL="985837" indent="0">
              <a:buNone/>
              <a:defRPr/>
            </a:lvl4pPr>
            <a:lvl5pPr marL="12604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4E8BDC03-73B1-4BEA-9105-DDAFCA2CF52B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56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DA1C7D-A94E-448E-A71D-73A6C4D3D6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87764" y="3366772"/>
            <a:ext cx="11416471" cy="2011680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8A1538"/>
                </a:solidFill>
              </a:defRPr>
            </a:lvl1pPr>
            <a:lvl2pPr marL="0" indent="0">
              <a:buNone/>
              <a:defRPr sz="2800">
                <a:solidFill>
                  <a:srgbClr val="8A1538"/>
                </a:solidFill>
              </a:defRPr>
            </a:lvl2pPr>
            <a:lvl3pPr marL="669925" indent="0">
              <a:buNone/>
              <a:defRPr/>
            </a:lvl3pPr>
            <a:lvl4pPr marL="985837" indent="0">
              <a:buNone/>
              <a:defRPr/>
            </a:lvl4pPr>
            <a:lvl5pPr marL="12604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92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096" y="3891538"/>
            <a:ext cx="6390624" cy="1559594"/>
          </a:xfrm>
        </p:spPr>
        <p:txBody>
          <a:bodyPr anchor="b">
            <a:normAutofit/>
          </a:bodyPr>
          <a:lstStyle>
            <a:lvl1pPr algn="l">
              <a:defRPr kumimoji="0" lang="en-IN" sz="4400" b="1" i="0" u="none" strike="noStrike" kern="1200" cap="none" spc="0" normalizeH="0" baseline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6095" y="5537598"/>
            <a:ext cx="6390625" cy="416420"/>
          </a:xfrm>
        </p:spPr>
        <p:txBody>
          <a:bodyPr>
            <a:normAutofit/>
          </a:bodyPr>
          <a:lstStyle>
            <a:lvl1pPr marL="0" indent="0" algn="l">
              <a:buNone/>
              <a:defRPr kumimoji="0" lang="en-IN" sz="2000" b="0" i="0" u="none" strike="noStrike" kern="1200" cap="none" spc="0" normalizeH="0" baseline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A2F95041-09FA-497F-A41D-8CEC4EB8C203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656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68880" y="0"/>
            <a:ext cx="8823120" cy="270000"/>
          </a:xfrm>
          <a:prstGeom prst="rect">
            <a:avLst/>
          </a:prstGeom>
          <a:solidFill>
            <a:srgbClr val="EAA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3368879" cy="270000"/>
          </a:xfrm>
          <a:prstGeom prst="rect">
            <a:avLst/>
          </a:prstGeom>
          <a:solidFill>
            <a:srgbClr val="0014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2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6758"/>
          <a:stretch/>
        </p:blipFill>
        <p:spPr>
          <a:xfrm>
            <a:off x="0" y="0"/>
            <a:ext cx="12192000" cy="6308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EE1EBECA-DC5E-44EA-B61B-04C66E123AD3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656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428705" y="6308725"/>
            <a:ext cx="2763295" cy="549275"/>
          </a:xfrm>
          <a:prstGeom prst="rect">
            <a:avLst/>
          </a:prstGeom>
          <a:solidFill>
            <a:srgbClr val="8A15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740676"/>
            <a:ext cx="9428705" cy="1572178"/>
          </a:xfrm>
          <a:prstGeom prst="rect">
            <a:avLst/>
          </a:prstGeom>
          <a:solidFill>
            <a:srgbClr val="001489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096" y="4873841"/>
            <a:ext cx="8757904" cy="749682"/>
          </a:xfrm>
        </p:spPr>
        <p:txBody>
          <a:bodyPr anchor="b">
            <a:normAutofit/>
          </a:bodyPr>
          <a:lstStyle>
            <a:lvl1pPr algn="l">
              <a:defRPr kumimoji="0" lang="en-IN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095" y="5709990"/>
            <a:ext cx="8757906" cy="416420"/>
          </a:xfrm>
        </p:spPr>
        <p:txBody>
          <a:bodyPr>
            <a:normAutofit/>
          </a:bodyPr>
          <a:lstStyle>
            <a:lvl1pPr marL="0" indent="0" algn="l">
              <a:buNone/>
              <a:defRPr kumimoji="0" lang="en-IN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428705" y="4740676"/>
            <a:ext cx="2763295" cy="1572178"/>
          </a:xfrm>
          <a:prstGeom prst="rect">
            <a:avLst/>
          </a:prstGeom>
          <a:solidFill>
            <a:srgbClr val="EAAA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16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-12699" y="-25400"/>
            <a:ext cx="12230100" cy="689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lnSpc>
                <a:spcPct val="85000"/>
              </a:lnSpc>
              <a:spcBef>
                <a:spcPct val="20000"/>
              </a:spcBef>
              <a:buClr>
                <a:srgbClr val="0099FF"/>
              </a:buClr>
              <a:defRPr sz="2800" b="1">
                <a:solidFill>
                  <a:srgbClr val="0033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85000"/>
              </a:lnSpc>
              <a:spcBef>
                <a:spcPct val="20000"/>
              </a:spcBef>
              <a:buClr>
                <a:srgbClr val="0099FF"/>
              </a:buClr>
              <a:buChar char="•"/>
              <a:defRPr sz="2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99FF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9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47" y="1188720"/>
            <a:ext cx="11416471" cy="48421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2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4F914-4B5E-456C-BA31-110FA1BDEB23}"/>
              </a:ext>
            </a:extLst>
          </p:cNvPr>
          <p:cNvCxnSpPr/>
          <p:nvPr userDrawn="1"/>
        </p:nvCxnSpPr>
        <p:spPr>
          <a:xfrm>
            <a:off x="6089904" y="2670048"/>
            <a:ext cx="0" cy="3493008"/>
          </a:xfrm>
          <a:prstGeom prst="line">
            <a:avLst/>
          </a:prstGeom>
          <a:ln w="28575" cap="rnd">
            <a:solidFill>
              <a:srgbClr val="5859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2D89EA-AE25-4CE2-9584-9655632226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158" y="2693873"/>
            <a:ext cx="4908550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00138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B77D82-889F-440E-B181-71D634F32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158" y="3393000"/>
            <a:ext cx="4908550" cy="2644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F4677E-8A36-4D3A-833C-0C849B82EE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9488" y="2693988"/>
            <a:ext cx="5123312" cy="248761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800" kern="1200" dirty="0" smtClean="0">
                <a:solidFill>
                  <a:srgbClr val="8A153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48" y="365125"/>
            <a:ext cx="11416471" cy="65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47" y="1188720"/>
            <a:ext cx="11416471" cy="484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6120" y="6490732"/>
            <a:ext cx="72432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IN" sz="1000" b="0" i="0" u="none" strike="noStrike" kern="1200" cap="none" spc="0" normalizeH="0" baseline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defRPr>
            </a:lvl1pPr>
          </a:lstStyle>
          <a:p>
            <a:pPr defTabSz="1039813">
              <a:spcBef>
                <a:spcPct val="50000"/>
              </a:spcBef>
              <a:tabLst>
                <a:tab pos="2630488" algn="ctr"/>
                <a:tab pos="5203825" algn="r"/>
              </a:tabLst>
              <a:defRPr/>
            </a:pPr>
            <a:fld id="{7CBDA837-BAAA-4781-8F83-DAEACDE22499}" type="slidenum">
              <a:rPr lang="en-IN" smtClean="0"/>
              <a:pPr defTabSz="1039813">
                <a:spcBef>
                  <a:spcPct val="50000"/>
                </a:spcBef>
                <a:tabLst>
                  <a:tab pos="2630488" algn="ctr"/>
                  <a:tab pos="5203825" algn="r"/>
                </a:tabLst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40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4" r:id="rId2"/>
    <p:sldLayoutId id="2147483661" r:id="rId3"/>
    <p:sldLayoutId id="2147483665" r:id="rId4"/>
    <p:sldLayoutId id="2147483673" r:id="rId5"/>
    <p:sldLayoutId id="2147483650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IN" sz="2400" b="1" i="0" u="none" strike="noStrike" kern="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02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315913" algn="l" defTabSz="914400" rtl="0" eaLnBrk="1" latinLnBrk="0" hangingPunct="1">
        <a:lnSpc>
          <a:spcPct val="100000"/>
        </a:lnSpc>
        <a:spcBef>
          <a:spcPts val="800"/>
        </a:spcBef>
        <a:buFont typeface="Lucida Grande" panose="020B06000405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35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309B3-84CB-FE45-B027-7B2E147A78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97233-3C8C-6F4E-A414-606855949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 b="71828"/>
          <a:stretch/>
        </p:blipFill>
        <p:spPr>
          <a:xfrm>
            <a:off x="0" y="265471"/>
            <a:ext cx="12192000" cy="1666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63ABF-DA1D-FB44-A3A3-A932F18D59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2901"/>
            <a:ext cx="28829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4.xml"/><Relationship Id="rId3" Type="http://schemas.microsoft.com/office/2007/relationships/media" Target="../media/media2.wav"/><Relationship Id="rId7" Type="http://schemas.openxmlformats.org/officeDocument/2006/relationships/audio" Target="../media/audio1.bin"/><Relationship Id="rId12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1.png"/><Relationship Id="rId4" Type="http://schemas.openxmlformats.org/officeDocument/2006/relationships/audio" Target="../media/media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1E56-6ABB-4A22-8A08-0E66CCF3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7BFD-1BB2-4BFD-A1DF-417707C1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47" y="1188720"/>
            <a:ext cx="4125403" cy="4842193"/>
          </a:xfrm>
        </p:spPr>
        <p:txBody>
          <a:bodyPr/>
          <a:lstStyle/>
          <a:p>
            <a:r>
              <a:rPr lang="en-US" dirty="0"/>
              <a:t>Group is divided into teams</a:t>
            </a:r>
          </a:p>
          <a:p>
            <a:r>
              <a:rPr lang="en-US" dirty="0"/>
              <a:t>Take turns answering questions</a:t>
            </a:r>
          </a:p>
          <a:p>
            <a:pPr lvl="1"/>
            <a:r>
              <a:rPr lang="en-US" dirty="0"/>
              <a:t>Spin the Wheel of Knowledge to determine point value</a:t>
            </a:r>
          </a:p>
          <a:p>
            <a:pPr lvl="1"/>
            <a:r>
              <a:rPr lang="en-US" dirty="0"/>
              <a:t>If question is answered correctly, individual’s team is awarded points</a:t>
            </a:r>
          </a:p>
          <a:p>
            <a:pPr lvl="1"/>
            <a:r>
              <a:rPr lang="en-US" dirty="0"/>
              <a:t>If question is answered incorrectly, other team has opportunity to answer and “steal” points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0B963-6A89-4DBF-AC44-A87052CE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A837-BAAA-4781-8F83-DAEACDE22499}" type="slidenum">
              <a:rPr lang="en-IN" smtClean="0"/>
              <a:pPr/>
              <a:t>1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71F9E-47A5-3442-9A55-D702BFF66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34" y="1277863"/>
            <a:ext cx="6672886" cy="3751337"/>
          </a:xfrm>
          <a:prstGeom prst="rect">
            <a:avLst/>
          </a:prstGeom>
          <a:noFill/>
          <a:ln w="38100">
            <a:noFill/>
          </a:ln>
          <a:effectLst>
            <a:reflection blurRad="38100" stA="23000" endPos="37000" dist="12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22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52">
            <a:extLst>
              <a:ext uri="{FF2B5EF4-FFF2-40B4-BE49-F238E27FC236}">
                <a16:creationId xmlns:a16="http://schemas.microsoft.com/office/drawing/2014/main" id="{A545B625-5EF1-42F7-BB2F-41E66A200828}"/>
              </a:ext>
            </a:extLst>
          </p:cNvPr>
          <p:cNvSpPr/>
          <p:nvPr/>
        </p:nvSpPr>
        <p:spPr>
          <a:xfrm>
            <a:off x="1529603" y="4096800"/>
            <a:ext cx="878646" cy="908738"/>
          </a:xfrm>
          <a:prstGeom prst="roundRect">
            <a:avLst>
              <a:gd name="adj" fmla="val 8584"/>
            </a:avLst>
          </a:prstGeom>
          <a:solidFill>
            <a:schemeClr val="bg1">
              <a:alpha val="48000"/>
            </a:schemeClr>
          </a:solidFill>
          <a:ln>
            <a:solidFill>
              <a:srgbClr val="ADADAF">
                <a:alpha val="29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>
                    <a:alpha val="22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>
                  <a:alpha val="22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B485A1F7-BAF6-8B4A-B547-F270AD0CFFB7}"/>
              </a:ext>
            </a:extLst>
          </p:cNvPr>
          <p:cNvSpPr/>
          <p:nvPr/>
        </p:nvSpPr>
        <p:spPr>
          <a:xfrm>
            <a:off x="237117" y="583670"/>
            <a:ext cx="4114860" cy="520053"/>
          </a:xfrm>
          <a:prstGeom prst="roundRect">
            <a:avLst>
              <a:gd name="adj" fmla="val 13318"/>
            </a:avLst>
          </a:prstGeom>
          <a:solidFill>
            <a:srgbClr val="001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3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ounded Rectangle 196">
            <a:extLst>
              <a:ext uri="{FF2B5EF4-FFF2-40B4-BE49-F238E27FC236}">
                <a16:creationId xmlns:a16="http://schemas.microsoft.com/office/drawing/2014/main" id="{622E3487-CEE3-534C-A575-789172D3CF06}"/>
              </a:ext>
            </a:extLst>
          </p:cNvPr>
          <p:cNvSpPr/>
          <p:nvPr/>
        </p:nvSpPr>
        <p:spPr>
          <a:xfrm>
            <a:off x="2605182" y="665438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5861A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0307FE40-D7A9-CB4A-8A3A-059E6297F386}"/>
              </a:ext>
            </a:extLst>
          </p:cNvPr>
          <p:cNvSpPr/>
          <p:nvPr/>
        </p:nvSpPr>
        <p:spPr>
          <a:xfrm>
            <a:off x="2265548" y="665438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5861A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D4B2370-A57F-144A-8A1C-768A61C42A1D}"/>
              </a:ext>
            </a:extLst>
          </p:cNvPr>
          <p:cNvSpPr txBox="1"/>
          <p:nvPr/>
        </p:nvSpPr>
        <p:spPr>
          <a:xfrm>
            <a:off x="299587" y="685475"/>
            <a:ext cx="19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 A</a:t>
            </a:r>
          </a:p>
        </p:txBody>
      </p: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1C72A6AA-4A3C-394B-85BE-C15AC9FA3DCA}"/>
              </a:ext>
            </a:extLst>
          </p:cNvPr>
          <p:cNvSpPr/>
          <p:nvPr/>
        </p:nvSpPr>
        <p:spPr>
          <a:xfrm>
            <a:off x="237117" y="1190957"/>
            <a:ext cx="4114860" cy="520053"/>
          </a:xfrm>
          <a:prstGeom prst="roundRect">
            <a:avLst>
              <a:gd name="adj" fmla="val 13318"/>
            </a:avLst>
          </a:prstGeom>
          <a:solidFill>
            <a:srgbClr val="80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49FBF51D-EA2F-6D48-81A0-3D4D87BF6B8A}"/>
              </a:ext>
            </a:extLst>
          </p:cNvPr>
          <p:cNvSpPr/>
          <p:nvPr/>
        </p:nvSpPr>
        <p:spPr>
          <a:xfrm>
            <a:off x="2576062" y="1272725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5F9B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F77AFE89-7C13-784D-8CDC-991E449EB9FB}"/>
              </a:ext>
            </a:extLst>
          </p:cNvPr>
          <p:cNvSpPr/>
          <p:nvPr/>
        </p:nvSpPr>
        <p:spPr>
          <a:xfrm>
            <a:off x="2236428" y="1272725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5F9B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76E7048-4796-2247-87F9-9E53E2E47F71}"/>
              </a:ext>
            </a:extLst>
          </p:cNvPr>
          <p:cNvSpPr txBox="1"/>
          <p:nvPr/>
        </p:nvSpPr>
        <p:spPr>
          <a:xfrm>
            <a:off x="299587" y="1292762"/>
            <a:ext cx="1211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 B</a:t>
            </a:r>
          </a:p>
        </p:txBody>
      </p: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2097782A-B7CD-8A4A-8C47-4056C3630676}"/>
              </a:ext>
            </a:extLst>
          </p:cNvPr>
          <p:cNvSpPr/>
          <p:nvPr/>
        </p:nvSpPr>
        <p:spPr>
          <a:xfrm>
            <a:off x="7853820" y="583670"/>
            <a:ext cx="4114860" cy="520053"/>
          </a:xfrm>
          <a:prstGeom prst="roundRect">
            <a:avLst>
              <a:gd name="adj" fmla="val 13318"/>
            </a:avLst>
          </a:prstGeom>
          <a:solidFill>
            <a:srgbClr val="8A1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ounded Rectangle 204">
            <a:extLst>
              <a:ext uri="{FF2B5EF4-FFF2-40B4-BE49-F238E27FC236}">
                <a16:creationId xmlns:a16="http://schemas.microsoft.com/office/drawing/2014/main" id="{0E955486-FC78-E847-BC44-05AC46E3CC72}"/>
              </a:ext>
            </a:extLst>
          </p:cNvPr>
          <p:cNvSpPr/>
          <p:nvPr/>
        </p:nvSpPr>
        <p:spPr>
          <a:xfrm>
            <a:off x="10280447" y="665438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70CCD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A689847A-E5E6-1648-A7DF-88F80B7ABBFC}"/>
              </a:ext>
            </a:extLst>
          </p:cNvPr>
          <p:cNvSpPr/>
          <p:nvPr/>
        </p:nvSpPr>
        <p:spPr>
          <a:xfrm>
            <a:off x="9940813" y="665438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70CCD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A593D70-3297-5B42-99F2-97D8971D4C7E}"/>
              </a:ext>
            </a:extLst>
          </p:cNvPr>
          <p:cNvSpPr txBox="1"/>
          <p:nvPr/>
        </p:nvSpPr>
        <p:spPr>
          <a:xfrm>
            <a:off x="7941342" y="685475"/>
            <a:ext cx="102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 C</a:t>
            </a: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A1EFC737-DF41-7E41-A784-8A75600A12FB}"/>
              </a:ext>
            </a:extLst>
          </p:cNvPr>
          <p:cNvSpPr/>
          <p:nvPr/>
        </p:nvSpPr>
        <p:spPr>
          <a:xfrm>
            <a:off x="7853820" y="1190957"/>
            <a:ext cx="4114860" cy="520053"/>
          </a:xfrm>
          <a:prstGeom prst="roundRect">
            <a:avLst>
              <a:gd name="adj" fmla="val 13318"/>
            </a:avLst>
          </a:prstGeom>
          <a:solidFill>
            <a:srgbClr val="CFA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F40E730D-6A5C-074B-A70D-16DE3E5541BD}"/>
              </a:ext>
            </a:extLst>
          </p:cNvPr>
          <p:cNvSpPr/>
          <p:nvPr/>
        </p:nvSpPr>
        <p:spPr>
          <a:xfrm>
            <a:off x="10280447" y="1272725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CFAC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79A3459C-0EB9-3644-9B5E-D7C4713A1463}"/>
              </a:ext>
            </a:extLst>
          </p:cNvPr>
          <p:cNvSpPr/>
          <p:nvPr/>
        </p:nvSpPr>
        <p:spPr>
          <a:xfrm>
            <a:off x="9940813" y="1272725"/>
            <a:ext cx="287384" cy="373258"/>
          </a:xfrm>
          <a:prstGeom prst="roundRect">
            <a:avLst>
              <a:gd name="adj" fmla="val 13318"/>
            </a:avLst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CFAC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9EF4D9D-78C0-A14C-BB6D-1CD35EFBE950}"/>
              </a:ext>
            </a:extLst>
          </p:cNvPr>
          <p:cNvSpPr txBox="1"/>
          <p:nvPr/>
        </p:nvSpPr>
        <p:spPr>
          <a:xfrm>
            <a:off x="7941342" y="1292762"/>
            <a:ext cx="19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 D</a:t>
            </a:r>
          </a:p>
        </p:txBody>
      </p:sp>
      <p:sp>
        <p:nvSpPr>
          <p:cNvPr id="213" name="AutoShape 87">
            <a:extLst>
              <a:ext uri="{FF2B5EF4-FFF2-40B4-BE49-F238E27FC236}">
                <a16:creationId xmlns:a16="http://schemas.microsoft.com/office/drawing/2014/main" id="{7FB69DFB-27C3-A743-85B8-A83EC2231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14" name="AutoShape 88">
            <a:extLst>
              <a:ext uri="{FF2B5EF4-FFF2-40B4-BE49-F238E27FC236}">
                <a16:creationId xmlns:a16="http://schemas.microsoft.com/office/drawing/2014/main" id="{E4704626-A4BE-E249-A2EF-EB9A9A0F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308" y="685475"/>
            <a:ext cx="273014" cy="315428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13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15" name="AutoShape 89">
            <a:extLst>
              <a:ext uri="{FF2B5EF4-FFF2-40B4-BE49-F238E27FC236}">
                <a16:creationId xmlns:a16="http://schemas.microsoft.com/office/drawing/2014/main" id="{930BCF17-3CE2-2549-9A8A-C27E3A2C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16" name="AutoShape 90">
            <a:extLst>
              <a:ext uri="{FF2B5EF4-FFF2-40B4-BE49-F238E27FC236}">
                <a16:creationId xmlns:a16="http://schemas.microsoft.com/office/drawing/2014/main" id="{D1F1D6D9-39D6-D940-9969-A4B0C79E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17" name="AutoShape 91">
            <a:extLst>
              <a:ext uri="{FF2B5EF4-FFF2-40B4-BE49-F238E27FC236}">
                <a16:creationId xmlns:a16="http://schemas.microsoft.com/office/drawing/2014/main" id="{535F3EBF-38F6-6945-9A77-51460D64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18" name="AutoShape 92">
            <a:extLst>
              <a:ext uri="{FF2B5EF4-FFF2-40B4-BE49-F238E27FC236}">
                <a16:creationId xmlns:a16="http://schemas.microsoft.com/office/drawing/2014/main" id="{4CDD4836-6987-5944-ADEA-A03354F0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19" name="AutoShape 93">
            <a:extLst>
              <a:ext uri="{FF2B5EF4-FFF2-40B4-BE49-F238E27FC236}">
                <a16:creationId xmlns:a16="http://schemas.microsoft.com/office/drawing/2014/main" id="{FA4C8685-EB71-DC4A-A535-314BA4FA1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220" name="AutoShape 94">
            <a:extLst>
              <a:ext uri="{FF2B5EF4-FFF2-40B4-BE49-F238E27FC236}">
                <a16:creationId xmlns:a16="http://schemas.microsoft.com/office/drawing/2014/main" id="{B2310235-45FC-AA48-B9FD-049A1F5D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221" name="AutoShape 95">
            <a:extLst>
              <a:ext uri="{FF2B5EF4-FFF2-40B4-BE49-F238E27FC236}">
                <a16:creationId xmlns:a16="http://schemas.microsoft.com/office/drawing/2014/main" id="{9A236B7A-0FCD-264A-ABF9-945A7107B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222" name="AutoShape 96">
            <a:extLst>
              <a:ext uri="{FF2B5EF4-FFF2-40B4-BE49-F238E27FC236}">
                <a16:creationId xmlns:a16="http://schemas.microsoft.com/office/drawing/2014/main" id="{3A978285-066A-A54B-A339-DB59D159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223" name="AutoShape 97">
            <a:extLst>
              <a:ext uri="{FF2B5EF4-FFF2-40B4-BE49-F238E27FC236}">
                <a16:creationId xmlns:a16="http://schemas.microsoft.com/office/drawing/2014/main" id="{03B3D9CA-A099-B542-BD1F-0B1D97098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6" y="611447"/>
            <a:ext cx="41856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224" name="AutoShape 98">
            <a:extLst>
              <a:ext uri="{FF2B5EF4-FFF2-40B4-BE49-F238E27FC236}">
                <a16:creationId xmlns:a16="http://schemas.microsoft.com/office/drawing/2014/main" id="{A06A4764-E78D-8146-953F-B6C9F60D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25" name="AutoShape 99">
            <a:extLst>
              <a:ext uri="{FF2B5EF4-FFF2-40B4-BE49-F238E27FC236}">
                <a16:creationId xmlns:a16="http://schemas.microsoft.com/office/drawing/2014/main" id="{955E8551-1D84-B84C-86EF-CEAB989C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108" y="676160"/>
            <a:ext cx="265430" cy="332850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13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26" name="AutoShape 100">
            <a:extLst>
              <a:ext uri="{FF2B5EF4-FFF2-40B4-BE49-F238E27FC236}">
                <a16:creationId xmlns:a16="http://schemas.microsoft.com/office/drawing/2014/main" id="{E5E23725-27EA-D348-A83B-099702F9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27" name="AutoShape 101">
            <a:extLst>
              <a:ext uri="{FF2B5EF4-FFF2-40B4-BE49-F238E27FC236}">
                <a16:creationId xmlns:a16="http://schemas.microsoft.com/office/drawing/2014/main" id="{0A9CE670-1A42-C047-8609-779408B3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28" name="AutoShape 102">
            <a:extLst>
              <a:ext uri="{FF2B5EF4-FFF2-40B4-BE49-F238E27FC236}">
                <a16:creationId xmlns:a16="http://schemas.microsoft.com/office/drawing/2014/main" id="{86824985-26B2-7740-BBF9-03EAAEFF6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29" name="AutoShape 103">
            <a:extLst>
              <a:ext uri="{FF2B5EF4-FFF2-40B4-BE49-F238E27FC236}">
                <a16:creationId xmlns:a16="http://schemas.microsoft.com/office/drawing/2014/main" id="{7573A3E2-3C8E-2F41-9E4C-22AAD425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30" name="AutoShape 104">
            <a:extLst>
              <a:ext uri="{FF2B5EF4-FFF2-40B4-BE49-F238E27FC236}">
                <a16:creationId xmlns:a16="http://schemas.microsoft.com/office/drawing/2014/main" id="{909359D3-0A5E-9347-9E28-09E28BF54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231" name="AutoShape 105">
            <a:extLst>
              <a:ext uri="{FF2B5EF4-FFF2-40B4-BE49-F238E27FC236}">
                <a16:creationId xmlns:a16="http://schemas.microsoft.com/office/drawing/2014/main" id="{D0646940-C8E5-274E-BCAD-EBFCE7E2E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232" name="AutoShape 106">
            <a:extLst>
              <a:ext uri="{FF2B5EF4-FFF2-40B4-BE49-F238E27FC236}">
                <a16:creationId xmlns:a16="http://schemas.microsoft.com/office/drawing/2014/main" id="{B76E84AD-9EC4-3943-AB39-D1382682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233" name="AutoShape 107">
            <a:extLst>
              <a:ext uri="{FF2B5EF4-FFF2-40B4-BE49-F238E27FC236}">
                <a16:creationId xmlns:a16="http://schemas.microsoft.com/office/drawing/2014/main" id="{25EA656D-630B-FA4B-A464-43078FF2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234" name="AutoShape 108">
            <a:extLst>
              <a:ext uri="{FF2B5EF4-FFF2-40B4-BE49-F238E27FC236}">
                <a16:creationId xmlns:a16="http://schemas.microsoft.com/office/drawing/2014/main" id="{DBAEBD74-FE84-224F-AB6A-0AEB3AEA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476" y="611447"/>
            <a:ext cx="314257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235" name="AutoShape 109">
            <a:extLst>
              <a:ext uri="{FF2B5EF4-FFF2-40B4-BE49-F238E27FC236}">
                <a16:creationId xmlns:a16="http://schemas.microsoft.com/office/drawing/2014/main" id="{E899E039-A813-9944-86B2-BCAEFA90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603" y="611447"/>
            <a:ext cx="538994" cy="468094"/>
          </a:xfrm>
          <a:prstGeom prst="homePlate">
            <a:avLst>
              <a:gd name="adj" fmla="val 0"/>
            </a:avLst>
          </a:prstGeom>
          <a:solidFill>
            <a:srgbClr val="00138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00</a:t>
            </a:r>
          </a:p>
        </p:txBody>
      </p:sp>
      <p:sp>
        <p:nvSpPr>
          <p:cNvPr id="236" name="AutoShape 111">
            <a:extLst>
              <a:ext uri="{FF2B5EF4-FFF2-40B4-BE49-F238E27FC236}">
                <a16:creationId xmlns:a16="http://schemas.microsoft.com/office/drawing/2014/main" id="{45E0EE28-9B6B-BB42-AD74-ED1D7979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37" name="AutoShape 112">
            <a:extLst>
              <a:ext uri="{FF2B5EF4-FFF2-40B4-BE49-F238E27FC236}">
                <a16:creationId xmlns:a16="http://schemas.microsoft.com/office/drawing/2014/main" id="{0B183FC7-72D9-D241-AEE4-B1E3B42A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501" y="1294481"/>
            <a:ext cx="269306" cy="324999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80B60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38" name="AutoShape 113">
            <a:extLst>
              <a:ext uri="{FF2B5EF4-FFF2-40B4-BE49-F238E27FC236}">
                <a16:creationId xmlns:a16="http://schemas.microsoft.com/office/drawing/2014/main" id="{E7343F59-9B10-8F49-9496-5F14EFC88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39" name="AutoShape 114">
            <a:extLst>
              <a:ext uri="{FF2B5EF4-FFF2-40B4-BE49-F238E27FC236}">
                <a16:creationId xmlns:a16="http://schemas.microsoft.com/office/drawing/2014/main" id="{01B8DCE2-1487-4746-8E6D-85B69FCF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40" name="AutoShape 115">
            <a:extLst>
              <a:ext uri="{FF2B5EF4-FFF2-40B4-BE49-F238E27FC236}">
                <a16:creationId xmlns:a16="http://schemas.microsoft.com/office/drawing/2014/main" id="{80C181DB-151A-5148-887D-DEA43031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41" name="AutoShape 116">
            <a:extLst>
              <a:ext uri="{FF2B5EF4-FFF2-40B4-BE49-F238E27FC236}">
                <a16:creationId xmlns:a16="http://schemas.microsoft.com/office/drawing/2014/main" id="{D631982B-B802-6045-B66F-BB9586F0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42" name="AutoShape 117">
            <a:extLst>
              <a:ext uri="{FF2B5EF4-FFF2-40B4-BE49-F238E27FC236}">
                <a16:creationId xmlns:a16="http://schemas.microsoft.com/office/drawing/2014/main" id="{5EFA4BE5-3C61-8842-A837-B0C8016C5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243" name="AutoShape 118">
            <a:extLst>
              <a:ext uri="{FF2B5EF4-FFF2-40B4-BE49-F238E27FC236}">
                <a16:creationId xmlns:a16="http://schemas.microsoft.com/office/drawing/2014/main" id="{1A38E03E-D9EA-ED46-B2BB-3D4C64AD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244" name="AutoShape 119">
            <a:extLst>
              <a:ext uri="{FF2B5EF4-FFF2-40B4-BE49-F238E27FC236}">
                <a16:creationId xmlns:a16="http://schemas.microsoft.com/office/drawing/2014/main" id="{3E03262F-C41C-4940-B6B4-5FD33193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245" name="Autoshape 120">
            <a:extLst>
              <a:ext uri="{FF2B5EF4-FFF2-40B4-BE49-F238E27FC236}">
                <a16:creationId xmlns:a16="http://schemas.microsoft.com/office/drawing/2014/main" id="{EA09B329-9D26-4C44-AAE3-98CAD620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246" name="AutoShape 121">
            <a:extLst>
              <a:ext uri="{FF2B5EF4-FFF2-40B4-BE49-F238E27FC236}">
                <a16:creationId xmlns:a16="http://schemas.microsoft.com/office/drawing/2014/main" id="{8CA80422-1D76-334A-B7BB-B7D563052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05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247" name="AutoShape 122">
            <a:extLst>
              <a:ext uri="{FF2B5EF4-FFF2-40B4-BE49-F238E27FC236}">
                <a16:creationId xmlns:a16="http://schemas.microsoft.com/office/drawing/2014/main" id="{EC5BC0BD-DBB3-304A-BD38-740EB244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48" name="AutoShape 123">
            <a:extLst>
              <a:ext uri="{FF2B5EF4-FFF2-40B4-BE49-F238E27FC236}">
                <a16:creationId xmlns:a16="http://schemas.microsoft.com/office/drawing/2014/main" id="{BD06C381-C7CA-7844-A18A-0C0829B25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460" y="1277957"/>
            <a:ext cx="255362" cy="347120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80B60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49" name="AutoShape 124">
            <a:extLst>
              <a:ext uri="{FF2B5EF4-FFF2-40B4-BE49-F238E27FC236}">
                <a16:creationId xmlns:a16="http://schemas.microsoft.com/office/drawing/2014/main" id="{CA06E35D-FBFB-6A41-AE82-A7AE61318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50" name="AutoShape 125">
            <a:extLst>
              <a:ext uri="{FF2B5EF4-FFF2-40B4-BE49-F238E27FC236}">
                <a16:creationId xmlns:a16="http://schemas.microsoft.com/office/drawing/2014/main" id="{4CDA7884-C6A2-F943-957B-C9B7CE82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51" name="AutoShape 126">
            <a:extLst>
              <a:ext uri="{FF2B5EF4-FFF2-40B4-BE49-F238E27FC236}">
                <a16:creationId xmlns:a16="http://schemas.microsoft.com/office/drawing/2014/main" id="{495DA4D0-9206-F546-B0F2-914036B7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52" name="AutoShape 127">
            <a:extLst>
              <a:ext uri="{FF2B5EF4-FFF2-40B4-BE49-F238E27FC236}">
                <a16:creationId xmlns:a16="http://schemas.microsoft.com/office/drawing/2014/main" id="{25B54100-AE25-C14E-96EB-AE8524FB4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53" name="AutoShape 128">
            <a:extLst>
              <a:ext uri="{FF2B5EF4-FFF2-40B4-BE49-F238E27FC236}">
                <a16:creationId xmlns:a16="http://schemas.microsoft.com/office/drawing/2014/main" id="{DF4D881B-98CA-DD4B-9411-65B095996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254" name="AutoShape 129">
            <a:extLst>
              <a:ext uri="{FF2B5EF4-FFF2-40B4-BE49-F238E27FC236}">
                <a16:creationId xmlns:a16="http://schemas.microsoft.com/office/drawing/2014/main" id="{1894F81B-626B-8145-8196-7F7D1EA7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255" name="AutoShape 130">
            <a:extLst>
              <a:ext uri="{FF2B5EF4-FFF2-40B4-BE49-F238E27FC236}">
                <a16:creationId xmlns:a16="http://schemas.microsoft.com/office/drawing/2014/main" id="{7EB7682D-230F-CA47-8ADC-7B4DA36C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256" name="AutoShape 131">
            <a:extLst>
              <a:ext uri="{FF2B5EF4-FFF2-40B4-BE49-F238E27FC236}">
                <a16:creationId xmlns:a16="http://schemas.microsoft.com/office/drawing/2014/main" id="{1371AB87-20F4-F94C-85B6-911E210A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257" name="AutoShape 132">
            <a:extLst>
              <a:ext uri="{FF2B5EF4-FFF2-40B4-BE49-F238E27FC236}">
                <a16:creationId xmlns:a16="http://schemas.microsoft.com/office/drawing/2014/main" id="{DB71C146-08D1-F14C-A678-3BC9DD48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7" y="1270631"/>
            <a:ext cx="315963" cy="39977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258" name="AutoShape 133">
            <a:extLst>
              <a:ext uri="{FF2B5EF4-FFF2-40B4-BE49-F238E27FC236}">
                <a16:creationId xmlns:a16="http://schemas.microsoft.com/office/drawing/2014/main" id="{CD56CF81-9505-A344-9C44-8B4EA505B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63" y="1329771"/>
            <a:ext cx="526605" cy="281490"/>
          </a:xfrm>
          <a:prstGeom prst="homePlate">
            <a:avLst>
              <a:gd name="adj" fmla="val 0"/>
            </a:avLst>
          </a:prstGeom>
          <a:solidFill>
            <a:srgbClr val="80B60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00</a:t>
            </a:r>
          </a:p>
        </p:txBody>
      </p:sp>
      <p:sp>
        <p:nvSpPr>
          <p:cNvPr id="259" name="AutoShape 135">
            <a:extLst>
              <a:ext uri="{FF2B5EF4-FFF2-40B4-BE49-F238E27FC236}">
                <a16:creationId xmlns:a16="http://schemas.microsoft.com/office/drawing/2014/main" id="{28B9C9E6-58D6-C94C-B46E-5E0A542C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60" name="AutoShape 136">
            <a:extLst>
              <a:ext uri="{FF2B5EF4-FFF2-40B4-BE49-F238E27FC236}">
                <a16:creationId xmlns:a16="http://schemas.microsoft.com/office/drawing/2014/main" id="{E17E6C4A-597C-4E40-BB51-6CD12614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7052" y="674993"/>
            <a:ext cx="255046" cy="351338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61" name="AutoShape 137">
            <a:extLst>
              <a:ext uri="{FF2B5EF4-FFF2-40B4-BE49-F238E27FC236}">
                <a16:creationId xmlns:a16="http://schemas.microsoft.com/office/drawing/2014/main" id="{9E89193A-9D50-DC44-8192-DB650D9A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62" name="AutoShape 138">
            <a:extLst>
              <a:ext uri="{FF2B5EF4-FFF2-40B4-BE49-F238E27FC236}">
                <a16:creationId xmlns:a16="http://schemas.microsoft.com/office/drawing/2014/main" id="{B39F518D-ECAF-724E-82AC-1226496B2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63" name="AutoShape 139">
            <a:extLst>
              <a:ext uri="{FF2B5EF4-FFF2-40B4-BE49-F238E27FC236}">
                <a16:creationId xmlns:a16="http://schemas.microsoft.com/office/drawing/2014/main" id="{DE9B7697-B303-8348-9AF4-59BC848A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64" name="AutoShape 140">
            <a:extLst>
              <a:ext uri="{FF2B5EF4-FFF2-40B4-BE49-F238E27FC236}">
                <a16:creationId xmlns:a16="http://schemas.microsoft.com/office/drawing/2014/main" id="{D1610665-B31D-B447-976D-0A3438C4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65" name="AutoShape 141">
            <a:extLst>
              <a:ext uri="{FF2B5EF4-FFF2-40B4-BE49-F238E27FC236}">
                <a16:creationId xmlns:a16="http://schemas.microsoft.com/office/drawing/2014/main" id="{581871D1-16BB-3C49-B640-2172E2784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266" name="AutoShape 142">
            <a:extLst>
              <a:ext uri="{FF2B5EF4-FFF2-40B4-BE49-F238E27FC236}">
                <a16:creationId xmlns:a16="http://schemas.microsoft.com/office/drawing/2014/main" id="{A32106DB-63BC-0747-98BA-3CDAAD1F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267" name="AutoShape 143">
            <a:extLst>
              <a:ext uri="{FF2B5EF4-FFF2-40B4-BE49-F238E27FC236}">
                <a16:creationId xmlns:a16="http://schemas.microsoft.com/office/drawing/2014/main" id="{AD5D4777-5A58-9742-A6EC-E0D963D7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268" name="AutoShape 144">
            <a:extLst>
              <a:ext uri="{FF2B5EF4-FFF2-40B4-BE49-F238E27FC236}">
                <a16:creationId xmlns:a16="http://schemas.microsoft.com/office/drawing/2014/main" id="{543EF45D-5261-8142-B15F-FB63EB50E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269" name="AutoShape 145">
            <a:extLst>
              <a:ext uri="{FF2B5EF4-FFF2-40B4-BE49-F238E27FC236}">
                <a16:creationId xmlns:a16="http://schemas.microsoft.com/office/drawing/2014/main" id="{A7C29A06-BCF5-524C-BA89-963ED8CCF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880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270" name="AutoShape 146">
            <a:extLst>
              <a:ext uri="{FF2B5EF4-FFF2-40B4-BE49-F238E27FC236}">
                <a16:creationId xmlns:a16="http://schemas.microsoft.com/office/drawing/2014/main" id="{329BD65D-70B8-9B4D-AB70-73CD5B05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71" name="AutoShape 147">
            <a:extLst>
              <a:ext uri="{FF2B5EF4-FFF2-40B4-BE49-F238E27FC236}">
                <a16:creationId xmlns:a16="http://schemas.microsoft.com/office/drawing/2014/main" id="{C83EC01E-2AB4-FC46-A1D5-A94E5C1F2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601" y="676160"/>
            <a:ext cx="228600" cy="336798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72" name="AutoShape 148">
            <a:extLst>
              <a:ext uri="{FF2B5EF4-FFF2-40B4-BE49-F238E27FC236}">
                <a16:creationId xmlns:a16="http://schemas.microsoft.com/office/drawing/2014/main" id="{F8B45F19-453C-3E46-BDC2-03D5A0C2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73" name="AutoShape 149">
            <a:extLst>
              <a:ext uri="{FF2B5EF4-FFF2-40B4-BE49-F238E27FC236}">
                <a16:creationId xmlns:a16="http://schemas.microsoft.com/office/drawing/2014/main" id="{938246E2-E71A-B74A-8464-EC739BCE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74" name="AutoShape 150">
            <a:extLst>
              <a:ext uri="{FF2B5EF4-FFF2-40B4-BE49-F238E27FC236}">
                <a16:creationId xmlns:a16="http://schemas.microsoft.com/office/drawing/2014/main" id="{D30EE1D6-62F0-0C44-83C6-A302DC70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75" name="AutoShape 151">
            <a:extLst>
              <a:ext uri="{FF2B5EF4-FFF2-40B4-BE49-F238E27FC236}">
                <a16:creationId xmlns:a16="http://schemas.microsoft.com/office/drawing/2014/main" id="{54066222-FA10-0E4A-921F-60451595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76" name="AutoShape 152">
            <a:extLst>
              <a:ext uri="{FF2B5EF4-FFF2-40B4-BE49-F238E27FC236}">
                <a16:creationId xmlns:a16="http://schemas.microsoft.com/office/drawing/2014/main" id="{E535CBD8-0B4A-F14F-8005-20820CB7B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277" name="AutoShape 153">
            <a:extLst>
              <a:ext uri="{FF2B5EF4-FFF2-40B4-BE49-F238E27FC236}">
                <a16:creationId xmlns:a16="http://schemas.microsoft.com/office/drawing/2014/main" id="{EF95F06B-F24C-9E4E-A217-EB82BF07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278" name="AutoShape 154">
            <a:extLst>
              <a:ext uri="{FF2B5EF4-FFF2-40B4-BE49-F238E27FC236}">
                <a16:creationId xmlns:a16="http://schemas.microsoft.com/office/drawing/2014/main" id="{FF73080C-8587-BA4A-8FC6-548FD4B9A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279" name="AutoShape 155">
            <a:extLst>
              <a:ext uri="{FF2B5EF4-FFF2-40B4-BE49-F238E27FC236}">
                <a16:creationId xmlns:a16="http://schemas.microsoft.com/office/drawing/2014/main" id="{C8145F44-A6A9-BF4F-8B76-67DC47E9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280" name="AutoShape 156">
            <a:extLst>
              <a:ext uri="{FF2B5EF4-FFF2-40B4-BE49-F238E27FC236}">
                <a16:creationId xmlns:a16="http://schemas.microsoft.com/office/drawing/2014/main" id="{6750557D-F4FA-9449-8831-204E7D28C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4527" y="662280"/>
            <a:ext cx="315963" cy="39977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281" name="AutoShape 157">
            <a:extLst>
              <a:ext uri="{FF2B5EF4-FFF2-40B4-BE49-F238E27FC236}">
                <a16:creationId xmlns:a16="http://schemas.microsoft.com/office/drawing/2014/main" id="{4E01BEB2-C629-8C44-A468-3170459F4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022" y="721420"/>
            <a:ext cx="526605" cy="281490"/>
          </a:xfrm>
          <a:prstGeom prst="homePlate">
            <a:avLst>
              <a:gd name="adj" fmla="val 0"/>
            </a:avLst>
          </a:prstGeom>
          <a:solidFill>
            <a:srgbClr val="8A153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00</a:t>
            </a:r>
          </a:p>
        </p:txBody>
      </p:sp>
      <p:sp>
        <p:nvSpPr>
          <p:cNvPr id="282" name="AutoShape 159">
            <a:extLst>
              <a:ext uri="{FF2B5EF4-FFF2-40B4-BE49-F238E27FC236}">
                <a16:creationId xmlns:a16="http://schemas.microsoft.com/office/drawing/2014/main" id="{3105C29C-76AF-A642-9109-64BF0E23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83" name="AutoShape 160">
            <a:extLst>
              <a:ext uri="{FF2B5EF4-FFF2-40B4-BE49-F238E27FC236}">
                <a16:creationId xmlns:a16="http://schemas.microsoft.com/office/drawing/2014/main" id="{9A3A6F7F-FC6B-DF47-B09D-F918F0C3F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44" y="1283485"/>
            <a:ext cx="266490" cy="345810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CFAC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84" name="AutoShape 161">
            <a:extLst>
              <a:ext uri="{FF2B5EF4-FFF2-40B4-BE49-F238E27FC236}">
                <a16:creationId xmlns:a16="http://schemas.microsoft.com/office/drawing/2014/main" id="{906D1A8C-1D9C-9144-AAD1-4058907F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85" name="AutoShape 162">
            <a:extLst>
              <a:ext uri="{FF2B5EF4-FFF2-40B4-BE49-F238E27FC236}">
                <a16:creationId xmlns:a16="http://schemas.microsoft.com/office/drawing/2014/main" id="{F3A0CB17-96CC-CA4B-96C9-1B70F0A1F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86" name="AutoShape 163">
            <a:extLst>
              <a:ext uri="{FF2B5EF4-FFF2-40B4-BE49-F238E27FC236}">
                <a16:creationId xmlns:a16="http://schemas.microsoft.com/office/drawing/2014/main" id="{7993FC26-1967-CD4E-9334-8A20674D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87" name="AutoShape 164">
            <a:extLst>
              <a:ext uri="{FF2B5EF4-FFF2-40B4-BE49-F238E27FC236}">
                <a16:creationId xmlns:a16="http://schemas.microsoft.com/office/drawing/2014/main" id="{16E057EA-FA89-C94A-8E96-8921538D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88" name="AutoShape 165">
            <a:extLst>
              <a:ext uri="{FF2B5EF4-FFF2-40B4-BE49-F238E27FC236}">
                <a16:creationId xmlns:a16="http://schemas.microsoft.com/office/drawing/2014/main" id="{F8726B6B-F9FC-8A43-B725-1AD0E9DB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289" name="AutoShape 166">
            <a:extLst>
              <a:ext uri="{FF2B5EF4-FFF2-40B4-BE49-F238E27FC236}">
                <a16:creationId xmlns:a16="http://schemas.microsoft.com/office/drawing/2014/main" id="{051D8C43-C0B2-C243-9175-A88283C8C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290" name="AutoShape 167">
            <a:extLst>
              <a:ext uri="{FF2B5EF4-FFF2-40B4-BE49-F238E27FC236}">
                <a16:creationId xmlns:a16="http://schemas.microsoft.com/office/drawing/2014/main" id="{F01668E5-EDD4-624D-835C-F339E0F6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291" name="AutoShape 168">
            <a:extLst>
              <a:ext uri="{FF2B5EF4-FFF2-40B4-BE49-F238E27FC236}">
                <a16:creationId xmlns:a16="http://schemas.microsoft.com/office/drawing/2014/main" id="{7D87EE74-F7E4-6344-AE62-9AE0619C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292" name="AutoShape 169">
            <a:extLst>
              <a:ext uri="{FF2B5EF4-FFF2-40B4-BE49-F238E27FC236}">
                <a16:creationId xmlns:a16="http://schemas.microsoft.com/office/drawing/2014/main" id="{47727A2E-2A1A-1240-84D8-70CDF1B45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626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293" name="AutoShape 170">
            <a:extLst>
              <a:ext uri="{FF2B5EF4-FFF2-40B4-BE49-F238E27FC236}">
                <a16:creationId xmlns:a16="http://schemas.microsoft.com/office/drawing/2014/main" id="{C909BC85-5604-BA44-87A5-488C3E65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</a:t>
            </a:r>
          </a:p>
        </p:txBody>
      </p:sp>
      <p:sp>
        <p:nvSpPr>
          <p:cNvPr id="294" name="AutoShape 171">
            <a:extLst>
              <a:ext uri="{FF2B5EF4-FFF2-40B4-BE49-F238E27FC236}">
                <a16:creationId xmlns:a16="http://schemas.microsoft.com/office/drawing/2014/main" id="{1E2D0B78-3CDE-9949-9D5A-D54D90D2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561" y="1290136"/>
            <a:ext cx="269332" cy="335834"/>
          </a:xfrm>
          <a:prstGeom prst="bevel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CFAC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95" name="AutoShape 172">
            <a:extLst>
              <a:ext uri="{FF2B5EF4-FFF2-40B4-BE49-F238E27FC236}">
                <a16:creationId xmlns:a16="http://schemas.microsoft.com/office/drawing/2014/main" id="{BC00F8F2-EDED-CB4F-8981-E60D38AB4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</a:t>
            </a:r>
          </a:p>
        </p:txBody>
      </p:sp>
      <p:sp>
        <p:nvSpPr>
          <p:cNvPr id="296" name="AutoShape 173">
            <a:extLst>
              <a:ext uri="{FF2B5EF4-FFF2-40B4-BE49-F238E27FC236}">
                <a16:creationId xmlns:a16="http://schemas.microsoft.com/office/drawing/2014/main" id="{929021E0-4E56-DB4B-BD08-EB26DF58B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297" name="AutoShape 174">
            <a:extLst>
              <a:ext uri="{FF2B5EF4-FFF2-40B4-BE49-F238E27FC236}">
                <a16:creationId xmlns:a16="http://schemas.microsoft.com/office/drawing/2014/main" id="{AD2BF3F3-D60E-A14D-A2CA-CB3ABE54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3</a:t>
            </a:r>
          </a:p>
        </p:txBody>
      </p:sp>
      <p:sp>
        <p:nvSpPr>
          <p:cNvPr id="298" name="AutoShape 175">
            <a:extLst>
              <a:ext uri="{FF2B5EF4-FFF2-40B4-BE49-F238E27FC236}">
                <a16:creationId xmlns:a16="http://schemas.microsoft.com/office/drawing/2014/main" id="{33E8D700-3962-514D-B22E-D73F69D0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4</a:t>
            </a:r>
          </a:p>
        </p:txBody>
      </p:sp>
      <p:sp>
        <p:nvSpPr>
          <p:cNvPr id="299" name="AutoShape 176">
            <a:extLst>
              <a:ext uri="{FF2B5EF4-FFF2-40B4-BE49-F238E27FC236}">
                <a16:creationId xmlns:a16="http://schemas.microsoft.com/office/drawing/2014/main" id="{43434827-44D7-5A4E-9770-CA3BB90E3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5</a:t>
            </a:r>
          </a:p>
        </p:txBody>
      </p:sp>
      <p:sp>
        <p:nvSpPr>
          <p:cNvPr id="300" name="AutoShape 177">
            <a:extLst>
              <a:ext uri="{FF2B5EF4-FFF2-40B4-BE49-F238E27FC236}">
                <a16:creationId xmlns:a16="http://schemas.microsoft.com/office/drawing/2014/main" id="{263A6E97-CE38-6749-A9A0-90456A2C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6</a:t>
            </a:r>
          </a:p>
        </p:txBody>
      </p:sp>
      <p:sp>
        <p:nvSpPr>
          <p:cNvPr id="301" name="AutoShape 178">
            <a:extLst>
              <a:ext uri="{FF2B5EF4-FFF2-40B4-BE49-F238E27FC236}">
                <a16:creationId xmlns:a16="http://schemas.microsoft.com/office/drawing/2014/main" id="{C4DAB22F-8458-5948-84BE-BDF018996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7</a:t>
            </a:r>
          </a:p>
        </p:txBody>
      </p:sp>
      <p:sp>
        <p:nvSpPr>
          <p:cNvPr id="302" name="AutoShape 179">
            <a:extLst>
              <a:ext uri="{FF2B5EF4-FFF2-40B4-BE49-F238E27FC236}">
                <a16:creationId xmlns:a16="http://schemas.microsoft.com/office/drawing/2014/main" id="{6C99CE76-71B8-7640-8D60-87FC2279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8</a:t>
            </a:r>
          </a:p>
        </p:txBody>
      </p:sp>
      <p:sp>
        <p:nvSpPr>
          <p:cNvPr id="303" name="AutoShape 180">
            <a:extLst>
              <a:ext uri="{FF2B5EF4-FFF2-40B4-BE49-F238E27FC236}">
                <a16:creationId xmlns:a16="http://schemas.microsoft.com/office/drawing/2014/main" id="{48B89801-AA5F-1A48-BE0E-FF4176CAB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273" y="1262093"/>
            <a:ext cx="315963" cy="39977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9</a:t>
            </a:r>
          </a:p>
        </p:txBody>
      </p:sp>
      <p:sp>
        <p:nvSpPr>
          <p:cNvPr id="304" name="AutoShape 181">
            <a:extLst>
              <a:ext uri="{FF2B5EF4-FFF2-40B4-BE49-F238E27FC236}">
                <a16:creationId xmlns:a16="http://schemas.microsoft.com/office/drawing/2014/main" id="{A9958360-D477-8940-835D-7A847CE7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768" y="1321233"/>
            <a:ext cx="526605" cy="281490"/>
          </a:xfrm>
          <a:prstGeom prst="homePlate">
            <a:avLst>
              <a:gd name="adj" fmla="val 0"/>
            </a:avLst>
          </a:prstGeom>
          <a:solidFill>
            <a:srgbClr val="CFAB3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00</a:t>
            </a:r>
          </a:p>
        </p:txBody>
      </p:sp>
      <p:sp>
        <p:nvSpPr>
          <p:cNvPr id="315" name="QUESTIONS">
            <a:extLst>
              <a:ext uri="{FF2B5EF4-FFF2-40B4-BE49-F238E27FC236}">
                <a16:creationId xmlns:a16="http://schemas.microsoft.com/office/drawing/2014/main" id="{97A30DE9-77D1-E548-86F3-6203647FDD50}"/>
              </a:ext>
            </a:extLst>
          </p:cNvPr>
          <p:cNvSpPr/>
          <p:nvPr/>
        </p:nvSpPr>
        <p:spPr>
          <a:xfrm>
            <a:off x="1119434" y="2199882"/>
            <a:ext cx="1774045" cy="431800"/>
          </a:xfrm>
          <a:prstGeom prst="roundRect">
            <a:avLst>
              <a:gd name="adj" fmla="val 8584"/>
            </a:avLst>
          </a:prstGeom>
          <a:noFill/>
          <a:ln>
            <a:noFill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Questions</a:t>
            </a:r>
          </a:p>
        </p:txBody>
      </p:sp>
      <p:sp>
        <p:nvSpPr>
          <p:cNvPr id="136" name="StartStop"/>
          <p:cNvSpPr/>
          <p:nvPr/>
        </p:nvSpPr>
        <p:spPr>
          <a:xfrm>
            <a:off x="2666053" y="5999450"/>
            <a:ext cx="1625600" cy="431800"/>
          </a:xfrm>
          <a:prstGeom prst="roundRect">
            <a:avLst>
              <a:gd name="adj" fmla="val 8584"/>
            </a:avLst>
          </a:prstGeom>
          <a:gradFill>
            <a:gsLst>
              <a:gs pos="100000">
                <a:srgbClr val="EDEDED"/>
              </a:gs>
              <a:gs pos="2000">
                <a:srgbClr val="FEFFFF"/>
              </a:gs>
            </a:gsLst>
            <a:lin ang="5400000" scaled="1"/>
          </a:gradFill>
          <a:ln>
            <a:solidFill>
              <a:srgbClr val="ADADAF"/>
            </a:solidFill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r>
              <a:rPr lang="en-US" sz="1700" b="1" dirty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rPr>
              <a:t>START/STOP</a:t>
            </a:r>
          </a:p>
        </p:txBody>
      </p:sp>
      <p:grpSp>
        <p:nvGrpSpPr>
          <p:cNvPr id="137" name="Wheel"/>
          <p:cNvGrpSpPr/>
          <p:nvPr/>
        </p:nvGrpSpPr>
        <p:grpSpPr>
          <a:xfrm rot="11493010">
            <a:off x="4063623" y="2313507"/>
            <a:ext cx="4023360" cy="4023360"/>
            <a:chOff x="4063623" y="2364307"/>
            <a:chExt cx="4023360" cy="4023360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623" y="2364307"/>
              <a:ext cx="4023360" cy="4023360"/>
            </a:xfrm>
            <a:prstGeom prst="rect">
              <a:avLst/>
            </a:prstGeom>
          </p:spPr>
        </p:pic>
        <p:sp>
          <p:nvSpPr>
            <p:cNvPr id="139" name="TextBox 138"/>
            <p:cNvSpPr txBox="1"/>
            <p:nvPr/>
          </p:nvSpPr>
          <p:spPr>
            <a:xfrm rot="9455113">
              <a:off x="4729046" y="2724350"/>
              <a:ext cx="1433564" cy="307777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BANKRUPT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 rot="20210057">
              <a:off x="6121867" y="5453360"/>
              <a:ext cx="1005354" cy="646331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LOSE</a:t>
              </a:r>
            </a:p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TURN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 rot="17658991">
              <a:off x="7013366" y="4748706"/>
              <a:ext cx="1039590" cy="461665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500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 rot="12194712">
              <a:off x="6132351" y="2678524"/>
              <a:ext cx="1106764" cy="461665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200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 rot="14829964">
              <a:off x="6866904" y="3487798"/>
              <a:ext cx="1128802" cy="646331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SPIN</a:t>
              </a:r>
              <a:b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</a:b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AGAIN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 rot="6709440">
              <a:off x="4044628" y="3538257"/>
              <a:ext cx="1106764" cy="461665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400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 rot="4028698">
              <a:off x="4054746" y="4746458"/>
              <a:ext cx="1106764" cy="461665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100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 rot="1345763">
              <a:off x="4901103" y="5622474"/>
              <a:ext cx="1106764" cy="461665"/>
            </a:xfrm>
            <a:prstGeom prst="rect">
              <a:avLst/>
            </a:prstGeom>
            <a:noFill/>
            <a:effectLst>
              <a:outerShdw blurRad="25400" algn="tl" rotWithShape="0">
                <a:prstClr val="black">
                  <a:alpha val="5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300</a:t>
              </a:r>
            </a:p>
          </p:txBody>
        </p: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65" y="6147891"/>
            <a:ext cx="597408" cy="377952"/>
          </a:xfrm>
          <a:prstGeom prst="rect">
            <a:avLst/>
          </a:prstGeom>
        </p:spPr>
      </p:pic>
      <p:pic>
        <p:nvPicPr>
          <p:cNvPr id="148" name="Spinner Compressed">
            <a:hlinkClick r:id="" action="ppaction://media"/>
            <a:extLst>
              <a:ext uri="{FF2B5EF4-FFF2-40B4-BE49-F238E27FC236}">
                <a16:creationId xmlns:a16="http://schemas.microsoft.com/office/drawing/2014/main" id="{FA6D9F07-D787-4ACE-A4C7-9A4C1379A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39862" y="-732079"/>
            <a:ext cx="609600" cy="609600"/>
          </a:xfrm>
          <a:prstGeom prst="rect">
            <a:avLst/>
          </a:prstGeom>
        </p:spPr>
      </p:pic>
      <p:pic>
        <p:nvPicPr>
          <p:cNvPr id="149" name="Wheel-of-fortune-bankrup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56373" y="-981434"/>
            <a:ext cx="812800" cy="812800"/>
          </a:xfrm>
          <a:prstGeom prst="rect">
            <a:avLst/>
          </a:prstGeom>
        </p:spPr>
      </p:pic>
      <p:sp>
        <p:nvSpPr>
          <p:cNvPr id="154" name="EXIT">
            <a:hlinkClick r:id="" action="ppaction://noaction"/>
            <a:extLst>
              <a:ext uri="{FF2B5EF4-FFF2-40B4-BE49-F238E27FC236}">
                <a16:creationId xmlns:a16="http://schemas.microsoft.com/office/drawing/2014/main" id="{A29BB486-38BE-4C09-ACDF-2C7A4C8D4299}"/>
              </a:ext>
            </a:extLst>
          </p:cNvPr>
          <p:cNvSpPr/>
          <p:nvPr/>
        </p:nvSpPr>
        <p:spPr>
          <a:xfrm>
            <a:off x="9525947" y="6143686"/>
            <a:ext cx="2543271" cy="548057"/>
          </a:xfrm>
          <a:prstGeom prst="roundRect">
            <a:avLst>
              <a:gd name="adj" fmla="val 8584"/>
            </a:avLst>
          </a:prstGeom>
          <a:gradFill>
            <a:gsLst>
              <a:gs pos="100000">
                <a:srgbClr val="EDEDED"/>
              </a:gs>
              <a:gs pos="2000">
                <a:srgbClr val="FEFFFF"/>
              </a:gs>
            </a:gsLst>
            <a:lin ang="5400000" scaled="1"/>
          </a:gradFill>
          <a:ln>
            <a:solidFill>
              <a:srgbClr val="ADADAF"/>
            </a:solidFill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700" b="1" dirty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rPr>
              <a:t>CONTINUE TO </a:t>
            </a:r>
            <a:br>
              <a:rPr lang="en-US" sz="1700" b="1" dirty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700" b="1" dirty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rPr>
              <a:t>NEXT PRESENTATION</a:t>
            </a:r>
          </a:p>
        </p:txBody>
      </p:sp>
      <p:sp>
        <p:nvSpPr>
          <p:cNvPr id="152" name="3">
            <a:hlinkClick r:id="rId12" action="ppaction://hlinksldjump"/>
            <a:extLst>
              <a:ext uri="{FF2B5EF4-FFF2-40B4-BE49-F238E27FC236}">
                <a16:creationId xmlns:a16="http://schemas.microsoft.com/office/drawing/2014/main" id="{1F553663-F708-894C-8064-D88AA129C895}"/>
              </a:ext>
            </a:extLst>
          </p:cNvPr>
          <p:cNvSpPr/>
          <p:nvPr/>
        </p:nvSpPr>
        <p:spPr>
          <a:xfrm>
            <a:off x="1529603" y="4096800"/>
            <a:ext cx="878646" cy="908738"/>
          </a:xfrm>
          <a:prstGeom prst="roundRect">
            <a:avLst>
              <a:gd name="adj" fmla="val 8584"/>
            </a:avLst>
          </a:prstGeom>
          <a:gradFill>
            <a:gsLst>
              <a:gs pos="100000">
                <a:srgbClr val="EDEDED"/>
              </a:gs>
              <a:gs pos="2000">
                <a:srgbClr val="FEFFFF"/>
              </a:gs>
            </a:gsLst>
            <a:lin ang="5400000" scaled="1"/>
          </a:gradFill>
          <a:ln>
            <a:solidFill>
              <a:srgbClr val="ADADAF"/>
            </a:solidFill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46ED0945-BF30-3944-8309-81C4E3B0A553}"/>
              </a:ext>
            </a:extLst>
          </p:cNvPr>
          <p:cNvSpPr/>
          <p:nvPr/>
        </p:nvSpPr>
        <p:spPr>
          <a:xfrm>
            <a:off x="1039163" y="2734291"/>
            <a:ext cx="878646" cy="908738"/>
          </a:xfrm>
          <a:prstGeom prst="roundRect">
            <a:avLst>
              <a:gd name="adj" fmla="val 8584"/>
            </a:avLst>
          </a:prstGeom>
          <a:solidFill>
            <a:schemeClr val="bg1">
              <a:alpha val="48000"/>
            </a:schemeClr>
          </a:solidFill>
          <a:ln>
            <a:solidFill>
              <a:srgbClr val="ADADAF">
                <a:alpha val="29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>
                    <a:alpha val="22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>
                  <a:alpha val="22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D5687680-D008-DC4D-978F-D3262F210DA4}"/>
              </a:ext>
            </a:extLst>
          </p:cNvPr>
          <p:cNvSpPr/>
          <p:nvPr/>
        </p:nvSpPr>
        <p:spPr>
          <a:xfrm>
            <a:off x="2057881" y="2734291"/>
            <a:ext cx="878646" cy="908738"/>
          </a:xfrm>
          <a:prstGeom prst="roundRect">
            <a:avLst>
              <a:gd name="adj" fmla="val 8584"/>
            </a:avLst>
          </a:prstGeom>
          <a:solidFill>
            <a:schemeClr val="bg1">
              <a:alpha val="48000"/>
            </a:schemeClr>
          </a:solidFill>
          <a:ln>
            <a:solidFill>
              <a:srgbClr val="ADADAF">
                <a:alpha val="29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>
                    <a:alpha val="22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>
                  <a:alpha val="22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7" name="2">
            <a:hlinkClick r:id="rId13" action="ppaction://hlinksldjump"/>
            <a:extLst>
              <a:ext uri="{FF2B5EF4-FFF2-40B4-BE49-F238E27FC236}">
                <a16:creationId xmlns:a16="http://schemas.microsoft.com/office/drawing/2014/main" id="{0DA1CEB0-4CAE-5A43-8909-B86E3BFA1055}"/>
              </a:ext>
            </a:extLst>
          </p:cNvPr>
          <p:cNvSpPr/>
          <p:nvPr/>
        </p:nvSpPr>
        <p:spPr>
          <a:xfrm>
            <a:off x="2056522" y="2735095"/>
            <a:ext cx="878646" cy="908738"/>
          </a:xfrm>
          <a:prstGeom prst="roundRect">
            <a:avLst>
              <a:gd name="adj" fmla="val 8584"/>
            </a:avLst>
          </a:prstGeom>
          <a:gradFill>
            <a:gsLst>
              <a:gs pos="100000">
                <a:srgbClr val="EDEDED"/>
              </a:gs>
              <a:gs pos="2000">
                <a:srgbClr val="FEFFFF"/>
              </a:gs>
            </a:gsLst>
            <a:lin ang="5400000" scaled="1"/>
          </a:gradFill>
          <a:ln>
            <a:solidFill>
              <a:srgbClr val="ADADAF"/>
            </a:solidFill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" name="1">
            <a:hlinkClick r:id="rId14" action="ppaction://hlinksldjump"/>
            <a:extLst>
              <a:ext uri="{FF2B5EF4-FFF2-40B4-BE49-F238E27FC236}">
                <a16:creationId xmlns:a16="http://schemas.microsoft.com/office/drawing/2014/main" id="{F772A187-BBE0-4514-8054-7CBDB7F3AA90}"/>
              </a:ext>
            </a:extLst>
          </p:cNvPr>
          <p:cNvSpPr/>
          <p:nvPr/>
        </p:nvSpPr>
        <p:spPr>
          <a:xfrm>
            <a:off x="1037804" y="2735095"/>
            <a:ext cx="878646" cy="908738"/>
          </a:xfrm>
          <a:prstGeom prst="roundRect">
            <a:avLst>
              <a:gd name="adj" fmla="val 8584"/>
            </a:avLst>
          </a:prstGeom>
          <a:gradFill>
            <a:gsLst>
              <a:gs pos="100000">
                <a:srgbClr val="EDEDED"/>
              </a:gs>
              <a:gs pos="2000">
                <a:srgbClr val="FEFFFF"/>
              </a:gs>
            </a:gsLst>
            <a:lin ang="5400000" scaled="1"/>
          </a:gradFill>
          <a:ln>
            <a:solidFill>
              <a:srgbClr val="ADADAF"/>
            </a:solidFill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344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1" dur="2089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audio>
              <p:cMediaNode vol="80000">
                <p:cTn id="5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213" grpId="0" animBg="1"/>
      <p:bldP spid="215" grpId="0" animBg="1"/>
      <p:bldP spid="215" grpId="1" animBg="1"/>
      <p:bldP spid="216" grpId="0" animBg="1"/>
      <p:bldP spid="216" grpId="1" animBg="1"/>
      <p:bldP spid="217" grpId="0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6" grpId="0" animBg="1"/>
      <p:bldP spid="226" grpId="1" animBg="1"/>
      <p:bldP spid="227" grpId="0" animBg="1"/>
      <p:bldP spid="227" grpId="1" animBg="1"/>
      <p:bldP spid="228" grpId="0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6" grpId="0" animBg="1"/>
      <p:bldP spid="238" grpId="0" animBg="1"/>
      <p:bldP spid="238" grpId="1" animBg="1"/>
      <p:bldP spid="239" grpId="0" animBg="1"/>
      <p:bldP spid="239" grpId="1" animBg="1"/>
      <p:bldP spid="240" grpId="0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9" grpId="0" animBg="1"/>
      <p:bldP spid="249" grpId="1" animBg="1"/>
      <p:bldP spid="250" grpId="0" animBg="1"/>
      <p:bldP spid="250" grpId="1" animBg="1"/>
      <p:bldP spid="251" grpId="0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9" grpId="0" animBg="1"/>
      <p:bldP spid="261" grpId="0" animBg="1"/>
      <p:bldP spid="261" grpId="1" animBg="1"/>
      <p:bldP spid="262" grpId="0" animBg="1"/>
      <p:bldP spid="262" grpId="1" animBg="1"/>
      <p:bldP spid="263" grpId="0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2" grpId="0" animBg="1"/>
      <p:bldP spid="272" grpId="1" animBg="1"/>
      <p:bldP spid="273" grpId="0" animBg="1"/>
      <p:bldP spid="273" grpId="1" animBg="1"/>
      <p:bldP spid="274" grpId="0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2" grpId="0" animBg="1"/>
      <p:bldP spid="284" grpId="0" animBg="1"/>
      <p:bldP spid="284" grpId="1" animBg="1"/>
      <p:bldP spid="285" grpId="0" animBg="1"/>
      <p:bldP spid="285" grpId="1" animBg="1"/>
      <p:bldP spid="286" grpId="0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5" grpId="0" animBg="1"/>
      <p:bldP spid="295" grpId="1" animBg="1"/>
      <p:bldP spid="296" grpId="0" animBg="1"/>
      <p:bldP spid="296" grpId="1" animBg="1"/>
      <p:bldP spid="297" grpId="0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152" grpId="0" animBg="1"/>
      <p:bldP spid="157" grpId="0" animBg="1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&lt;&lt;">
            <a:hlinkClick r:id="rId3" action="ppaction://hlinksldjump"/>
            <a:extLst>
              <a:ext uri="{FF2B5EF4-FFF2-40B4-BE49-F238E27FC236}">
                <a16:creationId xmlns:a16="http://schemas.microsoft.com/office/drawing/2014/main" id="{68EC5CBF-22D9-7F48-9D2A-020B3B1B188C}"/>
              </a:ext>
            </a:extLst>
          </p:cNvPr>
          <p:cNvSpPr/>
          <p:nvPr/>
        </p:nvSpPr>
        <p:spPr>
          <a:xfrm>
            <a:off x="11413651" y="6272624"/>
            <a:ext cx="679704" cy="457329"/>
          </a:xfrm>
          <a:prstGeom prst="roundRect">
            <a:avLst>
              <a:gd name="adj" fmla="val 24795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A1538"/>
                </a:solidFill>
                <a:latin typeface="Arial" charset="0"/>
                <a:ea typeface="Arial" charset="0"/>
                <a:cs typeface="Arial" charset="0"/>
              </a:rPr>
              <a:t>&lt;&lt;</a:t>
            </a:r>
          </a:p>
        </p:txBody>
      </p:sp>
      <p:sp>
        <p:nvSpPr>
          <p:cNvPr id="12" name="SeeAnswer">
            <a:extLst>
              <a:ext uri="{FF2B5EF4-FFF2-40B4-BE49-F238E27FC236}">
                <a16:creationId xmlns:a16="http://schemas.microsoft.com/office/drawing/2014/main" id="{7E21364E-4842-2441-A66C-A197F9C54556}"/>
              </a:ext>
            </a:extLst>
          </p:cNvPr>
          <p:cNvSpPr/>
          <p:nvPr/>
        </p:nvSpPr>
        <p:spPr>
          <a:xfrm>
            <a:off x="7680960" y="5468112"/>
            <a:ext cx="2944368" cy="621792"/>
          </a:xfrm>
          <a:prstGeom prst="roundRect">
            <a:avLst>
              <a:gd name="adj" fmla="val 8584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A1538"/>
                </a:solidFill>
                <a:latin typeface="Arial" charset="0"/>
                <a:ea typeface="Arial" charset="0"/>
                <a:cs typeface="Arial" charset="0"/>
              </a:rPr>
              <a:t>SHOW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C582-4D7E-4D14-AE8C-66F1942C6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07CC1-8319-44C8-ADEB-617CA102B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158" y="3393000"/>
            <a:ext cx="4524792" cy="264494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/>
              <a:t>Fill in the Blanks: </a:t>
            </a:r>
            <a:r>
              <a:rPr lang="en-US" dirty="0"/>
              <a:t>Eligible participants, at screening, </a:t>
            </a:r>
            <a:br>
              <a:rPr lang="en-US" dirty="0"/>
            </a:br>
            <a:r>
              <a:rPr lang="en-US" dirty="0"/>
              <a:t>had T2DM, body mass index </a:t>
            </a:r>
            <a:br>
              <a:rPr lang="en-US" dirty="0"/>
            </a:br>
            <a:r>
              <a:rPr lang="en-US" dirty="0"/>
              <a:t>of ____ kg/m</a:t>
            </a:r>
            <a:r>
              <a:rPr lang="en-US" baseline="30000" dirty="0"/>
              <a:t>2</a:t>
            </a:r>
            <a:r>
              <a:rPr lang="en-US" dirty="0"/>
              <a:t>, and HbA1c ____ mmol/mol and _____ mmol/mol (≥8.5% and ≤12.0%).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1D065-CAA7-4402-A6F4-08698FDE2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≥18 /≥69/≤108</a:t>
            </a:r>
          </a:p>
        </p:txBody>
      </p:sp>
    </p:spTree>
    <p:extLst>
      <p:ext uri="{BB962C8B-B14F-4D97-AF65-F5344CB8AC3E}">
        <p14:creationId xmlns:p14="http://schemas.microsoft.com/office/powerpoint/2010/main" val="42618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eAnswer">
            <a:extLst>
              <a:ext uri="{FF2B5EF4-FFF2-40B4-BE49-F238E27FC236}">
                <a16:creationId xmlns:a16="http://schemas.microsoft.com/office/drawing/2014/main" id="{7E21364E-4842-2441-A66C-A197F9C54556}"/>
              </a:ext>
            </a:extLst>
          </p:cNvPr>
          <p:cNvSpPr/>
          <p:nvPr/>
        </p:nvSpPr>
        <p:spPr>
          <a:xfrm>
            <a:off x="7680960" y="5468112"/>
            <a:ext cx="2944368" cy="621792"/>
          </a:xfrm>
          <a:prstGeom prst="roundRect">
            <a:avLst>
              <a:gd name="adj" fmla="val 8584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A1538"/>
                </a:solidFill>
                <a:latin typeface="Arial" charset="0"/>
                <a:ea typeface="Arial" charset="0"/>
                <a:cs typeface="Arial" charset="0"/>
              </a:rPr>
              <a:t>SHOW ANSWER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7FC022-9034-4739-9F93-B7116261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F5C706-B245-4204-9034-9A6317477A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158" y="3393000"/>
            <a:ext cx="5077242" cy="2644943"/>
          </a:xfrm>
        </p:spPr>
        <p:txBody>
          <a:bodyPr/>
          <a:lstStyle/>
          <a:p>
            <a:r>
              <a:rPr lang="en-US" sz="2200" b="1" dirty="0"/>
              <a:t>Fill in the Blanks: </a:t>
            </a:r>
            <a:r>
              <a:rPr lang="en-US" sz="2200" dirty="0"/>
              <a:t>As part of the inclusion criteria at screening, participants with HbA1c ≥69 mmol/mol and ≤108 mmol/mol (≥8.5% and ≤12%) could not be on any ___________________ _______ for </a:t>
            </a:r>
            <a:br>
              <a:rPr lang="en-US" sz="2200" dirty="0"/>
            </a:br>
            <a:r>
              <a:rPr lang="en-US" sz="2200" dirty="0"/>
              <a:t>___ weeks or ≥12 weeks if previously taking _____________.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EBDEAA-5E02-4395-B77C-70D492A52D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antihyperglycemic agent/≥8/ thiazolidinediones</a:t>
            </a:r>
          </a:p>
        </p:txBody>
      </p:sp>
      <p:sp>
        <p:nvSpPr>
          <p:cNvPr id="9" name="&lt;&lt;">
            <a:hlinkClick r:id="rId3" action="ppaction://hlinksldjump"/>
            <a:extLst>
              <a:ext uri="{FF2B5EF4-FFF2-40B4-BE49-F238E27FC236}">
                <a16:creationId xmlns:a16="http://schemas.microsoft.com/office/drawing/2014/main" id="{71DD591C-2D0F-423E-84D5-F4508DBC37A1}"/>
              </a:ext>
            </a:extLst>
          </p:cNvPr>
          <p:cNvSpPr/>
          <p:nvPr/>
        </p:nvSpPr>
        <p:spPr>
          <a:xfrm>
            <a:off x="11413651" y="6272624"/>
            <a:ext cx="679704" cy="457329"/>
          </a:xfrm>
          <a:prstGeom prst="roundRect">
            <a:avLst>
              <a:gd name="adj" fmla="val 24795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A1538"/>
                </a:solidFill>
                <a:latin typeface="Arial" charset="0"/>
                <a:ea typeface="Arial" charset="0"/>
                <a:cs typeface="Arial" charset="0"/>
              </a:rPr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35958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eAnswer">
            <a:extLst>
              <a:ext uri="{FF2B5EF4-FFF2-40B4-BE49-F238E27FC236}">
                <a16:creationId xmlns:a16="http://schemas.microsoft.com/office/drawing/2014/main" id="{7E21364E-4842-2441-A66C-A197F9C54556}"/>
              </a:ext>
            </a:extLst>
          </p:cNvPr>
          <p:cNvSpPr/>
          <p:nvPr/>
        </p:nvSpPr>
        <p:spPr>
          <a:xfrm>
            <a:off x="7680960" y="5468112"/>
            <a:ext cx="2944368" cy="621792"/>
          </a:xfrm>
          <a:prstGeom prst="roundRect">
            <a:avLst>
              <a:gd name="adj" fmla="val 8584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A1538"/>
                </a:solidFill>
                <a:latin typeface="Arial" charset="0"/>
                <a:ea typeface="Arial" charset="0"/>
                <a:cs typeface="Arial" charset="0"/>
              </a:rPr>
              <a:t>SHOW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D2B91-466B-42BD-A639-0BBEC0CB3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8EDA6-BA0A-4269-B563-01753AC7F7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HbA1c level was required as part of the inclusion criteria at Week-2 (prior to run-in initiation)?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681BB-EBD0-43A8-B397-758800189B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HbA1c ≥58 mmol/mol </a:t>
            </a:r>
            <a:br>
              <a:rPr lang="en-US" dirty="0"/>
            </a:br>
            <a:r>
              <a:rPr lang="en-US" dirty="0"/>
              <a:t>and ≤97 mmol/mol </a:t>
            </a:r>
            <a:br>
              <a:rPr lang="en-US" dirty="0"/>
            </a:br>
            <a:r>
              <a:rPr lang="en-US" dirty="0"/>
              <a:t>(≥7.5% and ≤11.0%)</a:t>
            </a:r>
          </a:p>
        </p:txBody>
      </p:sp>
      <p:sp>
        <p:nvSpPr>
          <p:cNvPr id="8" name="&lt;&lt;">
            <a:hlinkClick r:id="rId3" action="ppaction://hlinksldjump"/>
            <a:extLst>
              <a:ext uri="{FF2B5EF4-FFF2-40B4-BE49-F238E27FC236}">
                <a16:creationId xmlns:a16="http://schemas.microsoft.com/office/drawing/2014/main" id="{14B9D9D1-4DDB-4280-A84C-802C5E9E9164}"/>
              </a:ext>
            </a:extLst>
          </p:cNvPr>
          <p:cNvSpPr/>
          <p:nvPr/>
        </p:nvSpPr>
        <p:spPr>
          <a:xfrm>
            <a:off x="11413651" y="6272624"/>
            <a:ext cx="679704" cy="457329"/>
          </a:xfrm>
          <a:prstGeom prst="roundRect">
            <a:avLst>
              <a:gd name="adj" fmla="val 24795"/>
            </a:avLst>
          </a:prstGeom>
          <a:solidFill>
            <a:schemeClr val="bg1">
              <a:alpha val="58000"/>
            </a:schemeClr>
          </a:soli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A1538"/>
                </a:solidFill>
                <a:latin typeface="Arial" charset="0"/>
                <a:ea typeface="Arial" charset="0"/>
                <a:cs typeface="Arial" charset="0"/>
              </a:rPr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1149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3d58a3f6f0df179bb7e470bbf196cb866546f"/>
</p:tagLst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8A1538"/>
      </a:dk2>
      <a:lt2>
        <a:srgbClr val="001489"/>
      </a:lt2>
      <a:accent1>
        <a:srgbClr val="EAAA00"/>
      </a:accent1>
      <a:accent2>
        <a:srgbClr val="80B601"/>
      </a:accent2>
      <a:accent3>
        <a:srgbClr val="C6007E"/>
      </a:accent3>
      <a:accent4>
        <a:srgbClr val="2A3644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16977</TotalTime>
  <Words>555</Words>
  <Application>Microsoft Office PowerPoint</Application>
  <PresentationFormat>Widescreen</PresentationFormat>
  <Paragraphs>189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Courier New</vt:lpstr>
      <vt:lpstr>Lucida Grande</vt:lpstr>
      <vt:lpstr>Times</vt:lpstr>
      <vt:lpstr>Wingdings</vt:lpstr>
      <vt:lpstr>Office Theme</vt:lpstr>
      <vt:lpstr>2_Office Theme</vt:lpstr>
      <vt:lpstr>Wheel of Knowledge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CompoSIT-I (845)</dc:title>
  <dc:creator>Mike Castellana</dc:creator>
  <cp:lastModifiedBy>Paul Taddeo</cp:lastModifiedBy>
  <cp:revision>494</cp:revision>
  <cp:lastPrinted>2018-11-07T17:47:24Z</cp:lastPrinted>
  <dcterms:created xsi:type="dcterms:W3CDTF">2017-04-20T10:47:29Z</dcterms:created>
  <dcterms:modified xsi:type="dcterms:W3CDTF">2019-01-22T15:00:24Z</dcterms:modified>
</cp:coreProperties>
</file>