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5"/>
  </p:sldMasterIdLst>
  <p:notesMasterIdLst>
    <p:notesMasterId r:id="rId12"/>
  </p:notesMasterIdLst>
  <p:handoutMasterIdLst>
    <p:handoutMasterId r:id="rId13"/>
  </p:handoutMasterIdLst>
  <p:sldIdLst>
    <p:sldId id="555" r:id="rId6"/>
    <p:sldId id="559" r:id="rId7"/>
    <p:sldId id="553" r:id="rId8"/>
    <p:sldId id="560" r:id="rId9"/>
    <p:sldId id="561" r:id="rId10"/>
    <p:sldId id="55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4" orient="horz" pos="119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Shain" initials="KS" lastIdx="30" clrIdx="0"/>
  <p:cmAuthor id="7" name="Dana Cullen" initials="DC" lastIdx="1" clrIdx="7">
    <p:extLst>
      <p:ext uri="{19B8F6BF-5375-455C-9EA6-DF929625EA0E}">
        <p15:presenceInfo xmlns:p15="http://schemas.microsoft.com/office/powerpoint/2012/main" userId="Dana Cullen" providerId="None"/>
      </p:ext>
    </p:extLst>
  </p:cmAuthor>
  <p:cmAuthor id="1" name="Mary Campo" initials="" lastIdx="1" clrIdx="1"/>
  <p:cmAuthor id="8" name="Brian Soldo" initials="BS" lastIdx="31" clrIdx="8">
    <p:extLst>
      <p:ext uri="{19B8F6BF-5375-455C-9EA6-DF929625EA0E}">
        <p15:presenceInfo xmlns:p15="http://schemas.microsoft.com/office/powerpoint/2012/main" userId="S-1-5-21-2167868281-165623287-2008996662-2753" providerId="AD"/>
      </p:ext>
    </p:extLst>
  </p:cmAuthor>
  <p:cmAuthor id="2" name="Merck &amp; Co., Inc." initials="M&amp;CI" lastIdx="83" clrIdx="2"/>
  <p:cmAuthor id="9" name="Emily Hertler" initials="EH" lastIdx="1" clrIdx="9">
    <p:extLst>
      <p:ext uri="{19B8F6BF-5375-455C-9EA6-DF929625EA0E}">
        <p15:presenceInfo xmlns:p15="http://schemas.microsoft.com/office/powerpoint/2012/main" userId="Emily Hertler" providerId="None"/>
      </p:ext>
    </p:extLst>
  </p:cmAuthor>
  <p:cmAuthor id="3" name="Kristal Thomas" initials="KT" lastIdx="14" clrIdx="3">
    <p:extLst/>
  </p:cmAuthor>
  <p:cmAuthor id="10" name="Ellen Montemarano" initials="EM" lastIdx="2" clrIdx="10">
    <p:extLst>
      <p:ext uri="{19B8F6BF-5375-455C-9EA6-DF929625EA0E}">
        <p15:presenceInfo xmlns:p15="http://schemas.microsoft.com/office/powerpoint/2012/main" userId="Ellen Montemarano" providerId="None"/>
      </p:ext>
    </p:extLst>
  </p:cmAuthor>
  <p:cmAuthor id="4" name="Bev Upright" initials="BU" lastIdx="5" clrIdx="4"/>
  <p:cmAuthor id="11" name="R G" initials="RG" lastIdx="18" clrIdx="11">
    <p:extLst>
      <p:ext uri="{19B8F6BF-5375-455C-9EA6-DF929625EA0E}">
        <p15:presenceInfo xmlns:p15="http://schemas.microsoft.com/office/powerpoint/2012/main" userId="6addf19771b85488" providerId="Windows Live"/>
      </p:ext>
    </p:extLst>
  </p:cmAuthor>
  <p:cmAuthor id="5" name="Melanie Cutler" initials="MC" lastIdx="18" clrIdx="5">
    <p:extLst>
      <p:ext uri="{19B8F6BF-5375-455C-9EA6-DF929625EA0E}">
        <p15:presenceInfo xmlns:p15="http://schemas.microsoft.com/office/powerpoint/2012/main" userId="Melanie Cutler" providerId="None"/>
      </p:ext>
    </p:extLst>
  </p:cmAuthor>
  <p:cmAuthor id="6" name="Scott Diodato" initials="SD" lastIdx="12" clrIdx="6">
    <p:extLst>
      <p:ext uri="{19B8F6BF-5375-455C-9EA6-DF929625EA0E}">
        <p15:presenceInfo xmlns:p15="http://schemas.microsoft.com/office/powerpoint/2012/main" userId="Scott Diod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B3D"/>
    <a:srgbClr val="681B1F"/>
    <a:srgbClr val="F39D39"/>
    <a:srgbClr val="D0363D"/>
    <a:srgbClr val="515267"/>
    <a:srgbClr val="F5B161"/>
    <a:srgbClr val="B6762B"/>
    <a:srgbClr val="ED2227"/>
    <a:srgbClr val="FCE0E1"/>
    <a:srgbClr val="FCD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7" autoAdjust="0"/>
    <p:restoredTop sz="96208" autoAdjust="0"/>
  </p:normalViewPr>
  <p:slideViewPr>
    <p:cSldViewPr snapToGrid="0" snapToObjects="1">
      <p:cViewPr varScale="1">
        <p:scale>
          <a:sx n="101" d="100"/>
          <a:sy n="101" d="100"/>
        </p:scale>
        <p:origin x="756" y="84"/>
      </p:cViewPr>
      <p:guideLst>
        <p:guide orient="horz" pos="1560"/>
        <p:guide orient="horz" pos="11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195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7075-DAA7-FE42-8CC8-0CDC8C0DD032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9622-1E3F-AF41-9775-E9E82427C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7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FD02-3B4F-FE46-9C48-87FD1321314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1013" y="4343400"/>
            <a:ext cx="622570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+mn-lt"/>
              </a:defRPr>
            </a:lvl1pPr>
          </a:lstStyle>
          <a:p>
            <a:fld id="{815F57D6-C63A-CA44-8610-E35F90584D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73F40-E46C-4D6F-BDAA-FE961AC3A951}"/>
              </a:ext>
            </a:extLst>
          </p:cNvPr>
          <p:cNvSpPr/>
          <p:nvPr/>
        </p:nvSpPr>
        <p:spPr>
          <a:xfrm>
            <a:off x="0" y="8906280"/>
            <a:ext cx="53993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CONFIDENTIAL: For Training Purposes Only Not for Promotional Use     DIAB-XXXXXXX-0000   09/2018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15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2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6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57D6-C63A-CA44-8610-E35F90584D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D074-0055-4E56-9111-EF336B66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0B1CD6F-5FD7-42C8-B54E-6BCB16470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128" y="4828033"/>
            <a:ext cx="4878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969798"/>
                </a:solidFill>
                <a:latin typeface="Century Gothic"/>
                <a:cs typeface="Century Gothic"/>
              </a:defRPr>
            </a:lvl1pPr>
          </a:lstStyle>
          <a:p>
            <a:fld id="{975487DB-4155-AB49-892B-7CCB6F3CB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C8ABCD-4FA8-AA4D-8A9F-AEAA5E41FA5C}"/>
              </a:ext>
            </a:extLst>
          </p:cNvPr>
          <p:cNvSpPr/>
          <p:nvPr userDrawn="1"/>
        </p:nvSpPr>
        <p:spPr>
          <a:xfrm>
            <a:off x="0" y="1"/>
            <a:ext cx="9144000" cy="2418247"/>
          </a:xfrm>
          <a:prstGeom prst="rect">
            <a:avLst/>
          </a:prstGeom>
          <a:gradFill flip="none" rotWithShape="1">
            <a:gsLst>
              <a:gs pos="0">
                <a:srgbClr val="ED2227"/>
              </a:gs>
              <a:gs pos="100000">
                <a:srgbClr val="744E9B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116B81-350B-4A7F-AB1E-42D8BB850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037" y="2721947"/>
            <a:ext cx="64735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n-US" sz="2000" kern="1200" cap="all" baseline="0" dirty="0">
                <a:solidFill>
                  <a:srgbClr val="F47A22"/>
                </a:solidFill>
                <a:latin typeface="+mn-lt"/>
                <a:ea typeface="+mn-ea"/>
                <a:cs typeface="Gotham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8BCE-A857-4EF3-AEDE-4E6DA44E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280160"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188227-4D49-4341-988E-80E888053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128" y="4828033"/>
            <a:ext cx="4878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969798"/>
                </a:solidFill>
                <a:latin typeface="Century Gothic"/>
                <a:cs typeface="Century Gothic"/>
              </a:defRPr>
            </a:lvl1pPr>
          </a:lstStyle>
          <a:p>
            <a:fld id="{975487DB-4155-AB49-892B-7CCB6F3CBF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8BCE-A857-4EF3-AEDE-4E6DA44E6E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lIns="731520"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93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331-0FD5-4D42-984E-2B4CFE85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11" y="176033"/>
            <a:ext cx="8686800" cy="5760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5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7" r:id="rId4"/>
  </p:sldLayoutIdLst>
  <p:hf sldNum="0" hdr="0" ftr="0" dt="0"/>
  <p:txStyles>
    <p:titleStyle>
      <a:lvl1pPr marL="109538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0" kern="1200" spc="-120" dirty="0">
          <a:solidFill>
            <a:prstClr val="white"/>
          </a:solidFill>
          <a:latin typeface="+mj-lt"/>
          <a:ea typeface="+mj-ea"/>
          <a:cs typeface="Gotham Light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0" lang="en-US" sz="1600" b="0" i="0" u="none" strike="noStrike" kern="1200" cap="none" spc="-110" normalizeH="0" baseline="0" dirty="0" smtClean="0">
          <a:ln>
            <a:noFill/>
          </a:ln>
          <a:solidFill>
            <a:prstClr val="white"/>
          </a:solidFill>
          <a:effectLst/>
          <a:uLnTx/>
          <a:uFillTx/>
          <a:latin typeface="Avenir LT Std 55 Roman" panose="020B0503020203020204" pitchFamily="34" charset="0"/>
          <a:ea typeface="+mn-ea"/>
          <a:cs typeface="Gotham Light" pitchFamily="2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0" lang="en-US" sz="1100" b="0" i="0" u="none" strike="noStrike" kern="1200" cap="none" spc="-110" normalizeH="0" baseline="0" dirty="0" smtClean="0">
          <a:ln>
            <a:noFill/>
          </a:ln>
          <a:solidFill>
            <a:prstClr val="white"/>
          </a:solidFill>
          <a:effectLst/>
          <a:uLnTx/>
          <a:uFillTx/>
          <a:latin typeface="Avenir LT Std 55 Roman" panose="020B0503020203020204" pitchFamily="34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uter Wheel">
            <a:extLst>
              <a:ext uri="{FF2B5EF4-FFF2-40B4-BE49-F238E27FC236}">
                <a16:creationId xmlns:a16="http://schemas.microsoft.com/office/drawing/2014/main" id="{FA947320-9931-40AA-B6CD-1A7BD08C3833}"/>
              </a:ext>
            </a:extLst>
          </p:cNvPr>
          <p:cNvGrpSpPr/>
          <p:nvPr/>
        </p:nvGrpSpPr>
        <p:grpSpPr>
          <a:xfrm rot="9574082">
            <a:off x="2828229" y="1017328"/>
            <a:ext cx="3512941" cy="3512940"/>
            <a:chOff x="2815529" y="1014178"/>
            <a:chExt cx="3512941" cy="3512940"/>
          </a:xfrm>
        </p:grpSpPr>
        <p:pic>
          <p:nvPicPr>
            <p:cNvPr id="10" name="Wheel">
              <a:extLst>
                <a:ext uri="{FF2B5EF4-FFF2-40B4-BE49-F238E27FC236}">
                  <a16:creationId xmlns:a16="http://schemas.microsoft.com/office/drawing/2014/main" id="{A377E378-05D0-4614-97CC-0E683363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5529" y="1014178"/>
              <a:ext cx="3512941" cy="351294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84ABB56-230D-4F5A-AB7C-E21D1A089C25}"/>
                </a:ext>
              </a:extLst>
            </p:cNvPr>
            <p:cNvGrpSpPr/>
            <p:nvPr/>
          </p:nvGrpSpPr>
          <p:grpSpPr>
            <a:xfrm>
              <a:off x="3076731" y="1091151"/>
              <a:ext cx="3177789" cy="3287531"/>
              <a:chOff x="3076731" y="1091151"/>
              <a:chExt cx="3177789" cy="3287531"/>
            </a:xfrm>
          </p:grpSpPr>
          <p:pic>
            <p:nvPicPr>
              <p:cNvPr id="84" name="CTEPH recurrent persistent">
                <a:extLst>
                  <a:ext uri="{FF2B5EF4-FFF2-40B4-BE49-F238E27FC236}">
                    <a16:creationId xmlns:a16="http://schemas.microsoft.com/office/drawing/2014/main" id="{FA43894A-2E2D-435F-ADBB-8402BEC38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3555788">
                <a:off x="3357932" y="374822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3" name="CTEPH inoperable">
                <a:extLst>
                  <a:ext uri="{FF2B5EF4-FFF2-40B4-BE49-F238E27FC236}">
                    <a16:creationId xmlns:a16="http://schemas.microsoft.com/office/drawing/2014/main" id="{DFDA4A16-05A4-46D2-ABF1-C8016969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9036749">
                <a:off x="4951979" y="4098242"/>
                <a:ext cx="286537" cy="280440"/>
              </a:xfrm>
              <a:prstGeom prst="rect">
                <a:avLst/>
              </a:prstGeom>
            </p:spPr>
          </p:pic>
          <p:pic>
            <p:nvPicPr>
              <p:cNvPr id="85" name="PAH, treatment Naive">
                <a:extLst>
                  <a:ext uri="{FF2B5EF4-FFF2-40B4-BE49-F238E27FC236}">
                    <a16:creationId xmlns:a16="http://schemas.microsoft.com/office/drawing/2014/main" id="{9A824548-7030-42D5-9293-D624AE46F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974080" y="2491389"/>
                <a:ext cx="280440" cy="280440"/>
              </a:xfrm>
              <a:prstGeom prst="rect">
                <a:avLst/>
              </a:prstGeom>
            </p:spPr>
          </p:pic>
          <p:pic>
            <p:nvPicPr>
              <p:cNvPr id="87" name="PAH with PCA therapy">
                <a:extLst>
                  <a:ext uri="{FF2B5EF4-FFF2-40B4-BE49-F238E27FC236}">
                    <a16:creationId xmlns:a16="http://schemas.microsoft.com/office/drawing/2014/main" id="{4F631970-B2FC-4FD7-814B-DBB5EDEE4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655007">
                <a:off x="4705876" y="109115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6" name="PAH with ERA therapy">
                <a:extLst>
                  <a:ext uri="{FF2B5EF4-FFF2-40B4-BE49-F238E27FC236}">
                    <a16:creationId xmlns:a16="http://schemas.microsoft.com/office/drawing/2014/main" id="{00DD2F46-8EB2-4DCC-B1A7-E5CB6E78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7818649">
                <a:off x="3076731" y="1859880"/>
                <a:ext cx="292633" cy="292633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929909-50DC-4501-93AF-C8FF7829CFBF}"/>
                </a:ext>
              </a:extLst>
            </p:cNvPr>
            <p:cNvGrpSpPr/>
            <p:nvPr/>
          </p:nvGrpSpPr>
          <p:grpSpPr>
            <a:xfrm>
              <a:off x="3040379" y="1239028"/>
              <a:ext cx="3063240" cy="3063240"/>
              <a:chOff x="3040379" y="1239028"/>
              <a:chExt cx="3063240" cy="3063240"/>
            </a:xfrm>
          </p:grpSpPr>
          <p:sp>
            <p:nvSpPr>
              <p:cNvPr id="94" name="CTEPH recurrent persistent">
                <a:extLst>
                  <a:ext uri="{FF2B5EF4-FFF2-40B4-BE49-F238E27FC236}">
                    <a16:creationId xmlns:a16="http://schemas.microsoft.com/office/drawing/2014/main" id="{FA9E2C2F-0988-4B2B-A9AF-E042E35486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7034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recurrent persistent</a:t>
                </a:r>
              </a:p>
            </p:txBody>
          </p:sp>
          <p:sp>
            <p:nvSpPr>
              <p:cNvPr id="93" name="CTEPH inoperable">
                <a:extLst>
                  <a:ext uri="{FF2B5EF4-FFF2-40B4-BE49-F238E27FC236}">
                    <a16:creationId xmlns:a16="http://schemas.microsoft.com/office/drawing/2014/main" id="{2A061045-2B10-4CFD-AC9E-CF5B3164A8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81600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inoperable</a:t>
                </a:r>
              </a:p>
            </p:txBody>
          </p:sp>
          <p:sp>
            <p:nvSpPr>
              <p:cNvPr id="92" name="PAH, treatment Naive">
                <a:extLst>
                  <a:ext uri="{FF2B5EF4-FFF2-40B4-BE49-F238E27FC236}">
                    <a16:creationId xmlns:a16="http://schemas.microsoft.com/office/drawing/2014/main" id="{16FAA17C-1E28-4863-A06F-14E2D75060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360191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PAH, treatment Naive</a:t>
                </a:r>
              </a:p>
            </p:txBody>
          </p:sp>
          <p:sp>
            <p:nvSpPr>
              <p:cNvPr id="91" name="PAH with PCA therapy">
                <a:extLst>
                  <a:ext uri="{FF2B5EF4-FFF2-40B4-BE49-F238E27FC236}">
                    <a16:creationId xmlns:a16="http://schemas.microsoft.com/office/drawing/2014/main" id="{9706F01A-35B6-4BCA-8C30-AB2DC081A0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26127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PCA therapy</a:t>
                </a:r>
              </a:p>
            </p:txBody>
          </p:sp>
          <p:sp>
            <p:nvSpPr>
              <p:cNvPr id="90" name="PAH with ERA therapy">
                <a:extLst>
                  <a:ext uri="{FF2B5EF4-FFF2-40B4-BE49-F238E27FC236}">
                    <a16:creationId xmlns:a16="http://schemas.microsoft.com/office/drawing/2014/main" id="{8F7DB450-4039-4092-9254-FBA311974B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60531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ERA therapy</a:t>
                </a:r>
              </a:p>
            </p:txBody>
          </p:sp>
        </p:grpSp>
      </p:grpSp>
      <p:pic>
        <p:nvPicPr>
          <p:cNvPr id="31" name="Inner Circle">
            <a:extLst>
              <a:ext uri="{FF2B5EF4-FFF2-40B4-BE49-F238E27FC236}">
                <a16:creationId xmlns:a16="http://schemas.microsoft.com/office/drawing/2014/main" id="{C90CC6F0-6A4D-40FC-AE6B-1AB8BF905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2305" y="2068254"/>
            <a:ext cx="1404788" cy="1404788"/>
          </a:xfrm>
          <a:prstGeom prst="rect">
            <a:avLst/>
          </a:prstGeom>
        </p:spPr>
      </p:pic>
      <p:sp>
        <p:nvSpPr>
          <p:cNvPr id="5" name="Header Box">
            <a:extLst>
              <a:ext uri="{FF2B5EF4-FFF2-40B4-BE49-F238E27FC236}">
                <a16:creationId xmlns:a16="http://schemas.microsoft.com/office/drawing/2014/main" id="{90B3EF20-4939-4E8B-B616-329399B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  <p:pic>
        <p:nvPicPr>
          <p:cNvPr id="6" name="EXECUTE ICON">
            <a:extLst>
              <a:ext uri="{FF2B5EF4-FFF2-40B4-BE49-F238E27FC236}">
                <a16:creationId xmlns:a16="http://schemas.microsoft.com/office/drawing/2014/main" id="{3D697AC8-64A7-41D3-B173-F2760F617A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pic>
        <p:nvPicPr>
          <p:cNvPr id="7" name="Clock">
            <a:extLst>
              <a:ext uri="{FF2B5EF4-FFF2-40B4-BE49-F238E27FC236}">
                <a16:creationId xmlns:a16="http://schemas.microsoft.com/office/drawing/2014/main" id="{46ED2139-0F66-4F65-BF3A-E5D4D8B0F3B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9" name="Total Time">
            <a:extLst>
              <a:ext uri="{FF2B5EF4-FFF2-40B4-BE49-F238E27FC236}">
                <a16:creationId xmlns:a16="http://schemas.microsoft.com/office/drawing/2014/main" id="{5DACE3D0-C6E8-4730-AB22-E2DAD5AC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15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  <p:pic>
        <p:nvPicPr>
          <p:cNvPr id="114" name="Arrow">
            <a:extLst>
              <a:ext uri="{FF2B5EF4-FFF2-40B4-BE49-F238E27FC236}">
                <a16:creationId xmlns:a16="http://schemas.microsoft.com/office/drawing/2014/main" id="{49A9D3ED-19E1-4132-B137-99FEB27F4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8630" y="2499864"/>
            <a:ext cx="1106694" cy="547868"/>
          </a:xfrm>
          <a:prstGeom prst="rect">
            <a:avLst/>
          </a:prstGeom>
        </p:spPr>
      </p:pic>
      <p:grpSp>
        <p:nvGrpSpPr>
          <p:cNvPr id="118" name="Click to Spin Button">
            <a:extLst>
              <a:ext uri="{FF2B5EF4-FFF2-40B4-BE49-F238E27FC236}">
                <a16:creationId xmlns:a16="http://schemas.microsoft.com/office/drawing/2014/main" id="{3D6CE189-50DB-4F2A-BBE2-330B98268494}"/>
              </a:ext>
            </a:extLst>
          </p:cNvPr>
          <p:cNvGrpSpPr/>
          <p:nvPr/>
        </p:nvGrpSpPr>
        <p:grpSpPr>
          <a:xfrm>
            <a:off x="1750014" y="3653979"/>
            <a:ext cx="1024319" cy="803502"/>
            <a:chOff x="1326959" y="3307481"/>
            <a:chExt cx="1024319" cy="803502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754B9F0-F4BD-42CF-A103-A88BCE1D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7367" y="3307481"/>
              <a:ext cx="803502" cy="803502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88D8909-80C7-43D4-98E3-6D880FD2A5FA}"/>
                </a:ext>
              </a:extLst>
            </p:cNvPr>
            <p:cNvSpPr txBox="1"/>
            <p:nvPr/>
          </p:nvSpPr>
          <p:spPr>
            <a:xfrm>
              <a:off x="1326959" y="3511498"/>
              <a:ext cx="1024319" cy="471668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  <a:t>Click to</a:t>
              </a:r>
              <a:b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</a:b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  <a:t>Spin</a:t>
              </a:r>
              <a:endParaRPr lang="en-US" sz="1100" b="1" dirty="0">
                <a:solidFill>
                  <a:schemeClr val="bg1">
                    <a:lumMod val="95000"/>
                  </a:schemeClr>
                </a:solidFill>
                <a:latin typeface="+mj-lt"/>
                <a:ea typeface="Arial Black" charset="0"/>
                <a:cs typeface="Arial Black" charset="0"/>
              </a:endParaRPr>
            </a:p>
          </p:txBody>
        </p:sp>
      </p:grpSp>
      <p:pic>
        <p:nvPicPr>
          <p:cNvPr id="121" name="Spinner Compressed">
            <a:hlinkClick r:id="" action="ppaction://media"/>
            <a:extLst>
              <a:ext uri="{FF2B5EF4-FFF2-40B4-BE49-F238E27FC236}">
                <a16:creationId xmlns:a16="http://schemas.microsoft.com/office/drawing/2014/main" id="{188EC850-2CD9-4CB2-8899-8B508D8CC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79897" y="-549059"/>
            <a:ext cx="457200" cy="457200"/>
          </a:xfrm>
          <a:prstGeom prst="rect">
            <a:avLst/>
          </a:prstGeom>
        </p:spPr>
      </p:pic>
      <p:pic>
        <p:nvPicPr>
          <p:cNvPr id="136" name="Spinner Compressed">
            <a:hlinkClick r:id="" action="ppaction://media"/>
            <a:extLst>
              <a:ext uri="{FF2B5EF4-FFF2-40B4-BE49-F238E27FC236}">
                <a16:creationId xmlns:a16="http://schemas.microsoft.com/office/drawing/2014/main" id="{B9B3D48F-8C75-40DA-B335-22C9A1986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57774" y="-549059"/>
            <a:ext cx="457200" cy="457200"/>
          </a:xfrm>
          <a:prstGeom prst="rect">
            <a:avLst/>
          </a:prstGeom>
        </p:spPr>
      </p:pic>
      <p:grpSp>
        <p:nvGrpSpPr>
          <p:cNvPr id="143" name="Inner wheel">
            <a:extLst>
              <a:ext uri="{FF2B5EF4-FFF2-40B4-BE49-F238E27FC236}">
                <a16:creationId xmlns:a16="http://schemas.microsoft.com/office/drawing/2014/main" id="{8852DCA0-2A8E-4BA9-A648-066C7AD3A3B1}"/>
              </a:ext>
            </a:extLst>
          </p:cNvPr>
          <p:cNvGrpSpPr/>
          <p:nvPr/>
        </p:nvGrpSpPr>
        <p:grpSpPr>
          <a:xfrm rot="494633">
            <a:off x="3291900" y="1481024"/>
            <a:ext cx="2579248" cy="2579248"/>
            <a:chOff x="3282375" y="1481024"/>
            <a:chExt cx="2579248" cy="2579248"/>
          </a:xfrm>
        </p:grpSpPr>
        <p:pic>
          <p:nvPicPr>
            <p:cNvPr id="21" name="Wheel">
              <a:extLst>
                <a:ext uri="{FF2B5EF4-FFF2-40B4-BE49-F238E27FC236}">
                  <a16:creationId xmlns:a16="http://schemas.microsoft.com/office/drawing/2014/main" id="{C703A982-F08E-4961-968C-A60BFFC2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2375" y="1481024"/>
              <a:ext cx="2579248" cy="2579248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A74E8CC-997C-4AE6-9706-3050167B4D0A}"/>
                </a:ext>
              </a:extLst>
            </p:cNvPr>
            <p:cNvGrpSpPr/>
            <p:nvPr/>
          </p:nvGrpSpPr>
          <p:grpSpPr>
            <a:xfrm rot="851372">
              <a:off x="3666595" y="1868528"/>
              <a:ext cx="2069732" cy="1953323"/>
              <a:chOff x="9592035" y="1859933"/>
              <a:chExt cx="2238859" cy="2112939"/>
            </a:xfrm>
          </p:grpSpPr>
          <p:pic>
            <p:nvPicPr>
              <p:cNvPr id="53" name="Jensen">
                <a:extLst>
                  <a:ext uri="{FF2B5EF4-FFF2-40B4-BE49-F238E27FC236}">
                    <a16:creationId xmlns:a16="http://schemas.microsoft.com/office/drawing/2014/main" id="{27DE9830-0A2B-4A70-9699-1AD12DBE6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19953752">
                <a:off x="9654189" y="1892428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58" name="Lee">
                <a:extLst>
                  <a:ext uri="{FF2B5EF4-FFF2-40B4-BE49-F238E27FC236}">
                    <a16:creationId xmlns:a16="http://schemas.microsoft.com/office/drawing/2014/main" id="{7A57CC62-F7AB-4236-8D87-44E18F6F1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13421049">
                <a:off x="9876871" y="3582694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61" name="Sanjip">
                <a:extLst>
                  <a:ext uri="{FF2B5EF4-FFF2-40B4-BE49-F238E27FC236}">
                    <a16:creationId xmlns:a16="http://schemas.microsoft.com/office/drawing/2014/main" id="{62540796-4EA2-4105-97F2-E399E62B2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6033555">
                <a:off x="11440716" y="2465373"/>
                <a:ext cx="390178" cy="390178"/>
              </a:xfrm>
              <a:prstGeom prst="rect">
                <a:avLst/>
              </a:prstGeom>
            </p:spPr>
          </p:pic>
          <p:sp>
            <p:nvSpPr>
              <p:cNvPr id="138" name="Lee">
                <a:extLst>
                  <a:ext uri="{FF2B5EF4-FFF2-40B4-BE49-F238E27FC236}">
                    <a16:creationId xmlns:a16="http://schemas.microsoft.com/office/drawing/2014/main" id="{17BB06DC-DBFD-469F-A056-D0A6D06665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430632">
                <a:off x="9592036" y="1859934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Lee</a:t>
                </a:r>
              </a:p>
            </p:txBody>
          </p:sp>
          <p:sp>
            <p:nvSpPr>
              <p:cNvPr id="139" name="Sanjip">
                <a:extLst>
                  <a:ext uri="{FF2B5EF4-FFF2-40B4-BE49-F238E27FC236}">
                    <a16:creationId xmlns:a16="http://schemas.microsoft.com/office/drawing/2014/main" id="{29424D2C-3DC8-45C2-87B7-FD9A5444F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58297">
                <a:off x="9592036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</a:t>
                </a:r>
                <a:r>
                  <a:rPr lang="en-US" sz="1200" b="1" dirty="0" err="1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Sanjip</a:t>
                </a:r>
                <a:endParaRPr lang="en-US" sz="12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Jensen">
                <a:extLst>
                  <a:ext uri="{FF2B5EF4-FFF2-40B4-BE49-F238E27FC236}">
                    <a16:creationId xmlns:a16="http://schemas.microsoft.com/office/drawing/2014/main" id="{AD8928F0-29F7-4A41-AFD9-EEAEB0281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2035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Jensen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5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">
        <p:fade/>
      </p:transition>
    </mc:Choice>
    <mc:Fallback xmlns="">
      <p:transition spd="med"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89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9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uter Wheel">
            <a:extLst>
              <a:ext uri="{FF2B5EF4-FFF2-40B4-BE49-F238E27FC236}">
                <a16:creationId xmlns:a16="http://schemas.microsoft.com/office/drawing/2014/main" id="{FA947320-9931-40AA-B6CD-1A7BD08C3833}"/>
              </a:ext>
            </a:extLst>
          </p:cNvPr>
          <p:cNvGrpSpPr/>
          <p:nvPr/>
        </p:nvGrpSpPr>
        <p:grpSpPr>
          <a:xfrm rot="7231123">
            <a:off x="2828229" y="1017328"/>
            <a:ext cx="3512940" cy="3512940"/>
            <a:chOff x="2815530" y="1014178"/>
            <a:chExt cx="3512940" cy="3512940"/>
          </a:xfrm>
        </p:grpSpPr>
        <p:pic>
          <p:nvPicPr>
            <p:cNvPr id="10" name="Wheel">
              <a:extLst>
                <a:ext uri="{FF2B5EF4-FFF2-40B4-BE49-F238E27FC236}">
                  <a16:creationId xmlns:a16="http://schemas.microsoft.com/office/drawing/2014/main" id="{A377E378-05D0-4614-97CC-0E683363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5530" y="1014178"/>
              <a:ext cx="3512940" cy="351294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84ABB56-230D-4F5A-AB7C-E21D1A089C25}"/>
                </a:ext>
              </a:extLst>
            </p:cNvPr>
            <p:cNvGrpSpPr/>
            <p:nvPr/>
          </p:nvGrpSpPr>
          <p:grpSpPr>
            <a:xfrm>
              <a:off x="3076731" y="1091151"/>
              <a:ext cx="3177789" cy="3287531"/>
              <a:chOff x="3076731" y="1091151"/>
              <a:chExt cx="3177789" cy="3287531"/>
            </a:xfrm>
          </p:grpSpPr>
          <p:pic>
            <p:nvPicPr>
              <p:cNvPr id="84" name="CTEPH recurrent persistent">
                <a:extLst>
                  <a:ext uri="{FF2B5EF4-FFF2-40B4-BE49-F238E27FC236}">
                    <a16:creationId xmlns:a16="http://schemas.microsoft.com/office/drawing/2014/main" id="{FA43894A-2E2D-435F-ADBB-8402BEC38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50000"/>
              </a:blip>
              <a:stretch>
                <a:fillRect/>
              </a:stretch>
            </p:blipFill>
            <p:spPr>
              <a:xfrm rot="13555788">
                <a:off x="3357932" y="374822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3" name="CTEPH inoperable">
                <a:extLst>
                  <a:ext uri="{FF2B5EF4-FFF2-40B4-BE49-F238E27FC236}">
                    <a16:creationId xmlns:a16="http://schemas.microsoft.com/office/drawing/2014/main" id="{DFDA4A16-05A4-46D2-ABF1-C8016969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50000"/>
              </a:blip>
              <a:stretch>
                <a:fillRect/>
              </a:stretch>
            </p:blipFill>
            <p:spPr>
              <a:xfrm rot="9036749">
                <a:off x="4951979" y="4098242"/>
                <a:ext cx="286537" cy="280440"/>
              </a:xfrm>
              <a:prstGeom prst="rect">
                <a:avLst/>
              </a:prstGeom>
            </p:spPr>
          </p:pic>
          <p:pic>
            <p:nvPicPr>
              <p:cNvPr id="85" name="PAH, treatment Naive">
                <a:extLst>
                  <a:ext uri="{FF2B5EF4-FFF2-40B4-BE49-F238E27FC236}">
                    <a16:creationId xmlns:a16="http://schemas.microsoft.com/office/drawing/2014/main" id="{9A824548-7030-42D5-9293-D624AE46F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</a:blip>
              <a:stretch>
                <a:fillRect/>
              </a:stretch>
            </p:blipFill>
            <p:spPr>
              <a:xfrm rot="5400000">
                <a:off x="5974080" y="2491389"/>
                <a:ext cx="280440" cy="280440"/>
              </a:xfrm>
              <a:prstGeom prst="rect">
                <a:avLst/>
              </a:prstGeom>
            </p:spPr>
          </p:pic>
          <p:pic>
            <p:nvPicPr>
              <p:cNvPr id="87" name="PAH with PCA therapy">
                <a:extLst>
                  <a:ext uri="{FF2B5EF4-FFF2-40B4-BE49-F238E27FC236}">
                    <a16:creationId xmlns:a16="http://schemas.microsoft.com/office/drawing/2014/main" id="{4F631970-B2FC-4FD7-814B-DBB5EDEE4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 amt="50000"/>
              </a:blip>
              <a:stretch>
                <a:fillRect/>
              </a:stretch>
            </p:blipFill>
            <p:spPr>
              <a:xfrm rot="655007">
                <a:off x="4705876" y="109115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6" name="PAH with ERA therapy">
                <a:extLst>
                  <a:ext uri="{FF2B5EF4-FFF2-40B4-BE49-F238E27FC236}">
                    <a16:creationId xmlns:a16="http://schemas.microsoft.com/office/drawing/2014/main" id="{00DD2F46-8EB2-4DCC-B1A7-E5CB6E78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7818649">
                <a:off x="3076731" y="1859880"/>
                <a:ext cx="292633" cy="292633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929909-50DC-4501-93AF-C8FF7829CFBF}"/>
                </a:ext>
              </a:extLst>
            </p:cNvPr>
            <p:cNvGrpSpPr/>
            <p:nvPr/>
          </p:nvGrpSpPr>
          <p:grpSpPr>
            <a:xfrm>
              <a:off x="3040379" y="1239028"/>
              <a:ext cx="3063240" cy="3063240"/>
              <a:chOff x="3040379" y="1239028"/>
              <a:chExt cx="3063240" cy="3063240"/>
            </a:xfrm>
          </p:grpSpPr>
          <p:sp>
            <p:nvSpPr>
              <p:cNvPr id="94" name="CTEPH recurrent persistent">
                <a:extLst>
                  <a:ext uri="{FF2B5EF4-FFF2-40B4-BE49-F238E27FC236}">
                    <a16:creationId xmlns:a16="http://schemas.microsoft.com/office/drawing/2014/main" id="{FA9E2C2F-0988-4B2B-A9AF-E042E35486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7034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recurrent persistent</a:t>
                </a:r>
              </a:p>
            </p:txBody>
          </p:sp>
          <p:sp>
            <p:nvSpPr>
              <p:cNvPr id="93" name="CTEPH inoperable">
                <a:extLst>
                  <a:ext uri="{FF2B5EF4-FFF2-40B4-BE49-F238E27FC236}">
                    <a16:creationId xmlns:a16="http://schemas.microsoft.com/office/drawing/2014/main" id="{2A061045-2B10-4CFD-AC9E-CF5B3164A8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81600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inoperable</a:t>
                </a:r>
              </a:p>
            </p:txBody>
          </p:sp>
          <p:sp>
            <p:nvSpPr>
              <p:cNvPr id="92" name="PAH, treatment Naive">
                <a:extLst>
                  <a:ext uri="{FF2B5EF4-FFF2-40B4-BE49-F238E27FC236}">
                    <a16:creationId xmlns:a16="http://schemas.microsoft.com/office/drawing/2014/main" id="{16FAA17C-1E28-4863-A06F-14E2D75060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360191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PAH, treatment Naive</a:t>
                </a:r>
              </a:p>
            </p:txBody>
          </p:sp>
          <p:sp>
            <p:nvSpPr>
              <p:cNvPr id="91" name="PAH with PCA therapy">
                <a:extLst>
                  <a:ext uri="{FF2B5EF4-FFF2-40B4-BE49-F238E27FC236}">
                    <a16:creationId xmlns:a16="http://schemas.microsoft.com/office/drawing/2014/main" id="{9706F01A-35B6-4BCA-8C30-AB2DC081A0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26127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PCA therapy</a:t>
                </a:r>
              </a:p>
            </p:txBody>
          </p:sp>
          <p:sp>
            <p:nvSpPr>
              <p:cNvPr id="90" name="PAH with ERA therapy">
                <a:extLst>
                  <a:ext uri="{FF2B5EF4-FFF2-40B4-BE49-F238E27FC236}">
                    <a16:creationId xmlns:a16="http://schemas.microsoft.com/office/drawing/2014/main" id="{8F7DB450-4039-4092-9254-FBA311974B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60531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ERA therapy</a:t>
                </a:r>
              </a:p>
            </p:txBody>
          </p:sp>
        </p:grpSp>
      </p:grpSp>
      <p:pic>
        <p:nvPicPr>
          <p:cNvPr id="31" name="Inner Circle">
            <a:extLst>
              <a:ext uri="{FF2B5EF4-FFF2-40B4-BE49-F238E27FC236}">
                <a16:creationId xmlns:a16="http://schemas.microsoft.com/office/drawing/2014/main" id="{C90CC6F0-6A4D-40FC-AE6B-1AB8BF905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2305" y="2068254"/>
            <a:ext cx="1404788" cy="1404788"/>
          </a:xfrm>
          <a:prstGeom prst="rect">
            <a:avLst/>
          </a:prstGeom>
        </p:spPr>
      </p:pic>
      <p:sp>
        <p:nvSpPr>
          <p:cNvPr id="5" name="Header Box">
            <a:extLst>
              <a:ext uri="{FF2B5EF4-FFF2-40B4-BE49-F238E27FC236}">
                <a16:creationId xmlns:a16="http://schemas.microsoft.com/office/drawing/2014/main" id="{90B3EF20-4939-4E8B-B616-329399B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  <p:pic>
        <p:nvPicPr>
          <p:cNvPr id="6" name="EXECUTE ICON">
            <a:extLst>
              <a:ext uri="{FF2B5EF4-FFF2-40B4-BE49-F238E27FC236}">
                <a16:creationId xmlns:a16="http://schemas.microsoft.com/office/drawing/2014/main" id="{3D697AC8-64A7-41D3-B173-F2760F617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pic>
        <p:nvPicPr>
          <p:cNvPr id="7" name="Clock">
            <a:extLst>
              <a:ext uri="{FF2B5EF4-FFF2-40B4-BE49-F238E27FC236}">
                <a16:creationId xmlns:a16="http://schemas.microsoft.com/office/drawing/2014/main" id="{46ED2139-0F66-4F65-BF3A-E5D4D8B0F3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9" name="Total Time">
            <a:extLst>
              <a:ext uri="{FF2B5EF4-FFF2-40B4-BE49-F238E27FC236}">
                <a16:creationId xmlns:a16="http://schemas.microsoft.com/office/drawing/2014/main" id="{5DACE3D0-C6E8-4730-AB22-E2DAD5AC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15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  <p:pic>
        <p:nvPicPr>
          <p:cNvPr id="114" name="Arrow">
            <a:extLst>
              <a:ext uri="{FF2B5EF4-FFF2-40B4-BE49-F238E27FC236}">
                <a16:creationId xmlns:a16="http://schemas.microsoft.com/office/drawing/2014/main" id="{49A9D3ED-19E1-4132-B137-99FEB27F4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8630" y="2499864"/>
            <a:ext cx="1106694" cy="547868"/>
          </a:xfrm>
          <a:prstGeom prst="rect">
            <a:avLst/>
          </a:prstGeom>
        </p:spPr>
      </p:pic>
      <p:grpSp>
        <p:nvGrpSpPr>
          <p:cNvPr id="143" name="Inner wheel">
            <a:extLst>
              <a:ext uri="{FF2B5EF4-FFF2-40B4-BE49-F238E27FC236}">
                <a16:creationId xmlns:a16="http://schemas.microsoft.com/office/drawing/2014/main" id="{8852DCA0-2A8E-4BA9-A648-066C7AD3A3B1}"/>
              </a:ext>
            </a:extLst>
          </p:cNvPr>
          <p:cNvGrpSpPr/>
          <p:nvPr/>
        </p:nvGrpSpPr>
        <p:grpSpPr>
          <a:xfrm rot="4917216">
            <a:off x="3291900" y="1481024"/>
            <a:ext cx="2579248" cy="2579248"/>
            <a:chOff x="3282375" y="1481024"/>
            <a:chExt cx="2579248" cy="2579248"/>
          </a:xfrm>
        </p:grpSpPr>
        <p:pic>
          <p:nvPicPr>
            <p:cNvPr id="21" name="Wheel">
              <a:extLst>
                <a:ext uri="{FF2B5EF4-FFF2-40B4-BE49-F238E27FC236}">
                  <a16:creationId xmlns:a16="http://schemas.microsoft.com/office/drawing/2014/main" id="{C703A982-F08E-4961-968C-A60BFFC2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2375" y="1481024"/>
              <a:ext cx="2579248" cy="2579248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A74E8CC-997C-4AE6-9706-3050167B4D0A}"/>
                </a:ext>
              </a:extLst>
            </p:cNvPr>
            <p:cNvGrpSpPr/>
            <p:nvPr/>
          </p:nvGrpSpPr>
          <p:grpSpPr>
            <a:xfrm rot="851372">
              <a:off x="3666595" y="1868528"/>
              <a:ext cx="2069732" cy="1953323"/>
              <a:chOff x="9592035" y="1859933"/>
              <a:chExt cx="2238859" cy="2112939"/>
            </a:xfrm>
          </p:grpSpPr>
          <p:pic>
            <p:nvPicPr>
              <p:cNvPr id="53" name="Jensen">
                <a:extLst>
                  <a:ext uri="{FF2B5EF4-FFF2-40B4-BE49-F238E27FC236}">
                    <a16:creationId xmlns:a16="http://schemas.microsoft.com/office/drawing/2014/main" id="{27DE9830-0A2B-4A70-9699-1AD12DBE6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9953752">
                <a:off x="9654189" y="1892428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58" name="Lee">
                <a:extLst>
                  <a:ext uri="{FF2B5EF4-FFF2-40B4-BE49-F238E27FC236}">
                    <a16:creationId xmlns:a16="http://schemas.microsoft.com/office/drawing/2014/main" id="{7A57CC62-F7AB-4236-8D87-44E18F6F1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alphaModFix amt="50000"/>
              </a:blip>
              <a:stretch>
                <a:fillRect/>
              </a:stretch>
            </p:blipFill>
            <p:spPr>
              <a:xfrm rot="13421049">
                <a:off x="9876871" y="3582694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61" name="Sanjip">
                <a:extLst>
                  <a:ext uri="{FF2B5EF4-FFF2-40B4-BE49-F238E27FC236}">
                    <a16:creationId xmlns:a16="http://schemas.microsoft.com/office/drawing/2014/main" id="{62540796-4EA2-4105-97F2-E399E62B2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alphaModFix amt="50000"/>
              </a:blip>
              <a:stretch>
                <a:fillRect/>
              </a:stretch>
            </p:blipFill>
            <p:spPr>
              <a:xfrm rot="6033555">
                <a:off x="11440716" y="2465373"/>
                <a:ext cx="390178" cy="390178"/>
              </a:xfrm>
              <a:prstGeom prst="rect">
                <a:avLst/>
              </a:prstGeom>
            </p:spPr>
          </p:pic>
          <p:sp>
            <p:nvSpPr>
              <p:cNvPr id="138" name="Lee">
                <a:extLst>
                  <a:ext uri="{FF2B5EF4-FFF2-40B4-BE49-F238E27FC236}">
                    <a16:creationId xmlns:a16="http://schemas.microsoft.com/office/drawing/2014/main" id="{17BB06DC-DBFD-469F-A056-D0A6D06665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430632">
                <a:off x="9592036" y="1859934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Lee</a:t>
                </a:r>
              </a:p>
            </p:txBody>
          </p:sp>
          <p:sp>
            <p:nvSpPr>
              <p:cNvPr id="139" name="Sanjip">
                <a:extLst>
                  <a:ext uri="{FF2B5EF4-FFF2-40B4-BE49-F238E27FC236}">
                    <a16:creationId xmlns:a16="http://schemas.microsoft.com/office/drawing/2014/main" id="{29424D2C-3DC8-45C2-87B7-FD9A5444F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58297">
                <a:off x="9592036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</a:t>
                </a:r>
                <a:r>
                  <a:rPr lang="en-US" sz="1200" b="1" dirty="0" err="1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Sanjip</a:t>
                </a:r>
                <a:endParaRPr lang="en-US" sz="12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Jensen">
                <a:extLst>
                  <a:ext uri="{FF2B5EF4-FFF2-40B4-BE49-F238E27FC236}">
                    <a16:creationId xmlns:a16="http://schemas.microsoft.com/office/drawing/2014/main" id="{AD8928F0-29F7-4A41-AFD9-EEAEB0281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2035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Jensen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57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3E16038-8CF6-ED4A-92F8-93277B406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7426"/>
          <a:stretch/>
        </p:blipFill>
        <p:spPr>
          <a:xfrm>
            <a:off x="0" y="-1"/>
            <a:ext cx="9144000" cy="47615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524E4C-CF38-434B-A6AB-97C273C6C5F3}"/>
              </a:ext>
            </a:extLst>
          </p:cNvPr>
          <p:cNvCxnSpPr>
            <a:cxnSpLocks/>
          </p:cNvCxnSpPr>
          <p:nvPr/>
        </p:nvCxnSpPr>
        <p:spPr>
          <a:xfrm>
            <a:off x="4572000" y="2929844"/>
            <a:ext cx="0" cy="1518879"/>
          </a:xfrm>
          <a:prstGeom prst="line">
            <a:avLst/>
          </a:prstGeom>
          <a:ln w="28575" cap="rnd">
            <a:solidFill>
              <a:srgbClr val="ED22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8213002-4CE8-114B-AAFE-836642D87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130" y="990385"/>
            <a:ext cx="1612900" cy="161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4606F5-4707-6648-903F-65792204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35" y="1012233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535704F-1B2C-4C4B-AC84-AD6B98B23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16786B-4FDA-4D88-8252-DC670AFB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pic>
        <p:nvPicPr>
          <p:cNvPr id="15" name="clock icon">
            <a:extLst>
              <a:ext uri="{FF2B5EF4-FFF2-40B4-BE49-F238E27FC236}">
                <a16:creationId xmlns:a16="http://schemas.microsoft.com/office/drawing/2014/main" id="{63FFF841-7247-BE45-8915-30B84740E0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16" name="15 minutes">
            <a:extLst>
              <a:ext uri="{FF2B5EF4-FFF2-40B4-BE49-F238E27FC236}">
                <a16:creationId xmlns:a16="http://schemas.microsoft.com/office/drawing/2014/main" id="{5B4D8BB5-3860-6942-BED3-CD8C3514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  <p:sp>
        <p:nvSpPr>
          <p:cNvPr id="34" name="rectangle to hold profile">
            <a:extLst>
              <a:ext uri="{FF2B5EF4-FFF2-40B4-BE49-F238E27FC236}">
                <a16:creationId xmlns:a16="http://schemas.microsoft.com/office/drawing/2014/main" id="{95BB8674-9DDF-6048-B4C2-F193D3A85519}"/>
              </a:ext>
            </a:extLst>
          </p:cNvPr>
          <p:cNvSpPr/>
          <p:nvPr/>
        </p:nvSpPr>
        <p:spPr>
          <a:xfrm>
            <a:off x="5109556" y="2812648"/>
            <a:ext cx="3316147" cy="1733390"/>
          </a:xfrm>
          <a:prstGeom prst="roundRect">
            <a:avLst>
              <a:gd name="adj" fmla="val 29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10800000" scaled="0"/>
          </a:gradFill>
          <a:ln w="19050">
            <a:gradFill>
              <a:gsLst>
                <a:gs pos="0">
                  <a:srgbClr val="ED2227"/>
                </a:gs>
                <a:gs pos="100000">
                  <a:srgbClr val="F47A22"/>
                </a:gs>
              </a:gsLst>
              <a:lin ang="5400000" scaled="1"/>
            </a:gradFill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</a:pPr>
            <a:endParaRPr lang="en-US" sz="1400" dirty="0">
              <a:solidFill>
                <a:srgbClr val="515267"/>
              </a:solidFill>
              <a:highlight>
                <a:srgbClr val="00FF00"/>
              </a:highlight>
            </a:endParaRPr>
          </a:p>
        </p:txBody>
      </p:sp>
      <p:sp>
        <p:nvSpPr>
          <p:cNvPr id="35" name="rectangle to hold profile">
            <a:extLst>
              <a:ext uri="{FF2B5EF4-FFF2-40B4-BE49-F238E27FC236}">
                <a16:creationId xmlns:a16="http://schemas.microsoft.com/office/drawing/2014/main" id="{61975E67-B6A3-F943-97DB-277597F97EA3}"/>
              </a:ext>
            </a:extLst>
          </p:cNvPr>
          <p:cNvSpPr/>
          <p:nvPr/>
        </p:nvSpPr>
        <p:spPr>
          <a:xfrm>
            <a:off x="718298" y="2812648"/>
            <a:ext cx="3316147" cy="1733390"/>
          </a:xfrm>
          <a:prstGeom prst="roundRect">
            <a:avLst>
              <a:gd name="adj" fmla="val 29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10800000" scaled="0"/>
          </a:gradFill>
          <a:ln w="19050">
            <a:gradFill>
              <a:gsLst>
                <a:gs pos="0">
                  <a:srgbClr val="ED2227"/>
                </a:gs>
                <a:gs pos="100000">
                  <a:srgbClr val="F47A22"/>
                </a:gs>
              </a:gsLst>
              <a:lin ang="5400000" scaled="1"/>
            </a:gradFill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</a:pPr>
            <a:endParaRPr lang="en-US" sz="1400" dirty="0">
              <a:solidFill>
                <a:srgbClr val="515267"/>
              </a:solidFill>
              <a:highlight>
                <a:srgbClr val="00FF00"/>
              </a:highlight>
            </a:endParaRPr>
          </a:p>
        </p:txBody>
      </p:sp>
      <p:sp>
        <p:nvSpPr>
          <p:cNvPr id="36" name="Left column">
            <a:extLst>
              <a:ext uri="{FF2B5EF4-FFF2-40B4-BE49-F238E27FC236}">
                <a16:creationId xmlns:a16="http://schemas.microsoft.com/office/drawing/2014/main" id="{9AEA4304-0EF2-7C4A-A2B9-F33444AB5AEA}"/>
              </a:ext>
            </a:extLst>
          </p:cNvPr>
          <p:cNvSpPr txBox="1"/>
          <p:nvPr/>
        </p:nvSpPr>
        <p:spPr>
          <a:xfrm>
            <a:off x="838409" y="2926012"/>
            <a:ext cx="3020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Dr Jensen</a:t>
            </a:r>
          </a:p>
          <a:p>
            <a:r>
              <a:rPr lang="en-US" sz="1500" i="1" dirty="0"/>
              <a:t>Gerontologist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Practicing for 24 years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Partner at a small outpatient facility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Mostly sees older patients</a:t>
            </a:r>
          </a:p>
        </p:txBody>
      </p:sp>
      <p:sp>
        <p:nvSpPr>
          <p:cNvPr id="37" name="Right column">
            <a:extLst>
              <a:ext uri="{FF2B5EF4-FFF2-40B4-BE49-F238E27FC236}">
                <a16:creationId xmlns:a16="http://schemas.microsoft.com/office/drawing/2014/main" id="{84FA5FE0-E635-C94D-BB81-27A9CBFB3B37}"/>
              </a:ext>
            </a:extLst>
          </p:cNvPr>
          <p:cNvSpPr txBox="1"/>
          <p:nvPr/>
        </p:nvSpPr>
        <p:spPr>
          <a:xfrm>
            <a:off x="5304888" y="2945892"/>
            <a:ext cx="2964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Knows a little about ADEMPAS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Usually prescribes an ERA for patients with PAH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Very cautious about making changes in prescriptions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837F46-02AE-4043-92E4-F0B0464BFC13}"/>
              </a:ext>
            </a:extLst>
          </p:cNvPr>
          <p:cNvGrpSpPr/>
          <p:nvPr/>
        </p:nvGrpSpPr>
        <p:grpSpPr>
          <a:xfrm>
            <a:off x="8026400" y="4796259"/>
            <a:ext cx="1007012" cy="250304"/>
            <a:chOff x="8026400" y="4796259"/>
            <a:chExt cx="1007012" cy="250304"/>
          </a:xfrm>
        </p:grpSpPr>
        <p:sp>
          <p:nvSpPr>
            <p:cNvPr id="39" name="Rounded Rectangle 26">
              <a:extLst>
                <a:ext uri="{FF2B5EF4-FFF2-40B4-BE49-F238E27FC236}">
                  <a16:creationId xmlns:a16="http://schemas.microsoft.com/office/drawing/2014/main" id="{DA5C24AD-0B9A-434B-B257-461C595EB0E3}"/>
                </a:ext>
              </a:extLst>
            </p:cNvPr>
            <p:cNvSpPr/>
            <p:nvPr/>
          </p:nvSpPr>
          <p:spPr>
            <a:xfrm>
              <a:off x="8026400" y="4796259"/>
              <a:ext cx="1007012" cy="250304"/>
            </a:xfrm>
            <a:prstGeom prst="roundRect">
              <a:avLst/>
            </a:prstGeom>
            <a:gradFill flip="none" rotWithShape="1">
              <a:gsLst>
                <a:gs pos="0">
                  <a:srgbClr val="F47A22"/>
                </a:gs>
                <a:gs pos="100000">
                  <a:srgbClr val="ED2227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6000"/>
                </a:prstClr>
              </a:outerShdw>
            </a:effectLst>
          </p:spPr>
          <p:txBody>
            <a:bodyPr vert="horz" lIns="731520" tIns="45720" rIns="91440" bIns="45720" rtlCol="0" anchor="ctr">
              <a:normAutofit fontScale="475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en-US" sz="2400" b="1" spc="-120">
                <a:solidFill>
                  <a:prstClr val="white"/>
                </a:solidFill>
                <a:latin typeface="+mj-lt"/>
                <a:ea typeface="+mj-ea"/>
                <a:cs typeface="Gotham Light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D4BF48-9413-4E26-8BB0-437FE8999872}"/>
                </a:ext>
              </a:extLst>
            </p:cNvPr>
            <p:cNvGrpSpPr/>
            <p:nvPr/>
          </p:nvGrpSpPr>
          <p:grpSpPr>
            <a:xfrm>
              <a:off x="8125436" y="4842172"/>
              <a:ext cx="165795" cy="165795"/>
              <a:chOff x="3394075" y="4327525"/>
              <a:chExt cx="240804" cy="24080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25B38D0-5DA7-4267-B8C5-E84EAEEF0E66}"/>
                  </a:ext>
                </a:extLst>
              </p:cNvPr>
              <p:cNvSpPr/>
              <p:nvPr/>
            </p:nvSpPr>
            <p:spPr>
              <a:xfrm>
                <a:off x="3394075" y="4327525"/>
                <a:ext cx="240804" cy="2408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BCC2E0F-9CBA-405F-BFA9-0A47F88E7187}"/>
                  </a:ext>
                </a:extLst>
              </p:cNvPr>
              <p:cNvGrpSpPr/>
              <p:nvPr/>
            </p:nvGrpSpPr>
            <p:grpSpPr>
              <a:xfrm>
                <a:off x="3458260" y="4397375"/>
                <a:ext cx="133716" cy="104834"/>
                <a:chOff x="3871010" y="4336985"/>
                <a:chExt cx="275540" cy="216024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E76E747-22B3-453D-860B-0C607BF369E6}"/>
                    </a:ext>
                  </a:extLst>
                </p:cNvPr>
                <p:cNvCxnSpPr/>
                <p:nvPr/>
              </p:nvCxnSpPr>
              <p:spPr>
                <a:xfrm flipH="1">
                  <a:off x="3895725" y="4448175"/>
                  <a:ext cx="250825" cy="0"/>
                </a:xfrm>
                <a:prstGeom prst="straightConnector1">
                  <a:avLst/>
                </a:prstGeom>
                <a:ln w="19050" cap="rnd">
                  <a:solidFill>
                    <a:schemeClr val="bg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riangle 12">
                  <a:extLst>
                    <a:ext uri="{FF2B5EF4-FFF2-40B4-BE49-F238E27FC236}">
                      <a16:creationId xmlns:a16="http://schemas.microsoft.com/office/drawing/2014/main" id="{649F2A8E-5C5F-46C6-9267-CEE4007AE670}"/>
                    </a:ext>
                  </a:extLst>
                </p:cNvPr>
                <p:cNvSpPr/>
                <p:nvPr/>
              </p:nvSpPr>
              <p:spPr>
                <a:xfrm rot="16200000">
                  <a:off x="3810281" y="4397714"/>
                  <a:ext cx="216024" cy="94565"/>
                </a:xfrm>
                <a:custGeom>
                  <a:avLst/>
                  <a:gdLst>
                    <a:gd name="connsiteX0" fmla="*/ 0 w 216024"/>
                    <a:gd name="connsiteY0" fmla="*/ 186228 h 186228"/>
                    <a:gd name="connsiteX1" fmla="*/ 108012 w 216024"/>
                    <a:gd name="connsiteY1" fmla="*/ 0 h 186228"/>
                    <a:gd name="connsiteX2" fmla="*/ 216024 w 216024"/>
                    <a:gd name="connsiteY2" fmla="*/ 186228 h 186228"/>
                    <a:gd name="connsiteX3" fmla="*/ 0 w 216024"/>
                    <a:gd name="connsiteY3" fmla="*/ 186228 h 186228"/>
                    <a:gd name="connsiteX0" fmla="*/ 0 w 216024"/>
                    <a:gd name="connsiteY0" fmla="*/ 186228 h 188367"/>
                    <a:gd name="connsiteX1" fmla="*/ 108012 w 216024"/>
                    <a:gd name="connsiteY1" fmla="*/ 0 h 188367"/>
                    <a:gd name="connsiteX2" fmla="*/ 216024 w 216024"/>
                    <a:gd name="connsiteY2" fmla="*/ 186228 h 188367"/>
                    <a:gd name="connsiteX3" fmla="*/ 109463 w 216024"/>
                    <a:gd name="connsiteY3" fmla="*/ 188367 h 188367"/>
                    <a:gd name="connsiteX4" fmla="*/ 0 w 216024"/>
                    <a:gd name="connsiteY4" fmla="*/ 186228 h 188367"/>
                    <a:gd name="connsiteX0" fmla="*/ 109463 w 216024"/>
                    <a:gd name="connsiteY0" fmla="*/ 188367 h 279807"/>
                    <a:gd name="connsiteX1" fmla="*/ 0 w 216024"/>
                    <a:gd name="connsiteY1" fmla="*/ 186228 h 279807"/>
                    <a:gd name="connsiteX2" fmla="*/ 108012 w 216024"/>
                    <a:gd name="connsiteY2" fmla="*/ 0 h 279807"/>
                    <a:gd name="connsiteX3" fmla="*/ 216024 w 216024"/>
                    <a:gd name="connsiteY3" fmla="*/ 186228 h 279807"/>
                    <a:gd name="connsiteX4" fmla="*/ 200903 w 216024"/>
                    <a:gd name="connsiteY4" fmla="*/ 279807 h 279807"/>
                    <a:gd name="connsiteX0" fmla="*/ 109463 w 216024"/>
                    <a:gd name="connsiteY0" fmla="*/ 188367 h 188367"/>
                    <a:gd name="connsiteX1" fmla="*/ 0 w 216024"/>
                    <a:gd name="connsiteY1" fmla="*/ 186228 h 188367"/>
                    <a:gd name="connsiteX2" fmla="*/ 108012 w 216024"/>
                    <a:gd name="connsiteY2" fmla="*/ 0 h 188367"/>
                    <a:gd name="connsiteX3" fmla="*/ 216024 w 216024"/>
                    <a:gd name="connsiteY3" fmla="*/ 186228 h 188367"/>
                    <a:gd name="connsiteX0" fmla="*/ 0 w 216024"/>
                    <a:gd name="connsiteY0" fmla="*/ 186228 h 186228"/>
                    <a:gd name="connsiteX1" fmla="*/ 108012 w 216024"/>
                    <a:gd name="connsiteY1" fmla="*/ 0 h 186228"/>
                    <a:gd name="connsiteX2" fmla="*/ 216024 w 216024"/>
                    <a:gd name="connsiteY2" fmla="*/ 186228 h 18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024" h="186228">
                      <a:moveTo>
                        <a:pt x="0" y="186228"/>
                      </a:moveTo>
                      <a:lnTo>
                        <a:pt x="108012" y="0"/>
                      </a:lnTo>
                      <a:lnTo>
                        <a:pt x="216024" y="186228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6EDFFF-1E0C-46D5-8C93-7BF0F52DBF31}"/>
                </a:ext>
              </a:extLst>
            </p:cNvPr>
            <p:cNvSpPr txBox="1"/>
            <p:nvPr/>
          </p:nvSpPr>
          <p:spPr>
            <a:xfrm>
              <a:off x="8403301" y="4856254"/>
              <a:ext cx="316287" cy="111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5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uter Wheel">
            <a:extLst>
              <a:ext uri="{FF2B5EF4-FFF2-40B4-BE49-F238E27FC236}">
                <a16:creationId xmlns:a16="http://schemas.microsoft.com/office/drawing/2014/main" id="{FA947320-9931-40AA-B6CD-1A7BD08C3833}"/>
              </a:ext>
            </a:extLst>
          </p:cNvPr>
          <p:cNvGrpSpPr/>
          <p:nvPr/>
        </p:nvGrpSpPr>
        <p:grpSpPr>
          <a:xfrm rot="9574082">
            <a:off x="2828229" y="1017328"/>
            <a:ext cx="3512941" cy="3512940"/>
            <a:chOff x="2815529" y="1014178"/>
            <a:chExt cx="3512941" cy="3512940"/>
          </a:xfrm>
        </p:grpSpPr>
        <p:pic>
          <p:nvPicPr>
            <p:cNvPr id="10" name="Wheel">
              <a:extLst>
                <a:ext uri="{FF2B5EF4-FFF2-40B4-BE49-F238E27FC236}">
                  <a16:creationId xmlns:a16="http://schemas.microsoft.com/office/drawing/2014/main" id="{A377E378-05D0-4614-97CC-0E683363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5529" y="1014178"/>
              <a:ext cx="3512941" cy="351294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84ABB56-230D-4F5A-AB7C-E21D1A089C25}"/>
                </a:ext>
              </a:extLst>
            </p:cNvPr>
            <p:cNvGrpSpPr/>
            <p:nvPr/>
          </p:nvGrpSpPr>
          <p:grpSpPr>
            <a:xfrm>
              <a:off x="3076731" y="1091151"/>
              <a:ext cx="3177789" cy="3287531"/>
              <a:chOff x="3076731" y="1091151"/>
              <a:chExt cx="3177789" cy="3287531"/>
            </a:xfrm>
          </p:grpSpPr>
          <p:pic>
            <p:nvPicPr>
              <p:cNvPr id="84" name="CTEPH recurrent persistent">
                <a:extLst>
                  <a:ext uri="{FF2B5EF4-FFF2-40B4-BE49-F238E27FC236}">
                    <a16:creationId xmlns:a16="http://schemas.microsoft.com/office/drawing/2014/main" id="{FA43894A-2E2D-435F-ADBB-8402BEC38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3555788">
                <a:off x="3357932" y="374822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3" name="CTEPH inoperable">
                <a:extLst>
                  <a:ext uri="{FF2B5EF4-FFF2-40B4-BE49-F238E27FC236}">
                    <a16:creationId xmlns:a16="http://schemas.microsoft.com/office/drawing/2014/main" id="{DFDA4A16-05A4-46D2-ABF1-C8016969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9036749">
                <a:off x="4951979" y="4098242"/>
                <a:ext cx="286537" cy="280440"/>
              </a:xfrm>
              <a:prstGeom prst="rect">
                <a:avLst/>
              </a:prstGeom>
            </p:spPr>
          </p:pic>
          <p:pic>
            <p:nvPicPr>
              <p:cNvPr id="85" name="PAH, treatment Naive">
                <a:extLst>
                  <a:ext uri="{FF2B5EF4-FFF2-40B4-BE49-F238E27FC236}">
                    <a16:creationId xmlns:a16="http://schemas.microsoft.com/office/drawing/2014/main" id="{9A824548-7030-42D5-9293-D624AE46F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974080" y="2491389"/>
                <a:ext cx="280440" cy="280440"/>
              </a:xfrm>
              <a:prstGeom prst="rect">
                <a:avLst/>
              </a:prstGeom>
            </p:spPr>
          </p:pic>
          <p:pic>
            <p:nvPicPr>
              <p:cNvPr id="87" name="PAH with PCA therapy">
                <a:extLst>
                  <a:ext uri="{FF2B5EF4-FFF2-40B4-BE49-F238E27FC236}">
                    <a16:creationId xmlns:a16="http://schemas.microsoft.com/office/drawing/2014/main" id="{4F631970-B2FC-4FD7-814B-DBB5EDEE4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655007">
                <a:off x="4705876" y="109115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6" name="PAH with ERA therapy">
                <a:extLst>
                  <a:ext uri="{FF2B5EF4-FFF2-40B4-BE49-F238E27FC236}">
                    <a16:creationId xmlns:a16="http://schemas.microsoft.com/office/drawing/2014/main" id="{00DD2F46-8EB2-4DCC-B1A7-E5CB6E78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7818649">
                <a:off x="3076731" y="1859880"/>
                <a:ext cx="292633" cy="292633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929909-50DC-4501-93AF-C8FF7829CFBF}"/>
                </a:ext>
              </a:extLst>
            </p:cNvPr>
            <p:cNvGrpSpPr/>
            <p:nvPr/>
          </p:nvGrpSpPr>
          <p:grpSpPr>
            <a:xfrm>
              <a:off x="3040379" y="1239028"/>
              <a:ext cx="3063240" cy="3063240"/>
              <a:chOff x="3040379" y="1239028"/>
              <a:chExt cx="3063240" cy="3063240"/>
            </a:xfrm>
          </p:grpSpPr>
          <p:sp>
            <p:nvSpPr>
              <p:cNvPr id="94" name="CTEPH recurrent persistent">
                <a:extLst>
                  <a:ext uri="{FF2B5EF4-FFF2-40B4-BE49-F238E27FC236}">
                    <a16:creationId xmlns:a16="http://schemas.microsoft.com/office/drawing/2014/main" id="{FA9E2C2F-0988-4B2B-A9AF-E042E35486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7034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recurrent persistent</a:t>
                </a:r>
              </a:p>
            </p:txBody>
          </p:sp>
          <p:sp>
            <p:nvSpPr>
              <p:cNvPr id="93" name="CTEPH inoperable">
                <a:extLst>
                  <a:ext uri="{FF2B5EF4-FFF2-40B4-BE49-F238E27FC236}">
                    <a16:creationId xmlns:a16="http://schemas.microsoft.com/office/drawing/2014/main" id="{2A061045-2B10-4CFD-AC9E-CF5B3164A8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81600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inoperable</a:t>
                </a:r>
              </a:p>
            </p:txBody>
          </p:sp>
          <p:sp>
            <p:nvSpPr>
              <p:cNvPr id="92" name="PAH, treatment Naive">
                <a:extLst>
                  <a:ext uri="{FF2B5EF4-FFF2-40B4-BE49-F238E27FC236}">
                    <a16:creationId xmlns:a16="http://schemas.microsoft.com/office/drawing/2014/main" id="{16FAA17C-1E28-4863-A06F-14E2D75060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360191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PAH, treatment Naive</a:t>
                </a:r>
              </a:p>
            </p:txBody>
          </p:sp>
          <p:sp>
            <p:nvSpPr>
              <p:cNvPr id="91" name="PAH with PCA therapy">
                <a:extLst>
                  <a:ext uri="{FF2B5EF4-FFF2-40B4-BE49-F238E27FC236}">
                    <a16:creationId xmlns:a16="http://schemas.microsoft.com/office/drawing/2014/main" id="{9706F01A-35B6-4BCA-8C30-AB2DC081A0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26127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PCA therapy</a:t>
                </a:r>
              </a:p>
            </p:txBody>
          </p:sp>
          <p:sp>
            <p:nvSpPr>
              <p:cNvPr id="90" name="PAH with ERA therapy">
                <a:extLst>
                  <a:ext uri="{FF2B5EF4-FFF2-40B4-BE49-F238E27FC236}">
                    <a16:creationId xmlns:a16="http://schemas.microsoft.com/office/drawing/2014/main" id="{8F7DB450-4039-4092-9254-FBA311974B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60531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ERA therapy</a:t>
                </a:r>
              </a:p>
            </p:txBody>
          </p:sp>
        </p:grpSp>
      </p:grpSp>
      <p:pic>
        <p:nvPicPr>
          <p:cNvPr id="31" name="Inner Circle">
            <a:extLst>
              <a:ext uri="{FF2B5EF4-FFF2-40B4-BE49-F238E27FC236}">
                <a16:creationId xmlns:a16="http://schemas.microsoft.com/office/drawing/2014/main" id="{C90CC6F0-6A4D-40FC-AE6B-1AB8BF905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2305" y="2068254"/>
            <a:ext cx="1404788" cy="1404788"/>
          </a:xfrm>
          <a:prstGeom prst="rect">
            <a:avLst/>
          </a:prstGeom>
        </p:spPr>
      </p:pic>
      <p:sp>
        <p:nvSpPr>
          <p:cNvPr id="5" name="Header Box">
            <a:extLst>
              <a:ext uri="{FF2B5EF4-FFF2-40B4-BE49-F238E27FC236}">
                <a16:creationId xmlns:a16="http://schemas.microsoft.com/office/drawing/2014/main" id="{90B3EF20-4939-4E8B-B616-329399B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  <p:pic>
        <p:nvPicPr>
          <p:cNvPr id="6" name="EXECUTE ICON">
            <a:extLst>
              <a:ext uri="{FF2B5EF4-FFF2-40B4-BE49-F238E27FC236}">
                <a16:creationId xmlns:a16="http://schemas.microsoft.com/office/drawing/2014/main" id="{3D697AC8-64A7-41D3-B173-F2760F617A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pic>
        <p:nvPicPr>
          <p:cNvPr id="7" name="Clock">
            <a:extLst>
              <a:ext uri="{FF2B5EF4-FFF2-40B4-BE49-F238E27FC236}">
                <a16:creationId xmlns:a16="http://schemas.microsoft.com/office/drawing/2014/main" id="{46ED2139-0F66-4F65-BF3A-E5D4D8B0F3B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9" name="Total Time">
            <a:extLst>
              <a:ext uri="{FF2B5EF4-FFF2-40B4-BE49-F238E27FC236}">
                <a16:creationId xmlns:a16="http://schemas.microsoft.com/office/drawing/2014/main" id="{5DACE3D0-C6E8-4730-AB22-E2DAD5AC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15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  <p:pic>
        <p:nvPicPr>
          <p:cNvPr id="114" name="Arrow">
            <a:extLst>
              <a:ext uri="{FF2B5EF4-FFF2-40B4-BE49-F238E27FC236}">
                <a16:creationId xmlns:a16="http://schemas.microsoft.com/office/drawing/2014/main" id="{49A9D3ED-19E1-4132-B137-99FEB27F4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8630" y="2499864"/>
            <a:ext cx="1106694" cy="547868"/>
          </a:xfrm>
          <a:prstGeom prst="rect">
            <a:avLst/>
          </a:prstGeom>
        </p:spPr>
      </p:pic>
      <p:grpSp>
        <p:nvGrpSpPr>
          <p:cNvPr id="118" name="Click to Spin Button">
            <a:extLst>
              <a:ext uri="{FF2B5EF4-FFF2-40B4-BE49-F238E27FC236}">
                <a16:creationId xmlns:a16="http://schemas.microsoft.com/office/drawing/2014/main" id="{3D6CE189-50DB-4F2A-BBE2-330B98268494}"/>
              </a:ext>
            </a:extLst>
          </p:cNvPr>
          <p:cNvGrpSpPr/>
          <p:nvPr/>
        </p:nvGrpSpPr>
        <p:grpSpPr>
          <a:xfrm>
            <a:off x="1750014" y="3653979"/>
            <a:ext cx="1024319" cy="803502"/>
            <a:chOff x="1326959" y="3307481"/>
            <a:chExt cx="1024319" cy="803502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754B9F0-F4BD-42CF-A103-A88BCE1D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7367" y="3307481"/>
              <a:ext cx="803502" cy="803502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88D8909-80C7-43D4-98E3-6D880FD2A5FA}"/>
                </a:ext>
              </a:extLst>
            </p:cNvPr>
            <p:cNvSpPr txBox="1"/>
            <p:nvPr/>
          </p:nvSpPr>
          <p:spPr>
            <a:xfrm>
              <a:off x="1326959" y="3511498"/>
              <a:ext cx="1024319" cy="471668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  <a:t>Click to</a:t>
              </a:r>
              <a:br>
                <a:rPr lang="en-US" sz="1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</a:b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Arial Black" charset="0"/>
                  <a:cs typeface="Arial Black" charset="0"/>
                </a:rPr>
                <a:t>Spin</a:t>
              </a:r>
              <a:endParaRPr lang="en-US" sz="1100" b="1" dirty="0">
                <a:solidFill>
                  <a:schemeClr val="bg1">
                    <a:lumMod val="95000"/>
                  </a:schemeClr>
                </a:solidFill>
                <a:latin typeface="+mj-lt"/>
                <a:ea typeface="Arial Black" charset="0"/>
                <a:cs typeface="Arial Black" charset="0"/>
              </a:endParaRPr>
            </a:p>
          </p:txBody>
        </p:sp>
      </p:grpSp>
      <p:pic>
        <p:nvPicPr>
          <p:cNvPr id="121" name="Spinner Compressed">
            <a:hlinkClick r:id="" action="ppaction://media"/>
            <a:extLst>
              <a:ext uri="{FF2B5EF4-FFF2-40B4-BE49-F238E27FC236}">
                <a16:creationId xmlns:a16="http://schemas.microsoft.com/office/drawing/2014/main" id="{188EC850-2CD9-4CB2-8899-8B508D8CC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79897" y="-549059"/>
            <a:ext cx="457200" cy="457200"/>
          </a:xfrm>
          <a:prstGeom prst="rect">
            <a:avLst/>
          </a:prstGeom>
        </p:spPr>
      </p:pic>
      <p:pic>
        <p:nvPicPr>
          <p:cNvPr id="136" name="Spinner Compressed">
            <a:hlinkClick r:id="" action="ppaction://media"/>
            <a:extLst>
              <a:ext uri="{FF2B5EF4-FFF2-40B4-BE49-F238E27FC236}">
                <a16:creationId xmlns:a16="http://schemas.microsoft.com/office/drawing/2014/main" id="{B9B3D48F-8C75-40DA-B335-22C9A1986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57774" y="-549059"/>
            <a:ext cx="457200" cy="457200"/>
          </a:xfrm>
          <a:prstGeom prst="rect">
            <a:avLst/>
          </a:prstGeom>
        </p:spPr>
      </p:pic>
      <p:grpSp>
        <p:nvGrpSpPr>
          <p:cNvPr id="143" name="Inner wheel">
            <a:extLst>
              <a:ext uri="{FF2B5EF4-FFF2-40B4-BE49-F238E27FC236}">
                <a16:creationId xmlns:a16="http://schemas.microsoft.com/office/drawing/2014/main" id="{8852DCA0-2A8E-4BA9-A648-066C7AD3A3B1}"/>
              </a:ext>
            </a:extLst>
          </p:cNvPr>
          <p:cNvGrpSpPr/>
          <p:nvPr/>
        </p:nvGrpSpPr>
        <p:grpSpPr>
          <a:xfrm rot="494633">
            <a:off x="3291900" y="1481024"/>
            <a:ext cx="2579248" cy="2579248"/>
            <a:chOff x="3282375" y="1481024"/>
            <a:chExt cx="2579248" cy="2579248"/>
          </a:xfrm>
        </p:grpSpPr>
        <p:pic>
          <p:nvPicPr>
            <p:cNvPr id="21" name="Wheel">
              <a:extLst>
                <a:ext uri="{FF2B5EF4-FFF2-40B4-BE49-F238E27FC236}">
                  <a16:creationId xmlns:a16="http://schemas.microsoft.com/office/drawing/2014/main" id="{C703A982-F08E-4961-968C-A60BFFC2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2375" y="1481024"/>
              <a:ext cx="2579248" cy="2579248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A74E8CC-997C-4AE6-9706-3050167B4D0A}"/>
                </a:ext>
              </a:extLst>
            </p:cNvPr>
            <p:cNvGrpSpPr/>
            <p:nvPr/>
          </p:nvGrpSpPr>
          <p:grpSpPr>
            <a:xfrm rot="851372">
              <a:off x="3666595" y="1868528"/>
              <a:ext cx="2069732" cy="1953323"/>
              <a:chOff x="9592035" y="1859933"/>
              <a:chExt cx="2238859" cy="2112939"/>
            </a:xfrm>
          </p:grpSpPr>
          <p:pic>
            <p:nvPicPr>
              <p:cNvPr id="53" name="Jensen">
                <a:extLst>
                  <a:ext uri="{FF2B5EF4-FFF2-40B4-BE49-F238E27FC236}">
                    <a16:creationId xmlns:a16="http://schemas.microsoft.com/office/drawing/2014/main" id="{27DE9830-0A2B-4A70-9699-1AD12DBE6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19953752">
                <a:off x="9654189" y="1892428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58" name="Lee">
                <a:extLst>
                  <a:ext uri="{FF2B5EF4-FFF2-40B4-BE49-F238E27FC236}">
                    <a16:creationId xmlns:a16="http://schemas.microsoft.com/office/drawing/2014/main" id="{7A57CC62-F7AB-4236-8D87-44E18F6F1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13421049">
                <a:off x="9876871" y="3582694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61" name="Sanjip">
                <a:extLst>
                  <a:ext uri="{FF2B5EF4-FFF2-40B4-BE49-F238E27FC236}">
                    <a16:creationId xmlns:a16="http://schemas.microsoft.com/office/drawing/2014/main" id="{62540796-4EA2-4105-97F2-E399E62B2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6033555">
                <a:off x="11440716" y="2465373"/>
                <a:ext cx="390178" cy="390178"/>
              </a:xfrm>
              <a:prstGeom prst="rect">
                <a:avLst/>
              </a:prstGeom>
            </p:spPr>
          </p:pic>
          <p:sp>
            <p:nvSpPr>
              <p:cNvPr id="138" name="Lee">
                <a:extLst>
                  <a:ext uri="{FF2B5EF4-FFF2-40B4-BE49-F238E27FC236}">
                    <a16:creationId xmlns:a16="http://schemas.microsoft.com/office/drawing/2014/main" id="{17BB06DC-DBFD-469F-A056-D0A6D06665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430632">
                <a:off x="9592036" y="1859934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Lee</a:t>
                </a:r>
              </a:p>
            </p:txBody>
          </p:sp>
          <p:sp>
            <p:nvSpPr>
              <p:cNvPr id="139" name="Sanjip">
                <a:extLst>
                  <a:ext uri="{FF2B5EF4-FFF2-40B4-BE49-F238E27FC236}">
                    <a16:creationId xmlns:a16="http://schemas.microsoft.com/office/drawing/2014/main" id="{29424D2C-3DC8-45C2-87B7-FD9A5444F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58297">
                <a:off x="9592036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</a:t>
                </a:r>
                <a:r>
                  <a:rPr lang="en-US" sz="1200" b="1" dirty="0" err="1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Sanjip</a:t>
                </a:r>
                <a:endParaRPr lang="en-US" sz="12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Jensen">
                <a:extLst>
                  <a:ext uri="{FF2B5EF4-FFF2-40B4-BE49-F238E27FC236}">
                    <a16:creationId xmlns:a16="http://schemas.microsoft.com/office/drawing/2014/main" id="{AD8928F0-29F7-4A41-AFD9-EEAEB0281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2035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Jensen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7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">
        <p:fade/>
      </p:transition>
    </mc:Choice>
    <mc:Fallback xmlns="">
      <p:transition spd="med"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89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9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uter Wheel">
            <a:extLst>
              <a:ext uri="{FF2B5EF4-FFF2-40B4-BE49-F238E27FC236}">
                <a16:creationId xmlns:a16="http://schemas.microsoft.com/office/drawing/2014/main" id="{FA947320-9931-40AA-B6CD-1A7BD08C3833}"/>
              </a:ext>
            </a:extLst>
          </p:cNvPr>
          <p:cNvGrpSpPr/>
          <p:nvPr/>
        </p:nvGrpSpPr>
        <p:grpSpPr>
          <a:xfrm rot="2955044">
            <a:off x="2828229" y="1017328"/>
            <a:ext cx="3512940" cy="3512940"/>
            <a:chOff x="2815530" y="1014178"/>
            <a:chExt cx="3512940" cy="3512940"/>
          </a:xfrm>
        </p:grpSpPr>
        <p:pic>
          <p:nvPicPr>
            <p:cNvPr id="10" name="Wheel">
              <a:extLst>
                <a:ext uri="{FF2B5EF4-FFF2-40B4-BE49-F238E27FC236}">
                  <a16:creationId xmlns:a16="http://schemas.microsoft.com/office/drawing/2014/main" id="{A377E378-05D0-4614-97CC-0E683363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5530" y="1014178"/>
              <a:ext cx="3512940" cy="351294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84ABB56-230D-4F5A-AB7C-E21D1A089C25}"/>
                </a:ext>
              </a:extLst>
            </p:cNvPr>
            <p:cNvGrpSpPr/>
            <p:nvPr/>
          </p:nvGrpSpPr>
          <p:grpSpPr>
            <a:xfrm>
              <a:off x="3076731" y="1091151"/>
              <a:ext cx="3177789" cy="3287531"/>
              <a:chOff x="3076731" y="1091151"/>
              <a:chExt cx="3177789" cy="3287531"/>
            </a:xfrm>
          </p:grpSpPr>
          <p:pic>
            <p:nvPicPr>
              <p:cNvPr id="84" name="CTEPH recurrent persistent">
                <a:extLst>
                  <a:ext uri="{FF2B5EF4-FFF2-40B4-BE49-F238E27FC236}">
                    <a16:creationId xmlns:a16="http://schemas.microsoft.com/office/drawing/2014/main" id="{FA43894A-2E2D-435F-ADBB-8402BEC38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50000"/>
              </a:blip>
              <a:stretch>
                <a:fillRect/>
              </a:stretch>
            </p:blipFill>
            <p:spPr>
              <a:xfrm rot="13555788">
                <a:off x="3357932" y="374822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3" name="CTEPH inoperable">
                <a:extLst>
                  <a:ext uri="{FF2B5EF4-FFF2-40B4-BE49-F238E27FC236}">
                    <a16:creationId xmlns:a16="http://schemas.microsoft.com/office/drawing/2014/main" id="{DFDA4A16-05A4-46D2-ABF1-C8016969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50000"/>
              </a:blip>
              <a:stretch>
                <a:fillRect/>
              </a:stretch>
            </p:blipFill>
            <p:spPr>
              <a:xfrm rot="9036749">
                <a:off x="4951979" y="4098242"/>
                <a:ext cx="286537" cy="280440"/>
              </a:xfrm>
              <a:prstGeom prst="rect">
                <a:avLst/>
              </a:prstGeom>
            </p:spPr>
          </p:pic>
          <p:pic>
            <p:nvPicPr>
              <p:cNvPr id="85" name="PAH, treatment Naive">
                <a:extLst>
                  <a:ext uri="{FF2B5EF4-FFF2-40B4-BE49-F238E27FC236}">
                    <a16:creationId xmlns:a16="http://schemas.microsoft.com/office/drawing/2014/main" id="{9A824548-7030-42D5-9293-D624AE46F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</a:blip>
              <a:stretch>
                <a:fillRect/>
              </a:stretch>
            </p:blipFill>
            <p:spPr>
              <a:xfrm rot="5400000">
                <a:off x="5974080" y="2491389"/>
                <a:ext cx="280440" cy="280440"/>
              </a:xfrm>
              <a:prstGeom prst="rect">
                <a:avLst/>
              </a:prstGeom>
            </p:spPr>
          </p:pic>
          <p:pic>
            <p:nvPicPr>
              <p:cNvPr id="87" name="PAH with PCA therapy">
                <a:extLst>
                  <a:ext uri="{FF2B5EF4-FFF2-40B4-BE49-F238E27FC236}">
                    <a16:creationId xmlns:a16="http://schemas.microsoft.com/office/drawing/2014/main" id="{4F631970-B2FC-4FD7-814B-DBB5EDEE4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 amt="50000"/>
              </a:blip>
              <a:stretch>
                <a:fillRect/>
              </a:stretch>
            </p:blipFill>
            <p:spPr>
              <a:xfrm rot="655007">
                <a:off x="4705876" y="1091151"/>
                <a:ext cx="304826" cy="298730"/>
              </a:xfrm>
              <a:prstGeom prst="rect">
                <a:avLst/>
              </a:prstGeom>
            </p:spPr>
          </p:pic>
          <p:pic>
            <p:nvPicPr>
              <p:cNvPr id="86" name="PAH with ERA therapy">
                <a:extLst>
                  <a:ext uri="{FF2B5EF4-FFF2-40B4-BE49-F238E27FC236}">
                    <a16:creationId xmlns:a16="http://schemas.microsoft.com/office/drawing/2014/main" id="{00DD2F46-8EB2-4DCC-B1A7-E5CB6E78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7818649">
                <a:off x="3076731" y="1859880"/>
                <a:ext cx="292633" cy="292633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929909-50DC-4501-93AF-C8FF7829CFBF}"/>
                </a:ext>
              </a:extLst>
            </p:cNvPr>
            <p:cNvGrpSpPr/>
            <p:nvPr/>
          </p:nvGrpSpPr>
          <p:grpSpPr>
            <a:xfrm>
              <a:off x="3040379" y="1239028"/>
              <a:ext cx="3063240" cy="3063240"/>
              <a:chOff x="3040379" y="1239028"/>
              <a:chExt cx="3063240" cy="3063240"/>
            </a:xfrm>
          </p:grpSpPr>
          <p:sp>
            <p:nvSpPr>
              <p:cNvPr id="94" name="CTEPH recurrent persistent">
                <a:extLst>
                  <a:ext uri="{FF2B5EF4-FFF2-40B4-BE49-F238E27FC236}">
                    <a16:creationId xmlns:a16="http://schemas.microsoft.com/office/drawing/2014/main" id="{FA9E2C2F-0988-4B2B-A9AF-E042E35486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7034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recurrent persistent</a:t>
                </a:r>
              </a:p>
            </p:txBody>
          </p:sp>
          <p:sp>
            <p:nvSpPr>
              <p:cNvPr id="93" name="CTEPH inoperable">
                <a:extLst>
                  <a:ext uri="{FF2B5EF4-FFF2-40B4-BE49-F238E27FC236}">
                    <a16:creationId xmlns:a16="http://schemas.microsoft.com/office/drawing/2014/main" id="{2A061045-2B10-4CFD-AC9E-CF5B3164A8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81600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CTEPH inoperable</a:t>
                </a:r>
              </a:p>
            </p:txBody>
          </p:sp>
          <p:sp>
            <p:nvSpPr>
              <p:cNvPr id="92" name="PAH, treatment Naive">
                <a:extLst>
                  <a:ext uri="{FF2B5EF4-FFF2-40B4-BE49-F238E27FC236}">
                    <a16:creationId xmlns:a16="http://schemas.microsoft.com/office/drawing/2014/main" id="{16FAA17C-1E28-4863-A06F-14E2D75060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360191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PAH, treatment Naive</a:t>
                </a:r>
              </a:p>
            </p:txBody>
          </p:sp>
          <p:sp>
            <p:nvSpPr>
              <p:cNvPr id="91" name="PAH with PCA therapy">
                <a:extLst>
                  <a:ext uri="{FF2B5EF4-FFF2-40B4-BE49-F238E27FC236}">
                    <a16:creationId xmlns:a16="http://schemas.microsoft.com/office/drawing/2014/main" id="{9706F01A-35B6-4BCA-8C30-AB2DC081A0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26127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PCA therapy</a:t>
                </a:r>
              </a:p>
            </p:txBody>
          </p:sp>
          <p:sp>
            <p:nvSpPr>
              <p:cNvPr id="90" name="PAH with ERA therapy">
                <a:extLst>
                  <a:ext uri="{FF2B5EF4-FFF2-40B4-BE49-F238E27FC236}">
                    <a16:creationId xmlns:a16="http://schemas.microsoft.com/office/drawing/2014/main" id="{8F7DB450-4039-4092-9254-FBA311974B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605315">
                <a:off x="3040379" y="1239028"/>
                <a:ext cx="3063240" cy="30632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r>
                  <a:rPr lang="en-US" sz="9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PAH with ERA therapy</a:t>
                </a:r>
              </a:p>
            </p:txBody>
          </p:sp>
        </p:grpSp>
      </p:grpSp>
      <p:pic>
        <p:nvPicPr>
          <p:cNvPr id="31" name="Inner Circle">
            <a:extLst>
              <a:ext uri="{FF2B5EF4-FFF2-40B4-BE49-F238E27FC236}">
                <a16:creationId xmlns:a16="http://schemas.microsoft.com/office/drawing/2014/main" id="{C90CC6F0-6A4D-40FC-AE6B-1AB8BF905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2305" y="2068254"/>
            <a:ext cx="1404788" cy="1404788"/>
          </a:xfrm>
          <a:prstGeom prst="rect">
            <a:avLst/>
          </a:prstGeom>
        </p:spPr>
      </p:pic>
      <p:sp>
        <p:nvSpPr>
          <p:cNvPr id="5" name="Header Box">
            <a:extLst>
              <a:ext uri="{FF2B5EF4-FFF2-40B4-BE49-F238E27FC236}">
                <a16:creationId xmlns:a16="http://schemas.microsoft.com/office/drawing/2014/main" id="{90B3EF20-4939-4E8B-B616-329399B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  <p:pic>
        <p:nvPicPr>
          <p:cNvPr id="6" name="EXECUTE ICON">
            <a:extLst>
              <a:ext uri="{FF2B5EF4-FFF2-40B4-BE49-F238E27FC236}">
                <a16:creationId xmlns:a16="http://schemas.microsoft.com/office/drawing/2014/main" id="{3D697AC8-64A7-41D3-B173-F2760F617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pic>
        <p:nvPicPr>
          <p:cNvPr id="7" name="Clock">
            <a:extLst>
              <a:ext uri="{FF2B5EF4-FFF2-40B4-BE49-F238E27FC236}">
                <a16:creationId xmlns:a16="http://schemas.microsoft.com/office/drawing/2014/main" id="{46ED2139-0F66-4F65-BF3A-E5D4D8B0F3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9" name="Total Time">
            <a:extLst>
              <a:ext uri="{FF2B5EF4-FFF2-40B4-BE49-F238E27FC236}">
                <a16:creationId xmlns:a16="http://schemas.microsoft.com/office/drawing/2014/main" id="{5DACE3D0-C6E8-4730-AB22-E2DAD5AC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15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  <p:pic>
        <p:nvPicPr>
          <p:cNvPr id="114" name="Arrow">
            <a:extLst>
              <a:ext uri="{FF2B5EF4-FFF2-40B4-BE49-F238E27FC236}">
                <a16:creationId xmlns:a16="http://schemas.microsoft.com/office/drawing/2014/main" id="{49A9D3ED-19E1-4132-B137-99FEB27F4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8630" y="2499864"/>
            <a:ext cx="1106694" cy="547868"/>
          </a:xfrm>
          <a:prstGeom prst="rect">
            <a:avLst/>
          </a:prstGeom>
        </p:spPr>
      </p:pic>
      <p:grpSp>
        <p:nvGrpSpPr>
          <p:cNvPr id="143" name="Inner wheel">
            <a:extLst>
              <a:ext uri="{FF2B5EF4-FFF2-40B4-BE49-F238E27FC236}">
                <a16:creationId xmlns:a16="http://schemas.microsoft.com/office/drawing/2014/main" id="{8852DCA0-2A8E-4BA9-A648-066C7AD3A3B1}"/>
              </a:ext>
            </a:extLst>
          </p:cNvPr>
          <p:cNvGrpSpPr/>
          <p:nvPr/>
        </p:nvGrpSpPr>
        <p:grpSpPr>
          <a:xfrm rot="12512716">
            <a:off x="3291900" y="1481024"/>
            <a:ext cx="2579248" cy="2579248"/>
            <a:chOff x="3282375" y="1481024"/>
            <a:chExt cx="2579248" cy="2579248"/>
          </a:xfrm>
        </p:grpSpPr>
        <p:pic>
          <p:nvPicPr>
            <p:cNvPr id="21" name="Wheel">
              <a:extLst>
                <a:ext uri="{FF2B5EF4-FFF2-40B4-BE49-F238E27FC236}">
                  <a16:creationId xmlns:a16="http://schemas.microsoft.com/office/drawing/2014/main" id="{C703A982-F08E-4961-968C-A60BFFC2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2375" y="1481024"/>
              <a:ext cx="2579248" cy="2579248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A74E8CC-997C-4AE6-9706-3050167B4D0A}"/>
                </a:ext>
              </a:extLst>
            </p:cNvPr>
            <p:cNvGrpSpPr/>
            <p:nvPr/>
          </p:nvGrpSpPr>
          <p:grpSpPr>
            <a:xfrm rot="851372">
              <a:off x="3666595" y="1868528"/>
              <a:ext cx="2069732" cy="1953323"/>
              <a:chOff x="9592035" y="1859933"/>
              <a:chExt cx="2238859" cy="2112939"/>
            </a:xfrm>
          </p:grpSpPr>
          <p:pic>
            <p:nvPicPr>
              <p:cNvPr id="53" name="Jensen">
                <a:extLst>
                  <a:ext uri="{FF2B5EF4-FFF2-40B4-BE49-F238E27FC236}">
                    <a16:creationId xmlns:a16="http://schemas.microsoft.com/office/drawing/2014/main" id="{27DE9830-0A2B-4A70-9699-1AD12DBE6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9953752">
                <a:off x="9654189" y="1892428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58" name="Lee">
                <a:extLst>
                  <a:ext uri="{FF2B5EF4-FFF2-40B4-BE49-F238E27FC236}">
                    <a16:creationId xmlns:a16="http://schemas.microsoft.com/office/drawing/2014/main" id="{7A57CC62-F7AB-4236-8D87-44E18F6F1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alphaModFix amt="50000"/>
              </a:blip>
              <a:stretch>
                <a:fillRect/>
              </a:stretch>
            </p:blipFill>
            <p:spPr>
              <a:xfrm rot="13421049">
                <a:off x="9876871" y="3582694"/>
                <a:ext cx="390178" cy="390178"/>
              </a:xfrm>
              <a:prstGeom prst="rect">
                <a:avLst/>
              </a:prstGeom>
            </p:spPr>
          </p:pic>
          <p:pic>
            <p:nvPicPr>
              <p:cNvPr id="61" name="Sanjip">
                <a:extLst>
                  <a:ext uri="{FF2B5EF4-FFF2-40B4-BE49-F238E27FC236}">
                    <a16:creationId xmlns:a16="http://schemas.microsoft.com/office/drawing/2014/main" id="{62540796-4EA2-4105-97F2-E399E62B2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alphaModFix amt="50000"/>
              </a:blip>
              <a:stretch>
                <a:fillRect/>
              </a:stretch>
            </p:blipFill>
            <p:spPr>
              <a:xfrm rot="6033555">
                <a:off x="11440716" y="2465373"/>
                <a:ext cx="390178" cy="390178"/>
              </a:xfrm>
              <a:prstGeom prst="rect">
                <a:avLst/>
              </a:prstGeom>
            </p:spPr>
          </p:pic>
          <p:sp>
            <p:nvSpPr>
              <p:cNvPr id="138" name="Lee">
                <a:extLst>
                  <a:ext uri="{FF2B5EF4-FFF2-40B4-BE49-F238E27FC236}">
                    <a16:creationId xmlns:a16="http://schemas.microsoft.com/office/drawing/2014/main" id="{17BB06DC-DBFD-469F-A056-D0A6D06665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430632">
                <a:off x="9592036" y="1859934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559659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Lee</a:t>
                </a:r>
              </a:p>
            </p:txBody>
          </p:sp>
          <p:sp>
            <p:nvSpPr>
              <p:cNvPr id="139" name="Sanjip">
                <a:extLst>
                  <a:ext uri="{FF2B5EF4-FFF2-40B4-BE49-F238E27FC236}">
                    <a16:creationId xmlns:a16="http://schemas.microsoft.com/office/drawing/2014/main" id="{29424D2C-3DC8-45C2-87B7-FD9A5444F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58297">
                <a:off x="9592036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</a:t>
                </a:r>
                <a:r>
                  <a:rPr lang="en-US" sz="1200" b="1" dirty="0" err="1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Sanjip</a:t>
                </a:r>
                <a:endParaRPr lang="en-US" sz="12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Jensen">
                <a:extLst>
                  <a:ext uri="{FF2B5EF4-FFF2-40B4-BE49-F238E27FC236}">
                    <a16:creationId xmlns:a16="http://schemas.microsoft.com/office/drawing/2014/main" id="{AD8928F0-29F7-4A41-AFD9-EEAEB0281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2035" y="1859933"/>
                <a:ext cx="1958044" cy="19580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ArchUp">
                  <a:avLst>
                    <a:gd name="adj" fmla="val 5451898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Dr. Jensen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66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160D3A-E153-2246-AFDC-FFE953CED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7426"/>
          <a:stretch/>
        </p:blipFill>
        <p:spPr>
          <a:xfrm>
            <a:off x="0" y="0"/>
            <a:ext cx="9144000" cy="4761535"/>
          </a:xfrm>
          <a:prstGeom prst="rect">
            <a:avLst/>
          </a:prstGeom>
        </p:spPr>
      </p:pic>
      <p:sp>
        <p:nvSpPr>
          <p:cNvPr id="16" name="rectangle to hold profile">
            <a:extLst>
              <a:ext uri="{FF2B5EF4-FFF2-40B4-BE49-F238E27FC236}">
                <a16:creationId xmlns:a16="http://schemas.microsoft.com/office/drawing/2014/main" id="{B1A9EBB6-8F52-1143-B11F-6FBDA5C4DECF}"/>
              </a:ext>
            </a:extLst>
          </p:cNvPr>
          <p:cNvSpPr/>
          <p:nvPr/>
        </p:nvSpPr>
        <p:spPr>
          <a:xfrm>
            <a:off x="5109556" y="2812648"/>
            <a:ext cx="3316147" cy="1733390"/>
          </a:xfrm>
          <a:prstGeom prst="roundRect">
            <a:avLst>
              <a:gd name="adj" fmla="val 29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10800000" scaled="0"/>
          </a:gradFill>
          <a:ln w="19050">
            <a:gradFill>
              <a:gsLst>
                <a:gs pos="0">
                  <a:srgbClr val="ED2227"/>
                </a:gs>
                <a:gs pos="100000">
                  <a:srgbClr val="F47A22"/>
                </a:gs>
              </a:gsLst>
              <a:lin ang="5400000" scaled="1"/>
            </a:gradFill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</a:pPr>
            <a:endParaRPr lang="en-US" sz="1400" dirty="0">
              <a:solidFill>
                <a:srgbClr val="515267"/>
              </a:solidFill>
              <a:highlight>
                <a:srgbClr val="00FF00"/>
              </a:highlight>
            </a:endParaRPr>
          </a:p>
        </p:txBody>
      </p:sp>
      <p:sp>
        <p:nvSpPr>
          <p:cNvPr id="22" name="rectangle to hold profile">
            <a:extLst>
              <a:ext uri="{FF2B5EF4-FFF2-40B4-BE49-F238E27FC236}">
                <a16:creationId xmlns:a16="http://schemas.microsoft.com/office/drawing/2014/main" id="{3619CC72-FF9C-AF42-982E-4227DAF24F30}"/>
              </a:ext>
            </a:extLst>
          </p:cNvPr>
          <p:cNvSpPr/>
          <p:nvPr/>
        </p:nvSpPr>
        <p:spPr>
          <a:xfrm>
            <a:off x="718298" y="2812648"/>
            <a:ext cx="3316147" cy="1733390"/>
          </a:xfrm>
          <a:prstGeom prst="roundRect">
            <a:avLst>
              <a:gd name="adj" fmla="val 29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10800000" scaled="0"/>
          </a:gradFill>
          <a:ln w="19050">
            <a:gradFill>
              <a:gsLst>
                <a:gs pos="0">
                  <a:srgbClr val="ED2227"/>
                </a:gs>
                <a:gs pos="100000">
                  <a:srgbClr val="F47A22"/>
                </a:gs>
              </a:gsLst>
              <a:lin ang="5400000" scaled="1"/>
            </a:gradFill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</a:pPr>
            <a:endParaRPr lang="en-US" sz="1400" dirty="0">
              <a:solidFill>
                <a:srgbClr val="515267"/>
              </a:solidFill>
              <a:highlight>
                <a:srgbClr val="00FF00"/>
              </a:highligh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13F83F-3327-4843-8EAA-EEABB4ACED0A}"/>
              </a:ext>
            </a:extLst>
          </p:cNvPr>
          <p:cNvCxnSpPr>
            <a:cxnSpLocks/>
          </p:cNvCxnSpPr>
          <p:nvPr/>
        </p:nvCxnSpPr>
        <p:spPr>
          <a:xfrm>
            <a:off x="4572000" y="2929844"/>
            <a:ext cx="0" cy="1518879"/>
          </a:xfrm>
          <a:prstGeom prst="line">
            <a:avLst/>
          </a:prstGeom>
          <a:ln w="28575" cap="rnd">
            <a:solidFill>
              <a:srgbClr val="ED22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column">
            <a:extLst>
              <a:ext uri="{FF2B5EF4-FFF2-40B4-BE49-F238E27FC236}">
                <a16:creationId xmlns:a16="http://schemas.microsoft.com/office/drawing/2014/main" id="{1207651D-DE96-344A-9400-6D0B7A9CDAB9}"/>
              </a:ext>
            </a:extLst>
          </p:cNvPr>
          <p:cNvSpPr txBox="1"/>
          <p:nvPr/>
        </p:nvSpPr>
        <p:spPr>
          <a:xfrm>
            <a:off x="785191" y="2900562"/>
            <a:ext cx="3457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Dr Lee</a:t>
            </a:r>
          </a:p>
          <a:p>
            <a:r>
              <a:rPr lang="en-US" sz="1500" i="1" dirty="0"/>
              <a:t>HCP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Practicing for 15 years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Private practice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Sees a wide range of patients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500" dirty="0"/>
              <a:t>A few patients have PAH</a:t>
            </a:r>
          </a:p>
        </p:txBody>
      </p:sp>
      <p:sp>
        <p:nvSpPr>
          <p:cNvPr id="25" name="Right column">
            <a:extLst>
              <a:ext uri="{FF2B5EF4-FFF2-40B4-BE49-F238E27FC236}">
                <a16:creationId xmlns:a16="http://schemas.microsoft.com/office/drawing/2014/main" id="{F30C543A-2A43-1B42-8E76-E7B2EBB372C6}"/>
              </a:ext>
            </a:extLst>
          </p:cNvPr>
          <p:cNvSpPr txBox="1"/>
          <p:nvPr/>
        </p:nvSpPr>
        <p:spPr>
          <a:xfrm>
            <a:off x="5225740" y="2988468"/>
            <a:ext cx="3133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No knowledge about ADEMPAS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Primarily relies on </a:t>
            </a:r>
            <a:r>
              <a:rPr lang="en-US" sz="1500" dirty="0" err="1"/>
              <a:t>prostacyclins</a:t>
            </a:r>
            <a:r>
              <a:rPr lang="en-US" sz="1500" dirty="0"/>
              <a:t> for PAH treatment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Prefers medications that are well established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6F62C0-F1DC-144D-9F3D-9166E26081C2}"/>
              </a:ext>
            </a:extLst>
          </p:cNvPr>
          <p:cNvGrpSpPr/>
          <p:nvPr/>
        </p:nvGrpSpPr>
        <p:grpSpPr>
          <a:xfrm>
            <a:off x="8026400" y="4796259"/>
            <a:ext cx="1007012" cy="250304"/>
            <a:chOff x="8026400" y="5193135"/>
            <a:chExt cx="1007012" cy="25030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37D8886-02B5-514F-AA50-8A6CA802981B}"/>
                </a:ext>
              </a:extLst>
            </p:cNvPr>
            <p:cNvSpPr/>
            <p:nvPr/>
          </p:nvSpPr>
          <p:spPr>
            <a:xfrm>
              <a:off x="8026400" y="5193135"/>
              <a:ext cx="1007012" cy="250304"/>
            </a:xfrm>
            <a:prstGeom prst="roundRect">
              <a:avLst/>
            </a:prstGeom>
            <a:gradFill flip="none" rotWithShape="1">
              <a:gsLst>
                <a:gs pos="0">
                  <a:srgbClr val="F47A22"/>
                </a:gs>
                <a:gs pos="100000">
                  <a:srgbClr val="ED2227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6000"/>
                </a:prstClr>
              </a:outerShdw>
            </a:effectLst>
          </p:spPr>
          <p:txBody>
            <a:bodyPr vert="horz" lIns="731520" tIns="45720" rIns="91440" bIns="45720" rtlCol="0" anchor="ctr">
              <a:normAutofit fontScale="475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en-US" sz="2400" b="1" spc="-120">
                <a:solidFill>
                  <a:prstClr val="white"/>
                </a:solidFill>
                <a:latin typeface="+mj-lt"/>
                <a:ea typeface="+mj-ea"/>
                <a:cs typeface="Gotham Light" pitchFamily="2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DA76BD-C3DC-7C49-B481-925D181825EC}"/>
                </a:ext>
              </a:extLst>
            </p:cNvPr>
            <p:cNvGrpSpPr/>
            <p:nvPr/>
          </p:nvGrpSpPr>
          <p:grpSpPr>
            <a:xfrm rot="10800000">
              <a:off x="8817733" y="5239047"/>
              <a:ext cx="165795" cy="165795"/>
              <a:chOff x="3394075" y="4327525"/>
              <a:chExt cx="240804" cy="24080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B45DCC-760C-1F47-8839-68CC4E1C802D}"/>
                  </a:ext>
                </a:extLst>
              </p:cNvPr>
              <p:cNvSpPr/>
              <p:nvPr/>
            </p:nvSpPr>
            <p:spPr>
              <a:xfrm>
                <a:off x="3394075" y="4327525"/>
                <a:ext cx="240804" cy="2408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ADE9C83-BE35-E449-8C0B-7FDA1471FC70}"/>
                  </a:ext>
                </a:extLst>
              </p:cNvPr>
              <p:cNvGrpSpPr/>
              <p:nvPr/>
            </p:nvGrpSpPr>
            <p:grpSpPr>
              <a:xfrm>
                <a:off x="3458260" y="4397375"/>
                <a:ext cx="133716" cy="104834"/>
                <a:chOff x="3871010" y="4336985"/>
                <a:chExt cx="275540" cy="216024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6EDB0731-74A6-2B48-958D-721535669A0A}"/>
                    </a:ext>
                  </a:extLst>
                </p:cNvPr>
                <p:cNvCxnSpPr/>
                <p:nvPr/>
              </p:nvCxnSpPr>
              <p:spPr>
                <a:xfrm flipH="1">
                  <a:off x="3895725" y="4448175"/>
                  <a:ext cx="250825" cy="0"/>
                </a:xfrm>
                <a:prstGeom prst="straightConnector1">
                  <a:avLst/>
                </a:prstGeom>
                <a:ln w="19050" cap="rnd">
                  <a:solidFill>
                    <a:schemeClr val="bg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riangle 12">
                  <a:extLst>
                    <a:ext uri="{FF2B5EF4-FFF2-40B4-BE49-F238E27FC236}">
                      <a16:creationId xmlns:a16="http://schemas.microsoft.com/office/drawing/2014/main" id="{3D5A9247-69CD-FE44-A36B-3380CA656581}"/>
                    </a:ext>
                  </a:extLst>
                </p:cNvPr>
                <p:cNvSpPr/>
                <p:nvPr/>
              </p:nvSpPr>
              <p:spPr>
                <a:xfrm rot="16200000">
                  <a:off x="3810281" y="4397714"/>
                  <a:ext cx="216024" cy="94565"/>
                </a:xfrm>
                <a:custGeom>
                  <a:avLst/>
                  <a:gdLst>
                    <a:gd name="connsiteX0" fmla="*/ 0 w 216024"/>
                    <a:gd name="connsiteY0" fmla="*/ 186228 h 186228"/>
                    <a:gd name="connsiteX1" fmla="*/ 108012 w 216024"/>
                    <a:gd name="connsiteY1" fmla="*/ 0 h 186228"/>
                    <a:gd name="connsiteX2" fmla="*/ 216024 w 216024"/>
                    <a:gd name="connsiteY2" fmla="*/ 186228 h 186228"/>
                    <a:gd name="connsiteX3" fmla="*/ 0 w 216024"/>
                    <a:gd name="connsiteY3" fmla="*/ 186228 h 186228"/>
                    <a:gd name="connsiteX0" fmla="*/ 0 w 216024"/>
                    <a:gd name="connsiteY0" fmla="*/ 186228 h 188367"/>
                    <a:gd name="connsiteX1" fmla="*/ 108012 w 216024"/>
                    <a:gd name="connsiteY1" fmla="*/ 0 h 188367"/>
                    <a:gd name="connsiteX2" fmla="*/ 216024 w 216024"/>
                    <a:gd name="connsiteY2" fmla="*/ 186228 h 188367"/>
                    <a:gd name="connsiteX3" fmla="*/ 109463 w 216024"/>
                    <a:gd name="connsiteY3" fmla="*/ 188367 h 188367"/>
                    <a:gd name="connsiteX4" fmla="*/ 0 w 216024"/>
                    <a:gd name="connsiteY4" fmla="*/ 186228 h 188367"/>
                    <a:gd name="connsiteX0" fmla="*/ 109463 w 216024"/>
                    <a:gd name="connsiteY0" fmla="*/ 188367 h 279807"/>
                    <a:gd name="connsiteX1" fmla="*/ 0 w 216024"/>
                    <a:gd name="connsiteY1" fmla="*/ 186228 h 279807"/>
                    <a:gd name="connsiteX2" fmla="*/ 108012 w 216024"/>
                    <a:gd name="connsiteY2" fmla="*/ 0 h 279807"/>
                    <a:gd name="connsiteX3" fmla="*/ 216024 w 216024"/>
                    <a:gd name="connsiteY3" fmla="*/ 186228 h 279807"/>
                    <a:gd name="connsiteX4" fmla="*/ 200903 w 216024"/>
                    <a:gd name="connsiteY4" fmla="*/ 279807 h 279807"/>
                    <a:gd name="connsiteX0" fmla="*/ 109463 w 216024"/>
                    <a:gd name="connsiteY0" fmla="*/ 188367 h 188367"/>
                    <a:gd name="connsiteX1" fmla="*/ 0 w 216024"/>
                    <a:gd name="connsiteY1" fmla="*/ 186228 h 188367"/>
                    <a:gd name="connsiteX2" fmla="*/ 108012 w 216024"/>
                    <a:gd name="connsiteY2" fmla="*/ 0 h 188367"/>
                    <a:gd name="connsiteX3" fmla="*/ 216024 w 216024"/>
                    <a:gd name="connsiteY3" fmla="*/ 186228 h 188367"/>
                    <a:gd name="connsiteX0" fmla="*/ 0 w 216024"/>
                    <a:gd name="connsiteY0" fmla="*/ 186228 h 186228"/>
                    <a:gd name="connsiteX1" fmla="*/ 108012 w 216024"/>
                    <a:gd name="connsiteY1" fmla="*/ 0 h 186228"/>
                    <a:gd name="connsiteX2" fmla="*/ 216024 w 216024"/>
                    <a:gd name="connsiteY2" fmla="*/ 186228 h 18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024" h="186228">
                      <a:moveTo>
                        <a:pt x="0" y="186228"/>
                      </a:moveTo>
                      <a:lnTo>
                        <a:pt x="108012" y="0"/>
                      </a:lnTo>
                      <a:lnTo>
                        <a:pt x="216024" y="186228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5D6525-52D2-EB4D-907E-A2542DBE0019}"/>
                </a:ext>
              </a:extLst>
            </p:cNvPr>
            <p:cNvSpPr txBox="1"/>
            <p:nvPr/>
          </p:nvSpPr>
          <p:spPr>
            <a:xfrm>
              <a:off x="8089900" y="5249954"/>
              <a:ext cx="6919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CONTINUE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080E2-F47C-2A4D-AFB1-72CC8688B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15" y="1003853"/>
            <a:ext cx="1619803" cy="1619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52A2D9-4C7F-534A-BF7C-CF1A14100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514" y="1011308"/>
            <a:ext cx="1602408" cy="160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535704F-1B2C-4C4B-AC84-AD6B98B23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89" y="221479"/>
            <a:ext cx="479111" cy="479111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262332C6-1049-4961-A718-17D9AC51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pic>
        <p:nvPicPr>
          <p:cNvPr id="18" name="clock icon">
            <a:extLst>
              <a:ext uri="{FF2B5EF4-FFF2-40B4-BE49-F238E27FC236}">
                <a16:creationId xmlns:a16="http://schemas.microsoft.com/office/drawing/2014/main" id="{5B0C3520-5C06-4334-BEBA-80DB3C97A7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8132" r="80482" b="13053"/>
          <a:stretch/>
        </p:blipFill>
        <p:spPr>
          <a:xfrm>
            <a:off x="6449859" y="340602"/>
            <a:ext cx="256258" cy="250825"/>
          </a:xfrm>
          <a:prstGeom prst="ellipse">
            <a:avLst/>
          </a:prstGeom>
        </p:spPr>
      </p:pic>
      <p:sp>
        <p:nvSpPr>
          <p:cNvPr id="19" name="15 minutes">
            <a:extLst>
              <a:ext uri="{FF2B5EF4-FFF2-40B4-BE49-F238E27FC236}">
                <a16:creationId xmlns:a16="http://schemas.microsoft.com/office/drawing/2014/main" id="{7039F771-2932-4973-907B-90E77E7F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98" y="257722"/>
            <a:ext cx="2280592" cy="4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Time – 5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422179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AN Document" ma:contentTypeID="0x0101006990F1B556725A41941CDF61A23FF9AD0064E1C90F5405BA4CB7D2B5CB561454C2" ma:contentTypeVersion="30" ma:contentTypeDescription="" ma:contentTypeScope="" ma:versionID="e3afdc2344ce16b8323680199ef6df2f">
  <xsd:schema xmlns:xsd="http://www.w3.org/2001/XMLSchema" xmlns:xs="http://www.w3.org/2001/XMLSchema" xmlns:p="http://schemas.microsoft.com/office/2006/metadata/properties" xmlns:ns2="734db806-6cb9-4f47-bb69-8f514917a389" targetNamespace="http://schemas.microsoft.com/office/2006/metadata/properties" ma:root="true" ma:fieldsID="eb377a2704b4f5fef22c77feb5cad466" ns2:_="">
    <xsd:import namespace="734db806-6cb9-4f47-bb69-8f514917a389"/>
    <xsd:element name="properties">
      <xsd:complexType>
        <xsd:sequence>
          <xsd:element name="documentManagement">
            <xsd:complexType>
              <xsd:all>
                <xsd:element ref="ns2:Franchise"/>
                <xsd:element ref="ns2:Market_x0020_Access_x0020_Focus_x0020_Area"/>
                <xsd:element ref="ns2:Product" minOccurs="0"/>
                <xsd:element ref="ns2:Market_x0020_Access_x0020_Document_x0020_Type" minOccurs="0"/>
                <xsd:element ref="ns2:Region" minOccurs="0"/>
                <xsd:element ref="ns2:Sub_x002d_Region" minOccurs="0"/>
                <xsd:element ref="ns2:Country" minOccurs="0"/>
                <xsd:element ref="ns2:Training_x0020_Resources_x0020_Type" minOccurs="0"/>
                <xsd:element ref="ns2:OnBoard_x0020_Resource_x0020_Stage" minOccurs="0"/>
                <xsd:element ref="ns2:HTA_x0020_Resource_x0020_Type" minOccurs="0"/>
                <xsd:element ref="ns2:Launch_x0020_Excellence_x0020__x0026__x0020_Implementation_x0020_Resourc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db806-6cb9-4f47-bb69-8f514917a389" elementFormDefault="qualified">
    <xsd:import namespace="http://schemas.microsoft.com/office/2006/documentManagement/types"/>
    <xsd:import namespace="http://schemas.microsoft.com/office/infopath/2007/PartnerControls"/>
    <xsd:element name="Franchise" ma:index="2" ma:displayName="Franchise" ma:description="For your documents to be found by Franchise, you must select one Franchise here" ma:format="Dropdown" ma:internalName="Franchise">
      <xsd:simpleType>
        <xsd:restriction base="dms:Choice">
          <xsd:enumeration value="Not applicable"/>
          <xsd:enumeration value="Cardiovascular"/>
          <xsd:enumeration value="Dermatology"/>
          <xsd:enumeration value="Diabetes"/>
          <xsd:enumeration value="Diversified"/>
          <xsd:enumeration value="Diversified Cardiovascular"/>
          <xsd:enumeration value="Diversified Pain"/>
          <xsd:enumeration value="General Medicine"/>
          <xsd:enumeration value="Hepatitis"/>
          <xsd:enumeration value="HIV"/>
          <xsd:enumeration value="Hospital"/>
          <xsd:enumeration value="Immunology"/>
          <xsd:enumeration value="Immunology Biosimilars"/>
          <xsd:enumeration value="Neuroscience and Ophthalmology"/>
          <xsd:enumeration value="Oncology"/>
          <xsd:enumeration value="Oncology Biosimilars"/>
          <xsd:enumeration value="Vaccines"/>
          <xsd:enumeration value="Women's Health"/>
        </xsd:restriction>
      </xsd:simpleType>
    </xsd:element>
    <xsd:element name="Market_x0020_Access_x0020_Focus_x0020_Area" ma:index="3" ma:displayName="Market Access Focus Area" ma:description="Please select the appropriate market access area" ma:format="Dropdown" ma:internalName="Market_x0020_Access_x0020_Focus_x0020_Area">
      <xsd:simpleType>
        <xsd:restriction base="dms:Choice">
          <xsd:enumeration value="Global Pricing"/>
          <xsd:enumeration value="US Pricing"/>
          <xsd:enumeration value="HTA"/>
          <xsd:enumeration value="Global Access"/>
          <xsd:enumeration value="Health Outcomes"/>
          <xsd:enumeration value="Cross-Functional"/>
        </xsd:restriction>
      </xsd:simpleType>
    </xsd:element>
    <xsd:element name="Product" ma:index="4" nillable="true" ma:displayName="Product" ma:description="For your documents to be found by Product, you must select one or more Products here" ma:list="{257b0953-b301-4274-bebc-92bae7671903}" ma:internalName="Product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_x0020_Access_x0020_Document_x0020_Type" ma:index="5" nillable="true" ma:displayName="Market Access Document Type" ma:description="For your documents to be found, you must select one or more options here" ma:internalName="Market_x0020_Access_x0020_Document_x0020_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lobal Value Dossiers"/>
                    <xsd:enumeration value="Health Economic Models"/>
                    <xsd:enumeration value="GHO Payer Value Decks"/>
                    <xsd:enumeration value="Publications"/>
                    <xsd:enumeration value="Pricing and reimbursement tools"/>
                    <xsd:enumeration value="Pricing Strategies"/>
                    <xsd:enumeration value="Pricing Passports"/>
                    <xsd:enumeration value="Payer/Pricing Research"/>
                    <xsd:enumeration value="Payer Resources"/>
                    <xsd:enumeration value="Strategy"/>
                    <xsd:enumeration value="Payer Research &amp; Syndicated Reports"/>
                    <xsd:enumeration value="Training"/>
                    <xsd:enumeration value="Clinical Data/Medical Affairs"/>
                    <xsd:enumeration value="Guidelines"/>
                    <xsd:enumeration value="HTA"/>
                    <xsd:enumeration value="OnBoarding"/>
                    <xsd:enumeration value="Launch Excellence &amp; Implementation"/>
                  </xsd:restriction>
                </xsd:simpleType>
              </xsd:element>
            </xsd:sequence>
          </xsd:extension>
        </xsd:complexContent>
      </xsd:complexType>
    </xsd:element>
    <xsd:element name="Region" ma:index="6" nillable="true" ma:displayName="Region" ma:description="For your documents to be found by Region, you must select one or more Regions" ma:internalName="Reg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EUCAN"/>
                    <xsd:enumeration value="Asia Pacific"/>
                    <xsd:enumeration value="Latin America"/>
                    <xsd:enumeration value="EEMEA"/>
                    <xsd:enumeration value="U.S."/>
                    <xsd:enumeration value="Global"/>
                  </xsd:restriction>
                </xsd:simpleType>
              </xsd:element>
            </xsd:sequence>
          </xsd:extension>
        </xsd:complexContent>
      </xsd:complexType>
    </xsd:element>
    <xsd:element name="Sub_x002d_Region" ma:index="7" nillable="true" ma:displayName="Sub-Region" ma:description="For your documents to be found by Sub-Region, you must select a Sub-Region" ma:format="Dropdown" ma:internalName="Sub_x002d_Region">
      <xsd:simpleType>
        <xsd:restriction base="dms:Choice">
          <xsd:enumeration value="EUCAN Core Markets"/>
          <xsd:enumeration value="EUCAN MER"/>
          <xsd:enumeration value="Central Eastern Cluster"/>
          <xsd:enumeration value="Balkans Cluster"/>
          <xsd:enumeration value="Nordics Cluster"/>
          <xsd:enumeration value="Middle East"/>
          <xsd:enumeration value="Eastern Europe"/>
          <xsd:enumeration value="Africa"/>
        </xsd:restriction>
      </xsd:simpleType>
    </xsd:element>
    <xsd:element name="Country" ma:index="8" nillable="true" ma:displayName="Country" ma:description="For your documents to be found by Country, you must select a Country" ma:format="Dropdown" ma:internalName="Country">
      <xsd:simpleType>
        <xsd:restriction base="dms:Choice">
          <xsd:enumeration value="Canada"/>
          <xsd:enumeration value="France"/>
          <xsd:enumeration value="Germany"/>
          <xsd:enumeration value="Italy"/>
          <xsd:enumeration value="Spain"/>
          <xsd:enumeration value="Ireland"/>
          <xsd:enumeration value="United Kingdom"/>
          <xsd:enumeration value="Portugal"/>
          <xsd:enumeration value="Holland"/>
          <xsd:enumeration value="Belgium"/>
          <xsd:enumeration value="Switzerland"/>
          <xsd:enumeration value="Austria"/>
          <xsd:enumeration value="Greece/Cyprus/Malta"/>
          <xsd:enumeration value="Poland"/>
          <xsd:enumeration value="Hungary"/>
          <xsd:enumeration value="Czech Republic"/>
          <xsd:enumeration value="Slovakia"/>
          <xsd:enumeration value="Romania"/>
          <xsd:enumeration value="Slovenia"/>
          <xsd:enumeration value="Croatia"/>
          <xsd:enumeration value="Bosnia"/>
          <xsd:enumeration value="Bulgaria"/>
          <xsd:enumeration value="Serbia"/>
          <xsd:enumeration value="Montenegro"/>
          <xsd:enumeration value="Macedonia/Albania/Kosovo"/>
          <xsd:enumeration value="Sweden"/>
          <xsd:enumeration value="Denmark"/>
          <xsd:enumeration value="Norway"/>
          <xsd:enumeration value="Finland"/>
          <xsd:enumeration value="Estonia"/>
          <xsd:enumeration value="Lithuania"/>
          <xsd:enumeration value="Latvia"/>
          <xsd:enumeration value="Japan"/>
          <xsd:enumeration value="China"/>
          <xsd:enumeration value="India"/>
          <xsd:enumeration value="Sri Lanka/Bangladesh"/>
          <xsd:enumeration value="Pakistan"/>
          <xsd:enumeration value="Australia"/>
          <xsd:enumeration value="New Zealand"/>
          <xsd:enumeration value="Korea"/>
          <xsd:enumeration value="Hong Kong"/>
          <xsd:enumeration value="Taiwan"/>
          <xsd:enumeration value="Indonesia"/>
          <xsd:enumeration value="Malaysia"/>
          <xsd:enumeration value="Singapore"/>
          <xsd:enumeration value="Philippines"/>
          <xsd:enumeration value="Thailand"/>
          <xsd:enumeration value="Vietnam"/>
          <xsd:enumeration value="Kazakhstan"/>
          <xsd:enumeration value="Brazil"/>
          <xsd:enumeration value="Mexico"/>
          <xsd:enumeration value="Venezuela"/>
          <xsd:enumeration value="Caribbean Region"/>
          <xsd:enumeration value="Puerto Rico"/>
          <xsd:enumeration value="Colombia"/>
          <xsd:enumeration value="Argentina"/>
          <xsd:enumeration value="Chile"/>
          <xsd:enumeration value="Ecuador"/>
          <xsd:enumeration value="Peru"/>
          <xsd:enumeration value="Turkey"/>
          <xsd:enumeration value="Russia"/>
          <xsd:enumeration value="Saudi Arabia"/>
          <xsd:enumeration value="Egypt"/>
          <xsd:enumeration value="United Arab Emirates"/>
          <xsd:enumeration value="Kuwait"/>
          <xsd:enumeration value="Bahrain/Qatar/Oman"/>
          <xsd:enumeration value="Iran"/>
          <xsd:enumeration value="Yemen Sudan"/>
          <xsd:enumeration value="Syria"/>
          <xsd:enumeration value="Lebanon"/>
          <xsd:enumeration value="Jordan"/>
          <xsd:enumeration value="Libya"/>
          <xsd:enumeration value="Iraq"/>
          <xsd:enumeration value="Ukraine"/>
          <xsd:enumeration value="Israel"/>
          <xsd:enumeration value="Belarus/Moldova"/>
          <xsd:enumeration value="Azerbaijan"/>
          <xsd:enumeration value="Georgia/Armenia"/>
          <xsd:enumeration value="South Africa"/>
          <xsd:enumeration value="Algeria"/>
          <xsd:enumeration value="Morocco"/>
          <xsd:enumeration value="Tunisia/FWA"/>
          <xsd:enumeration value="Nigeria"/>
        </xsd:restriction>
      </xsd:simpleType>
    </xsd:element>
    <xsd:element name="Training_x0020_Resources_x0020_Type" ma:index="16" nillable="true" ma:displayName="Training Resources Type" ma:description="Please select a type if your document is for Training" ma:format="Dropdown" ma:internalName="Training_x0020_Resources_x0020_Type">
      <xsd:simpleType>
        <xsd:restriction base="dms:Choice">
          <xsd:enumeration value="Training Resources"/>
          <xsd:enumeration value="Quick Reference Guide"/>
          <xsd:enumeration value="Frequently Asked Questions"/>
          <xsd:enumeration value="Video"/>
          <xsd:enumeration value="Guide"/>
          <xsd:enumeration value="Exercises"/>
          <xsd:enumeration value="Template"/>
          <xsd:enumeration value="Presentation Decks"/>
        </xsd:restriction>
      </xsd:simpleType>
    </xsd:element>
    <xsd:element name="OnBoard_x0020_Resource_x0020_Stage" ma:index="17" nillable="true" ma:displayName="OnBoard Resource Stage" ma:description="Please select a type if your document is for GMAx OnBoarding" ma:format="Dropdown" ma:internalName="OnBoard_x0020_Resource_x0020_Stage">
      <xsd:simpleType>
        <xsd:restriction base="dms:Choice">
          <xsd:enumeration value="Program Pre-Work - GMAx Virtual Learning Modules"/>
          <xsd:enumeration value="Program Pre-Work - GMAx Leadership Team Videos"/>
          <xsd:enumeration value="Session 1 - Late Stage Development"/>
          <xsd:enumeration value="Session 2 - Pre-Launch"/>
          <xsd:enumeration value="Session 3 - In-Market"/>
          <xsd:enumeration value="Session 4 - Loss of Exclusivity"/>
        </xsd:restriction>
      </xsd:simpleType>
    </xsd:element>
    <xsd:element name="HTA_x0020_Resource_x0020_Type" ma:index="18" nillable="true" ma:displayName="HTA Resource Type" ma:description="Please select a type if your document is for HTA" ma:format="Dropdown" ma:internalName="HTA_x0020_Resource_x0020_Type">
      <xsd:simpleType>
        <xsd:restriction base="dms:Choice">
          <xsd:enumeration value="Country profiles"/>
          <xsd:enumeration value="Strategic analysis"/>
          <xsd:enumeration value="Internal Presentations"/>
          <xsd:enumeration value="Key documents/publications"/>
          <xsd:enumeration value="HTA Training Materials"/>
          <xsd:enumeration value="Strategic Planning Models"/>
          <xsd:enumeration value="HTA Coordination Committee"/>
          <xsd:enumeration value="Position Papers"/>
          <xsd:enumeration value="HTA Advisory Board"/>
          <xsd:enumeration value="International Fora Activities"/>
          <xsd:enumeration value="Transferability of HTA"/>
          <xsd:enumeration value="Reference Pricing and HTA"/>
          <xsd:enumeration value="HTA and Value"/>
          <xsd:enumeration value="EU Harmonization"/>
          <xsd:enumeration value="HTA and Patient Centeredness"/>
        </xsd:restriction>
      </xsd:simpleType>
    </xsd:element>
    <xsd:element name="Launch_x0020_Excellence_x0020__x0026__x0020_Implementation_x0020_Resource_x0020_Type" ma:index="21" nillable="true" ma:displayName="Launch Excellence &amp; Implementation Resource Type" ma:format="Dropdown" ma:internalName="Launch_x0020_Excellence_x0020__x0026__x0020_Implementation_x0020_Resource_x0020_Type">
      <xsd:simpleType>
        <xsd:restriction base="dms:Choice">
          <xsd:enumeration value="Tools and Resources"/>
          <xsd:enumeration value="Templates"/>
          <xsd:enumeration value="Training"/>
          <xsd:enumeration value="Onboarding Event Materials"/>
          <xsd:enumeration value="Best Practices"/>
          <xsd:enumeration value="Launch Excellence Playbooks"/>
          <xsd:enumeration value="Launch Excellence Train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0" ma:displayName="Documen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_x0020_Access_x0020_Focus_x0020_Area xmlns="734db806-6cb9-4f47-bb69-8f514917a389">Global Access</Market_x0020_Access_x0020_Focus_x0020_Area>
    <Market_x0020_Access_x0020_Document_x0020_Type xmlns="734db806-6cb9-4f47-bb69-8f514917a389">
      <Value>Strategy</Value>
    </Market_x0020_Access_x0020_Document_x0020_Type>
    <Sub_x002d_Region xmlns="734db806-6cb9-4f47-bb69-8f514917a389" xsi:nil="true"/>
    <Region xmlns="734db806-6cb9-4f47-bb69-8f514917a389">
      <Value>Global</Value>
    </Region>
    <HTA_x0020_Resource_x0020_Type xmlns="734db806-6cb9-4f47-bb69-8f514917a389" xsi:nil="true"/>
    <Country xmlns="734db806-6cb9-4f47-bb69-8f514917a389" xsi:nil="true"/>
    <Product xmlns="734db806-6cb9-4f47-bb69-8f514917a389">
      <Value>185</Value>
    </Product>
    <Launch_x0020_Excellence_x0020__x0026__x0020_Implementation_x0020_Resource_x0020_Type xmlns="734db806-6cb9-4f47-bb69-8f514917a389">Launch Excellence Playbooks</Launch_x0020_Excellence_x0020__x0026__x0020_Implementation_x0020_Resource_x0020_Type>
    <OnBoard_x0020_Resource_x0020_Stage xmlns="734db806-6cb9-4f47-bb69-8f514917a389" xsi:nil="true"/>
    <Franchise xmlns="734db806-6cb9-4f47-bb69-8f514917a389">Diabetes</Franchise>
    <Training_x0020_Resources_x0020_Type xmlns="734db806-6cb9-4f47-bb69-8f514917a389" xsi:nil="true"/>
  </documentManagement>
</p:properties>
</file>

<file path=customXml/itemProps1.xml><?xml version="1.0" encoding="utf-8"?>
<ds:datastoreItem xmlns:ds="http://schemas.openxmlformats.org/officeDocument/2006/customXml" ds:itemID="{50036E22-A9C6-4E53-9C96-C8158F7C4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db806-6cb9-4f47-bb69-8f514917a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FEFC12-E515-4ACC-9B5D-94F7C237B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4574-4C4C-4A49-9562-79656D5839D5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1D00F555-18EB-41C8-B6F2-2CD7430256B1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734db806-6cb9-4f47-bb69-8f514917a3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228</Words>
  <Application>Microsoft Office PowerPoint</Application>
  <PresentationFormat>On-screen Show (16:9)</PresentationFormat>
  <Paragraphs>71</Paragraphs>
  <Slides>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LT Std 55 Roman</vt:lpstr>
      <vt:lpstr>Calibri</vt:lpstr>
      <vt:lpstr>Century Gothic</vt:lpstr>
      <vt:lpstr>Custom Design</vt:lpstr>
      <vt:lpstr>Execute</vt:lpstr>
      <vt:lpstr>Execute</vt:lpstr>
      <vt:lpstr>Scenario 1</vt:lpstr>
      <vt:lpstr>Execute</vt:lpstr>
      <vt:lpstr>Execute</vt:lpstr>
      <vt:lpstr>Scenario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Steglatro Family Global Market Access Playbook (06-2018)</dc:title>
  <dc:creator>Ilana Korn</dc:creator>
  <cp:lastModifiedBy>Paul Taddeo</cp:lastModifiedBy>
  <cp:revision>1025</cp:revision>
  <cp:lastPrinted>2018-11-05T18:42:56Z</cp:lastPrinted>
  <dcterms:created xsi:type="dcterms:W3CDTF">2017-08-30T15:52:22Z</dcterms:created>
  <dcterms:modified xsi:type="dcterms:W3CDTF">2019-01-22T14:43:24Z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docIndexRef">
    <vt:lpwstr>136c7fa0-97b0-4817-9449-67035cd57398</vt:lpwstr>
  </property>
  <property fmtid="{D5CDD505-2E9C-101B-9397-08002B2CF9AE}" pid="4" name="bjSaver">
    <vt:lpwstr>gdNTLvT7YIxCPeT+VWtVCfaogGRAU8DW</vt:lpwstr>
  </property>
  <property fmtid="{D5CDD505-2E9C-101B-9397-08002B2CF9AE}" pid="5" name="ContentTypeId">
    <vt:lpwstr>0x0101006990F1B556725A41941CDF61A23FF9AD0064E1C90F5405BA4CB7D2B5CB561454C2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7" name="bjDocumentLabelXML-0">
    <vt:lpwstr>nternal/label"&gt;&lt;element uid="9920fcc9-9f43-4d43-9e3e-b98a219cfd55" value="" /&gt;&lt;/sisl&gt;</vt:lpwstr>
  </property>
  <property fmtid="{D5CDD505-2E9C-101B-9397-08002B2CF9AE}" pid="8" name="bjDocumentSecurityLabel">
    <vt:lpwstr>Not Classified</vt:lpwstr>
  </property>
  <property fmtid="{D5CDD505-2E9C-101B-9397-08002B2CF9AE}" pid="9" name="Market Access Focus Area">
    <vt:lpwstr>Global Access</vt:lpwstr>
  </property>
  <property fmtid="{D5CDD505-2E9C-101B-9397-08002B2CF9AE}" pid="10" name="Market Access Document Type">
    <vt:lpwstr>;#Strategy;#</vt:lpwstr>
  </property>
  <property fmtid="{D5CDD505-2E9C-101B-9397-08002B2CF9AE}" pid="11" name="Sub-Region">
    <vt:lpwstr/>
  </property>
  <property fmtid="{D5CDD505-2E9C-101B-9397-08002B2CF9AE}" pid="12" name="Region">
    <vt:lpwstr>;#Global;#</vt:lpwstr>
  </property>
  <property fmtid="{D5CDD505-2E9C-101B-9397-08002B2CF9AE}" pid="13" name="HTA Resource Type">
    <vt:lpwstr/>
  </property>
  <property fmtid="{D5CDD505-2E9C-101B-9397-08002B2CF9AE}" pid="14" name="Country">
    <vt:lpwstr/>
  </property>
  <property fmtid="{D5CDD505-2E9C-101B-9397-08002B2CF9AE}" pid="15" name="Product">
    <vt:lpwstr>185;#</vt:lpwstr>
  </property>
  <property fmtid="{D5CDD505-2E9C-101B-9397-08002B2CF9AE}" pid="16" name="Launch Excellence &amp; Implementation Resource Type">
    <vt:lpwstr>Launch Excellence Playbooks</vt:lpwstr>
  </property>
  <property fmtid="{D5CDD505-2E9C-101B-9397-08002B2CF9AE}" pid="17" name="OnBoard Resource Stage">
    <vt:lpwstr/>
  </property>
  <property fmtid="{D5CDD505-2E9C-101B-9397-08002B2CF9AE}" pid="18" name="Franchise">
    <vt:lpwstr>Diabetes</vt:lpwstr>
  </property>
  <property fmtid="{D5CDD505-2E9C-101B-9397-08002B2CF9AE}" pid="19" name="Training Resources Type">
    <vt:lpwstr/>
  </property>
</Properties>
</file>