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97" r:id="rId2"/>
    <p:sldId id="498" r:id="rId3"/>
    <p:sldId id="467" r:id="rId4"/>
    <p:sldId id="440" r:id="rId5"/>
  </p:sldIdLst>
  <p:sldSz cx="12192000" cy="6858000"/>
  <p:notesSz cx="7315200" cy="96012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640" userDrawn="1">
          <p15:clr>
            <a:srgbClr val="A4A3A4"/>
          </p15:clr>
        </p15:guide>
        <p15:guide id="4" orient="horz" pos="2592" userDrawn="1">
          <p15:clr>
            <a:srgbClr val="A4A3A4"/>
          </p15:clr>
        </p15:guide>
        <p15:guide id="5" pos="240" userDrawn="1">
          <p15:clr>
            <a:srgbClr val="A4A3A4"/>
          </p15:clr>
        </p15:guide>
        <p15:guide id="6" pos="7272" userDrawn="1">
          <p15:clr>
            <a:srgbClr val="A4A3A4"/>
          </p15:clr>
        </p15:guide>
        <p15:guide id="8" orient="horz" pos="816" userDrawn="1">
          <p15:clr>
            <a:srgbClr val="A4A3A4"/>
          </p15:clr>
        </p15:guide>
        <p15:guide id="9" orient="horz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pos="4458" userDrawn="1">
          <p15:clr>
            <a:srgbClr val="A4A3A4"/>
          </p15:clr>
        </p15:guide>
        <p15:guide id="2" pos="173" userDrawn="1">
          <p15:clr>
            <a:srgbClr val="A4A3A4"/>
          </p15:clr>
        </p15:guide>
        <p15:guide id="4" orient="horz" pos="4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llen Montemarano" initials="EM" lastIdx="5" clrIdx="6">
    <p:extLst>
      <p:ext uri="{19B8F6BF-5375-455C-9EA6-DF929625EA0E}">
        <p15:presenceInfo xmlns:p15="http://schemas.microsoft.com/office/powerpoint/2012/main" userId="Ellen Montemarano" providerId="None"/>
      </p:ext>
    </p:extLst>
  </p:cmAuthor>
  <p:cmAuthor id="1" name="Rakesh Shiva" initials="RS" lastIdx="6" clrIdx="0">
    <p:extLst/>
  </p:cmAuthor>
  <p:cmAuthor id="8" name="Al Gatto" initials="AG" lastIdx="6" clrIdx="7">
    <p:extLst>
      <p:ext uri="{19B8F6BF-5375-455C-9EA6-DF929625EA0E}">
        <p15:presenceInfo xmlns:p15="http://schemas.microsoft.com/office/powerpoint/2012/main" userId="Al Gatto" providerId="None"/>
      </p:ext>
    </p:extLst>
  </p:cmAuthor>
  <p:cmAuthor id="2" name="Dana Cullen" initials="DC" lastIdx="12" clrIdx="1">
    <p:extLst/>
  </p:cmAuthor>
  <p:cmAuthor id="9" name="Emily Hertler" initials="EH" lastIdx="3" clrIdx="8">
    <p:extLst>
      <p:ext uri="{19B8F6BF-5375-455C-9EA6-DF929625EA0E}">
        <p15:presenceInfo xmlns:p15="http://schemas.microsoft.com/office/powerpoint/2012/main" userId="Emily Hertler" providerId="None"/>
      </p:ext>
    </p:extLst>
  </p:cmAuthor>
  <p:cmAuthor id="3" name="Leslie" initials="L" lastIdx="3" clrIdx="2"/>
  <p:cmAuthor id="10" name="dcullen" initials="d" lastIdx="5" clrIdx="9">
    <p:extLst>
      <p:ext uri="{19B8F6BF-5375-455C-9EA6-DF929625EA0E}">
        <p15:presenceInfo xmlns:p15="http://schemas.microsoft.com/office/powerpoint/2012/main" userId="dcullen" providerId="None"/>
      </p:ext>
    </p:extLst>
  </p:cmAuthor>
  <p:cmAuthor id="4" name="Brian Soldo" initials="BS" lastIdx="21" clrIdx="3">
    <p:extLst/>
  </p:cmAuthor>
  <p:cmAuthor id="5" name="Brian Soldo" initials="BS [2]" lastIdx="18" clrIdx="4">
    <p:extLst/>
  </p:cmAuthor>
  <p:cmAuthor id="6" name="Leslie Nicholson" initials="LN" lastIdx="15" clrIdx="5">
    <p:extLst>
      <p:ext uri="{19B8F6BF-5375-455C-9EA6-DF929625EA0E}">
        <p15:presenceInfo xmlns:p15="http://schemas.microsoft.com/office/powerpoint/2012/main" userId="Leslie Nichol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FF00FF"/>
    <a:srgbClr val="8B1437"/>
    <a:srgbClr val="8A1538"/>
    <a:srgbClr val="001789"/>
    <a:srgbClr val="FFE191"/>
    <a:srgbClr val="EC85A4"/>
    <a:srgbClr val="262626"/>
    <a:srgbClr val="FFF0C8"/>
    <a:srgbClr val="80B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1" autoAdjust="0"/>
    <p:restoredTop sz="96283" autoAdjust="0"/>
  </p:normalViewPr>
  <p:slideViewPr>
    <p:cSldViewPr snapToGrid="0">
      <p:cViewPr>
        <p:scale>
          <a:sx n="25" d="100"/>
          <a:sy n="25" d="100"/>
        </p:scale>
        <p:origin x="2220" y="1170"/>
      </p:cViewPr>
      <p:guideLst>
        <p:guide orient="horz" pos="1944"/>
        <p:guide pos="3840"/>
        <p:guide orient="horz" pos="2640"/>
        <p:guide orient="horz" pos="2592"/>
        <p:guide pos="240"/>
        <p:guide pos="7272"/>
        <p:guide orient="horz" pos="816"/>
        <p:guide orient="horz" pos="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78" y="36"/>
      </p:cViewPr>
      <p:guideLst>
        <p:guide pos="4458"/>
        <p:guide pos="173"/>
        <p:guide orient="horz" pos="4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7" tIns="48317" rIns="96637" bIns="48317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7" tIns="48317" rIns="96637" bIns="48317" rtlCol="0"/>
          <a:lstStyle>
            <a:lvl1pPr algn="r">
              <a:defRPr sz="1200"/>
            </a:lvl1pPr>
          </a:lstStyle>
          <a:p>
            <a:r>
              <a:rPr lang="en-IN" dirty="0"/>
              <a:t>10/31/18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37" tIns="48317" rIns="96637" bIns="48317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37" tIns="48317" rIns="96637" bIns="48317" rtlCol="0" anchor="b"/>
          <a:lstStyle>
            <a:lvl1pPr algn="r">
              <a:defRPr sz="1200"/>
            </a:lvl1pPr>
          </a:lstStyle>
          <a:p>
            <a:fld id="{64A34755-B596-4F56-8A29-226E15AAD27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0606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E07E411-EC67-430B-9274-157C72B4B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94"/>
          <a:stretch/>
        </p:blipFill>
        <p:spPr>
          <a:xfrm>
            <a:off x="0" y="8943003"/>
            <a:ext cx="7315200" cy="6724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67E0B8-0AAB-4D08-9CB1-1F7D7B198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b="90923"/>
          <a:stretch/>
        </p:blipFill>
        <p:spPr>
          <a:xfrm>
            <a:off x="0" y="0"/>
            <a:ext cx="7315200" cy="809658"/>
          </a:xfrm>
          <a:prstGeom prst="rect">
            <a:avLst/>
          </a:prstGeom>
        </p:spPr>
      </p:pic>
      <p:sp>
        <p:nvSpPr>
          <p:cNvPr id="9" name="Slide Image Placeholder 3">
            <a:extLst>
              <a:ext uri="{FF2B5EF4-FFF2-40B4-BE49-F238E27FC236}">
                <a16:creationId xmlns:a16="http://schemas.microsoft.com/office/drawing/2014/main" id="{3DA469EF-93C6-4589-9EEA-03A9679C7B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771525"/>
            <a:ext cx="4025900" cy="2263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7" tIns="48317" rIns="96637" bIns="48317" rtlCol="0" anchor="ctr"/>
          <a:lstStyle/>
          <a:p>
            <a:endParaRPr lang="en-IN" dirty="0"/>
          </a:p>
        </p:txBody>
      </p:sp>
      <p:sp>
        <p:nvSpPr>
          <p:cNvPr id="10" name="Notes Placeholder 4">
            <a:extLst>
              <a:ext uri="{FF2B5EF4-FFF2-40B4-BE49-F238E27FC236}">
                <a16:creationId xmlns:a16="http://schemas.microsoft.com/office/drawing/2014/main" id="{CD9C49CE-836C-4643-80B2-0C55E8ACD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7026" y="3560528"/>
            <a:ext cx="3977144" cy="5382672"/>
          </a:xfrm>
          <a:prstGeom prst="rect">
            <a:avLst/>
          </a:prstGeom>
        </p:spPr>
        <p:txBody>
          <a:bodyPr vert="horz" lIns="96637" tIns="48317" rIns="96637" bIns="4831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2474A35-7EE7-402D-A31D-05F80021A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54358" y="9129714"/>
            <a:ext cx="729826" cy="297235"/>
          </a:xfrm>
          <a:prstGeom prst="rect">
            <a:avLst/>
          </a:prstGeom>
        </p:spPr>
        <p:txBody>
          <a:bodyPr vert="horz" lIns="96637" tIns="48317" rIns="96637" bIns="48317" rtlCol="0" anchor="b"/>
          <a:lstStyle>
            <a:lvl1pPr algn="r"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0031-FB65-4B5D-9F31-A288D7A49763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0FA35BDE-BD5C-4963-9B7E-EB27C249D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31" y="771906"/>
            <a:ext cx="2623353" cy="8171296"/>
          </a:xfrm>
          <a:prstGeom prst="rect">
            <a:avLst/>
          </a:prstGeom>
          <a:solidFill>
            <a:srgbClr val="001389">
              <a:alpha val="7843"/>
            </a:srgbClr>
          </a:solidFill>
          <a:ln>
            <a:noFill/>
          </a:ln>
          <a:extLst/>
        </p:spPr>
        <p:txBody>
          <a:bodyPr wrap="none" lIns="93746" tIns="46876" rIns="93746" bIns="46876" anchor="ctr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algn="ctr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algn="ctr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algn="ctr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algn="ctr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500" dirty="0">
              <a:latin typeface="Times" pitchFamily="-84" charset="0"/>
            </a:endParaRP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DB0CCC6D-E7D3-495D-A922-E913FADD3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68" y="3203718"/>
            <a:ext cx="3413579" cy="260787"/>
          </a:xfrm>
          <a:prstGeom prst="rect">
            <a:avLst/>
          </a:prstGeom>
          <a:noFill/>
          <a:ln>
            <a:noFill/>
          </a:ln>
          <a:extLst/>
        </p:spPr>
        <p:txBody>
          <a:bodyPr lIns="69695" tIns="34846" rIns="69695" bIns="34846">
            <a:spAutoFit/>
          </a:bodyPr>
          <a:lstStyle>
            <a:lvl1pPr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/>
              <a:t>Additional Information | Notes</a:t>
            </a:r>
          </a:p>
        </p:txBody>
      </p:sp>
      <p:sp>
        <p:nvSpPr>
          <p:cNvPr id="19" name="Line 37">
            <a:extLst>
              <a:ext uri="{FF2B5EF4-FFF2-40B4-BE49-F238E27FC236}">
                <a16:creationId xmlns:a16="http://schemas.microsoft.com/office/drawing/2014/main" id="{80D9C22B-4AF3-4C1D-A3B8-9E1CC4E08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848" y="3441484"/>
            <a:ext cx="4036024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755" tIns="46879" rIns="93755" bIns="46879" anchor="ctr"/>
          <a:lstStyle/>
          <a:p>
            <a:endParaRPr lang="en-US" dirty="0"/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id="{7D049447-7152-4815-9783-F0B31672D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922" y="858977"/>
            <a:ext cx="2618265" cy="264557"/>
          </a:xfrm>
          <a:prstGeom prst="rect">
            <a:avLst/>
          </a:prstGeom>
          <a:noFill/>
          <a:ln>
            <a:noFill/>
          </a:ln>
          <a:extLst/>
        </p:spPr>
        <p:txBody>
          <a:bodyPr lIns="69695" tIns="34846" rIns="69695" bIns="34846">
            <a:spAutoFit/>
          </a:bodyPr>
          <a:lstStyle>
            <a:lvl1pPr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/>
              <a:t>Activity</a:t>
            </a:r>
          </a:p>
        </p:txBody>
      </p:sp>
      <p:sp>
        <p:nvSpPr>
          <p:cNvPr id="21" name="Line 32">
            <a:extLst>
              <a:ext uri="{FF2B5EF4-FFF2-40B4-BE49-F238E27FC236}">
                <a16:creationId xmlns:a16="http://schemas.microsoft.com/office/drawing/2014/main" id="{48AE0573-C59A-4A1E-B88D-2900E5C5E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4535" y="1071623"/>
            <a:ext cx="2309636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755" tIns="46879" rIns="93755" bIns="46879" anchor="ctr"/>
          <a:lstStyle/>
          <a:p>
            <a:endParaRPr lang="en-US" dirty="0"/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36D67F19-2112-4BDD-BD02-F9AFF2B1B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226" y="2136551"/>
            <a:ext cx="2618265" cy="264557"/>
          </a:xfrm>
          <a:prstGeom prst="rect">
            <a:avLst/>
          </a:prstGeom>
          <a:noFill/>
          <a:ln>
            <a:noFill/>
          </a:ln>
          <a:extLst/>
        </p:spPr>
        <p:txBody>
          <a:bodyPr lIns="69695" tIns="34846" rIns="69695" bIns="34846">
            <a:spAutoFit/>
          </a:bodyPr>
          <a:lstStyle>
            <a:lvl1pPr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/>
              <a:t>Facilitator Direction</a:t>
            </a:r>
          </a:p>
        </p:txBody>
      </p:sp>
      <p:sp>
        <p:nvSpPr>
          <p:cNvPr id="23" name="Line 36">
            <a:extLst>
              <a:ext uri="{FF2B5EF4-FFF2-40B4-BE49-F238E27FC236}">
                <a16:creationId xmlns:a16="http://schemas.microsoft.com/office/drawing/2014/main" id="{4587EEA7-1AB2-4648-8136-9F7352BCB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2841" y="2357571"/>
            <a:ext cx="231133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755" tIns="46879" rIns="93755" bIns="46879" anchor="ctr"/>
          <a:lstStyle/>
          <a:p>
            <a:endParaRPr lang="en-US" dirty="0"/>
          </a:p>
        </p:txBody>
      </p:sp>
      <p:sp>
        <p:nvSpPr>
          <p:cNvPr id="25" name="Header Placeholder 1">
            <a:extLst>
              <a:ext uri="{FF2B5EF4-FFF2-40B4-BE49-F238E27FC236}">
                <a16:creationId xmlns:a16="http://schemas.microsoft.com/office/drawing/2014/main" id="{398C2996-19E7-4C92-9988-E0B7EC1AC65D}"/>
              </a:ext>
            </a:extLst>
          </p:cNvPr>
          <p:cNvSpPr txBox="1">
            <a:spLocks/>
          </p:cNvSpPr>
          <p:nvPr/>
        </p:nvSpPr>
        <p:spPr>
          <a:xfrm>
            <a:off x="187026" y="49316"/>
            <a:ext cx="5178163" cy="481727"/>
          </a:xfrm>
          <a:prstGeom prst="rect">
            <a:avLst/>
          </a:prstGeom>
          <a:ln>
            <a:noFill/>
          </a:ln>
        </p:spPr>
        <p:txBody>
          <a:bodyPr vert="horz" lIns="96637" tIns="48317" rIns="96637" bIns="48317" rtlCol="0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300" dirty="0"/>
              <a:t>Clinical Study Workshop</a:t>
            </a:r>
          </a:p>
          <a:p>
            <a:pPr algn="l"/>
            <a:r>
              <a:rPr lang="en-IN" sz="1100" dirty="0"/>
              <a:t>CompoSIT-M </a:t>
            </a:r>
            <a:r>
              <a:rPr lang="en-IN" sz="1100" dirty="0">
                <a:solidFill>
                  <a:schemeClr val="bg1"/>
                </a:solidFill>
              </a:rPr>
              <a:t>Study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638ACD5D-7F9D-43AB-BA8B-177DC9BD46C0}"/>
              </a:ext>
            </a:extLst>
          </p:cNvPr>
          <p:cNvSpPr txBox="1">
            <a:spLocks/>
          </p:cNvSpPr>
          <p:nvPr/>
        </p:nvSpPr>
        <p:spPr>
          <a:xfrm>
            <a:off x="1033350" y="9086809"/>
            <a:ext cx="5474454" cy="340140"/>
          </a:xfrm>
          <a:prstGeom prst="rect">
            <a:avLst/>
          </a:prstGeom>
        </p:spPr>
        <p:txBody>
          <a:bodyPr vert="horz" lIns="96637" tIns="48317" rIns="96637" bIns="48317" rtlCol="0" anchor="b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66380">
              <a:spcBef>
                <a:spcPct val="50000"/>
              </a:spcBef>
              <a:tabLst>
                <a:tab pos="2697697" algn="ctr"/>
                <a:tab pos="5336781" algn="r"/>
              </a:tabLst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cs typeface="Arial Narrow" charset="0"/>
              </a:rPr>
              <a:t>For Training Purposes Only Not for Promotional Use  </a:t>
            </a:r>
            <a:r>
              <a:rPr lang="is-IS" sz="1000" dirty="0">
                <a:solidFill>
                  <a:schemeClr val="bg1"/>
                </a:solidFill>
                <a:latin typeface="+mn-lt"/>
                <a:cs typeface="Arial Narrow" charset="0"/>
              </a:rPr>
              <a:t>HQ-DIA-00005  12/2018</a:t>
            </a:r>
            <a:endParaRPr lang="en-US" sz="1000" dirty="0">
              <a:solidFill>
                <a:schemeClr val="bg1"/>
              </a:solidFill>
              <a:latin typeface="Arial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78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76213" indent="-171450" algn="l" defTabSz="914400" rtl="0" eaLnBrk="1" latinLnBrk="0" hangingPunct="1">
      <a:spcBef>
        <a:spcPts val="8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98463" indent="-171450" algn="l" defTabSz="914400" rtl="0" eaLnBrk="1" latinLnBrk="0" hangingPunct="1">
      <a:spcBef>
        <a:spcPts val="300"/>
      </a:spcBef>
      <a:buFont typeface="Calibri" panose="020F0502020204030204" pitchFamily="34" charset="0"/>
      <a:buChar char="–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33413" indent="-171450" algn="l" defTabSz="914400" rtl="0" eaLnBrk="1" latinLnBrk="0" hangingPunct="1">
      <a:spcBef>
        <a:spcPts val="300"/>
      </a:spcBef>
      <a:buFont typeface="Wingdings" panose="05000000000000000000" pitchFamily="2" charset="2"/>
      <a:buChar char="§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796925" indent="-171450" algn="l" defTabSz="914400" rtl="0" eaLnBrk="1" latinLnBrk="0" hangingPunct="1">
      <a:buFont typeface="Courier New" panose="02070309020205020404" pitchFamily="49" charset="0"/>
      <a:buChar char="o"/>
      <a:tabLst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Image Placeholder 10">
            <a:extLst>
              <a:ext uri="{FF2B5EF4-FFF2-40B4-BE49-F238E27FC236}">
                <a16:creationId xmlns:a16="http://schemas.microsoft.com/office/drawing/2014/main" id="{0C118945-5A7E-486A-9901-E58A7B65C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76225" y="771525"/>
            <a:ext cx="4022725" cy="2262188"/>
          </a:xfrm>
        </p:spPr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D304B52-9623-43C8-A15B-3AC9658C6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1109559"/>
            <a:ext cx="2217586" cy="4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marR="0" lvl="0" indent="-87915" algn="l" defTabSz="696809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Application Activity</a:t>
            </a:r>
          </a:p>
          <a:p>
            <a:pPr marL="0" marR="0" lvl="0" indent="0" algn="l" defTabSz="696809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20 minutes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899F728-EDC8-46D1-A23F-340EF560C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2382326"/>
            <a:ext cx="2344880" cy="6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marR="0" lvl="0" indent="-87915" algn="l" defTabSz="696809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Select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 a representative.</a:t>
            </a:r>
          </a:p>
          <a:p>
            <a:pPr marL="87915" marR="0" lvl="0" indent="-87915" algn="l" defTabSz="696809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Click on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 </a:t>
            </a:r>
            <a:r>
              <a:rPr lang="en-US" altLang="en-US" kern="0" dirty="0">
                <a:solidFill>
                  <a:srgbClr val="000000"/>
                </a:solidFill>
              </a:rPr>
              <a:t>START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 to activate the Role-play Shuffle question board.</a:t>
            </a:r>
          </a:p>
        </p:txBody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C7B8F25B-E74B-425F-9C65-F44A8E3E5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FF"/>
                </a:solidFill>
              </a:rPr>
              <a:t>NOTE TO COUNTRIES: </a:t>
            </a:r>
            <a:r>
              <a:rPr lang="en-US" dirty="0">
                <a:solidFill>
                  <a:srgbClr val="FF00FF"/>
                </a:solidFill>
              </a:rPr>
              <a:t>Hide this slide if you have chosen a different option for this section of the workshop.</a:t>
            </a:r>
          </a:p>
          <a:p>
            <a:endParaRPr lang="en-US" dirty="0">
              <a:solidFill>
                <a:srgbClr val="FF00FF"/>
              </a:solidFill>
            </a:endParaRPr>
          </a:p>
          <a:p>
            <a:r>
              <a:rPr lang="en-US" dirty="0">
                <a:solidFill>
                  <a:srgbClr val="FF00FF"/>
                </a:solidFill>
              </a:rPr>
              <a:t>Activities may be shortened or questions may be skipped if less total time is allotted for the workshop.</a:t>
            </a:r>
          </a:p>
          <a:p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5EE8C-E668-4FEC-A2A5-D45C09118D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0031-FB65-4B5D-9F31-A288D7A49763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1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otes Placeholder 16">
            <a:extLst>
              <a:ext uri="{FF2B5EF4-FFF2-40B4-BE49-F238E27FC236}">
                <a16:creationId xmlns:a16="http://schemas.microsoft.com/office/drawing/2014/main" id="{9A0D67A6-1665-40C7-9A95-4B3D3DAE7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CORRECT ANSWER:</a:t>
            </a:r>
          </a:p>
          <a:p>
            <a:pPr lvl="1"/>
            <a:r>
              <a:rPr lang="en-US" dirty="0"/>
              <a:t>Proportion of participants at the HbA1c goal of &lt;53 mmol/mol (&lt;7%) at Week 20.</a:t>
            </a:r>
          </a:p>
          <a:p>
            <a:pPr lvl="1"/>
            <a:r>
              <a:rPr lang="en-US" dirty="0"/>
              <a:t>Proportion of subjects with baseline HbA1c ≥69 mmol/mol (≥8.5%) that are at the HbA1c goal of &lt;53 mmol/mol (&lt;7.0%) at Week 20.</a:t>
            </a:r>
          </a:p>
          <a:p>
            <a:endParaRPr lang="en-US" dirty="0"/>
          </a:p>
          <a:p>
            <a:r>
              <a:rPr lang="en-US" dirty="0">
                <a:solidFill>
                  <a:srgbClr val="FF00FF"/>
                </a:solidFill>
              </a:rPr>
              <a:t>NOTE TO COUNTRIES: Hide this slide if you have chosen a different option for this section of the workshop.</a:t>
            </a:r>
          </a:p>
          <a:p>
            <a:endParaRPr lang="en-US" dirty="0">
              <a:solidFill>
                <a:srgbClr val="FF00FF"/>
              </a:solidFill>
            </a:endParaRPr>
          </a:p>
          <a:p>
            <a:r>
              <a:rPr lang="en-US" dirty="0">
                <a:solidFill>
                  <a:srgbClr val="FF00FF"/>
                </a:solidFill>
              </a:rPr>
              <a:t>Activities may be shortened or questions may be skipped if less total time is allotted for the workshop.</a:t>
            </a:r>
          </a:p>
          <a:p>
            <a:endParaRPr lang="en-US" dirty="0">
              <a:solidFill>
                <a:srgbClr val="FF00FF"/>
              </a:solidFill>
            </a:endParaRPr>
          </a:p>
          <a:p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D304B52-9623-43C8-A15B-3AC9658C6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1109559"/>
            <a:ext cx="2217586" cy="4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marR="0" lvl="0" indent="-87915" algn="l" defTabSz="696809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Application Activity</a:t>
            </a:r>
          </a:p>
          <a:p>
            <a:pPr marL="0" marR="0" lvl="0" indent="0" algn="l" defTabSz="696809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20 minutes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899F728-EDC8-46D1-A23F-340EF560C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1" y="2382326"/>
            <a:ext cx="2372175" cy="169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lvl="0" indent="-87915" defTabSz="696809" eaLnBrk="0" fontAlgn="base" hangingPunct="0">
              <a:spcBef>
                <a:spcPts val="4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Direct </a:t>
            </a:r>
            <a:r>
              <a:rPr lang="en-US" altLang="en-US" kern="0" dirty="0">
                <a:solidFill>
                  <a:srgbClr val="000000"/>
                </a:solidFill>
              </a:rPr>
              <a:t>the representative to verbalize the answer to the question as though explaining </a:t>
            </a:r>
            <a:br>
              <a:rPr lang="en-US" altLang="en-US" kern="0" dirty="0">
                <a:solidFill>
                  <a:srgbClr val="000000"/>
                </a:solidFill>
              </a:rPr>
            </a:br>
            <a:r>
              <a:rPr lang="en-US" altLang="en-US" kern="0" dirty="0">
                <a:solidFill>
                  <a:srgbClr val="000000"/>
                </a:solidFill>
              </a:rPr>
              <a:t>it to a customer.</a:t>
            </a:r>
          </a:p>
          <a:p>
            <a:pPr marL="87915" lvl="0" indent="-87915" defTabSz="696809" eaLnBrk="0" fontAlgn="base" hangingPunct="0">
              <a:spcBef>
                <a:spcPts val="4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i="1" kern="0" dirty="0">
                <a:solidFill>
                  <a:srgbClr val="000000"/>
                </a:solidFill>
              </a:rPr>
              <a:t>If the verbalization is inaccurate or incomplete, </a:t>
            </a:r>
            <a:r>
              <a:rPr lang="en-US" altLang="en-US" kern="0" dirty="0">
                <a:solidFill>
                  <a:srgbClr val="000000"/>
                </a:solidFill>
              </a:rPr>
              <a:t>give the other representatives the opportunity </a:t>
            </a:r>
            <a:br>
              <a:rPr lang="en-US" altLang="en-US" kern="0" dirty="0">
                <a:solidFill>
                  <a:srgbClr val="000000"/>
                </a:solidFill>
              </a:rPr>
            </a:br>
            <a:r>
              <a:rPr lang="en-US" altLang="en-US" kern="0" dirty="0">
                <a:solidFill>
                  <a:srgbClr val="000000"/>
                </a:solidFill>
              </a:rPr>
              <a:t>to verbalize the response.</a:t>
            </a:r>
          </a:p>
          <a:p>
            <a:pPr marL="0" marR="0" lvl="0" indent="0" algn="l" defTabSz="696809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5EE8C-E668-4FEC-A2A5-D45C09118D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B810031-FB65-4B5D-9F31-A288D7A49763}" type="slidenum">
              <a:rPr lang="en-IN" noProof="0" smtClean="0"/>
              <a:pPr lvl="0"/>
              <a:t>2</a:t>
            </a:fld>
            <a:endParaRPr lang="en-IN" noProof="0" dirty="0"/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00860A40-78DB-4022-8CED-A4F63C757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0513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Image Placeholder 10">
            <a:extLst>
              <a:ext uri="{FF2B5EF4-FFF2-40B4-BE49-F238E27FC236}">
                <a16:creationId xmlns:a16="http://schemas.microsoft.com/office/drawing/2014/main" id="{0C118945-5A7E-486A-9901-E58A7B65C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76225" y="771525"/>
            <a:ext cx="4022725" cy="2262188"/>
          </a:xfrm>
        </p:spPr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D304B52-9623-43C8-A15B-3AC9658C6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1109559"/>
            <a:ext cx="2217586" cy="4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marR="0" lvl="0" indent="-87915" algn="l" defTabSz="696809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Application Activity</a:t>
            </a:r>
          </a:p>
          <a:p>
            <a:pPr marL="0" marR="0" lvl="0" indent="0" algn="l" defTabSz="696809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20 minutes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899F728-EDC8-46D1-A23F-340EF560C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2382326"/>
            <a:ext cx="2217586" cy="6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marR="0" lvl="0" indent="-87915" algn="l" defTabSz="696809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Select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 a representative.</a:t>
            </a:r>
          </a:p>
          <a:p>
            <a:pPr marL="87915" marR="0" lvl="0" indent="-87915" algn="l" defTabSz="696809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b="1" kern="0" dirty="0">
                <a:solidFill>
                  <a:srgbClr val="000000"/>
                </a:solidFill>
              </a:rPr>
              <a:t>Click on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 </a:t>
            </a:r>
            <a:r>
              <a:rPr lang="en-US" altLang="en-US" kern="0" dirty="0">
                <a:solidFill>
                  <a:srgbClr val="000000"/>
                </a:solidFill>
              </a:rPr>
              <a:t>START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 to activate the Role-play Shuffle topic board.</a:t>
            </a:r>
          </a:p>
        </p:txBody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C7B8F25B-E74B-425F-9C65-F44A8E3E5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FF"/>
                </a:solidFill>
              </a:rPr>
              <a:t>NOTE TO COUNTRIES: </a:t>
            </a:r>
            <a:r>
              <a:rPr lang="en-US" dirty="0">
                <a:solidFill>
                  <a:srgbClr val="FF00FF"/>
                </a:solidFill>
              </a:rPr>
              <a:t>Hide this slide if you have chosen a different option for this section of the workshop.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5EE8C-E668-4FEC-A2A5-D45C09118D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0031-FB65-4B5D-9F31-A288D7A49763}" type="slidenum">
              <a:rPr kumimoji="0" lang="en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4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2D304B52-9623-43C8-A15B-3AC9658C6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2" y="1109559"/>
            <a:ext cx="2217586" cy="4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marR="0" lvl="0" indent="-87915" algn="l" defTabSz="696809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Application Activity</a:t>
            </a:r>
          </a:p>
          <a:p>
            <a:pPr marL="0" marR="0" lvl="0" indent="0" algn="l" defTabSz="696809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20 minutes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899F728-EDC8-46D1-A23F-340EF560C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91" y="2382326"/>
            <a:ext cx="2372175" cy="169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99" tIns="34850" rIns="69699" bIns="34850">
            <a:spAutoFit/>
          </a:bodyPr>
          <a:lstStyle>
            <a:lvl1pPr marL="85725" indent="-85725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defTabSz="679450"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algn="ctr" defTabSz="67945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marL="87915" marR="0" lvl="0" indent="-87915" algn="l" defTabSz="696809" rtl="0" eaLnBrk="0" fontAlgn="base" latinLnBrk="0" hangingPunct="0">
              <a:spcBef>
                <a:spcPts val="4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Direct </a:t>
            </a:r>
            <a:r>
              <a:rPr lang="en-US" altLang="en-US" kern="0" dirty="0">
                <a:solidFill>
                  <a:srgbClr val="000000"/>
                </a:solidFill>
              </a:rPr>
              <a:t>the representative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 to verbalize the answer to the question as though explaining </a:t>
            </a:r>
            <a:b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</a:b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84" charset="-128"/>
                <a:cs typeface="+mn-cs"/>
              </a:rPr>
              <a:t>it to a customer.</a:t>
            </a:r>
          </a:p>
          <a:p>
            <a:pPr marL="87915" lvl="0" indent="-87915" defTabSz="696809" eaLnBrk="0" fontAlgn="base" hangingPunct="0">
              <a:spcBef>
                <a:spcPts val="4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i="1" kern="0" dirty="0">
                <a:solidFill>
                  <a:srgbClr val="000000"/>
                </a:solidFill>
              </a:rPr>
              <a:t>If the verbalization is inaccurate or incomplete, </a:t>
            </a:r>
            <a:r>
              <a:rPr lang="en-US" altLang="en-US" kern="0" dirty="0">
                <a:solidFill>
                  <a:srgbClr val="000000"/>
                </a:solidFill>
              </a:rPr>
              <a:t>give the other representatives the opportunity </a:t>
            </a:r>
            <a:br>
              <a:rPr lang="en-US" altLang="en-US" kern="0" dirty="0">
                <a:solidFill>
                  <a:srgbClr val="000000"/>
                </a:solidFill>
              </a:rPr>
            </a:br>
            <a:r>
              <a:rPr lang="en-US" altLang="en-US" kern="0" dirty="0">
                <a:solidFill>
                  <a:srgbClr val="000000"/>
                </a:solidFill>
              </a:rPr>
              <a:t>to verbalize the response.</a:t>
            </a:r>
          </a:p>
          <a:p>
            <a:pPr marL="0" marR="0" lvl="0" indent="0" algn="l" defTabSz="696809" rtl="0" eaLnBrk="0" fontAlgn="base" latinLnBrk="0" hangingPunct="0"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5EE8C-E668-4FEC-A2A5-D45C09118D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B810031-FB65-4B5D-9F31-A288D7A49763}" type="slidenum">
              <a:rPr lang="en-IN" noProof="0" smtClean="0"/>
              <a:pPr lvl="0"/>
              <a:t>4</a:t>
            </a:fld>
            <a:endParaRPr lang="en-IN" noProof="0" dirty="0"/>
          </a:p>
        </p:txBody>
      </p:sp>
      <p:sp>
        <p:nvSpPr>
          <p:cNvPr id="22" name="Notes Placeholder 21">
            <a:extLst>
              <a:ext uri="{FF2B5EF4-FFF2-40B4-BE49-F238E27FC236}">
                <a16:creationId xmlns:a16="http://schemas.microsoft.com/office/drawing/2014/main" id="{F9B881EB-C3A6-4317-A8A4-9AE528815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CORRECT ANSWER:</a:t>
            </a:r>
          </a:p>
          <a:p>
            <a:endParaRPr lang="en-US" dirty="0"/>
          </a:p>
          <a:p>
            <a:r>
              <a:rPr lang="en-US" dirty="0"/>
              <a:t>At Week 20, compare the up-titration of metformin from 1000 to 2000 mg/day with and without the simultaneous addition of sitagliptin 100 mg once daily.</a:t>
            </a:r>
          </a:p>
          <a:p>
            <a:pPr marL="233363" lvl="1" indent="-228600">
              <a:buFont typeface="+mj-lt"/>
              <a:buAutoNum type="arabicPeriod"/>
            </a:pPr>
            <a:r>
              <a:rPr lang="en-US" dirty="0"/>
              <a:t>Reduction from baseline in HbA1c at Week 20</a:t>
            </a:r>
          </a:p>
          <a:p>
            <a:pPr marL="233363" lvl="1" indent="-228600">
              <a:buFont typeface="+mj-lt"/>
              <a:buAutoNum type="arabicPeriod"/>
            </a:pPr>
            <a:r>
              <a:rPr lang="en-US" dirty="0"/>
              <a:t>Overall safety and tolerability</a:t>
            </a:r>
          </a:p>
          <a:p>
            <a:pPr marL="233363" lvl="1" indent="-228600">
              <a:buFont typeface="+mj-lt"/>
              <a:buAutoNum type="arabicPeriod"/>
            </a:pPr>
            <a:endParaRPr lang="en-US" dirty="0"/>
          </a:p>
          <a:p>
            <a:r>
              <a:rPr lang="en-US" b="1" dirty="0">
                <a:solidFill>
                  <a:srgbClr val="FF00FF"/>
                </a:solidFill>
              </a:rPr>
              <a:t>NOTE TO COUNTRIES: </a:t>
            </a:r>
            <a:r>
              <a:rPr lang="en-US" dirty="0">
                <a:solidFill>
                  <a:srgbClr val="FF00FF"/>
                </a:solidFill>
              </a:rPr>
              <a:t>Hide this slide if you have chosen a different option for this section of the workshop.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5" name="Slide Image Placeholder 24">
            <a:extLst>
              <a:ext uri="{FF2B5EF4-FFF2-40B4-BE49-F238E27FC236}">
                <a16:creationId xmlns:a16="http://schemas.microsoft.com/office/drawing/2014/main" id="{0A7C26D2-FB4A-44B1-B355-AC3AE0EA2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2672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7648"/>
            <a:ext cx="12192000" cy="65903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5" cstate="screen">
            <a:alphaModFix amt="66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60180"/>
            <a:ext cx="12192000" cy="6590352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272716"/>
            <a:ext cx="10571748" cy="6585284"/>
          </a:xfrm>
          <a:prstGeom prst="rect">
            <a:avLst/>
          </a:prstGeom>
          <a:gradFill>
            <a:gsLst>
              <a:gs pos="23000">
                <a:srgbClr val="FFFFFF">
                  <a:alpha val="53000"/>
                </a:srgbClr>
              </a:gs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906701" y="-891614"/>
            <a:ext cx="6858003" cy="86412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5000">
                <a:schemeClr val="bg1"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5000263"/>
            <a:ext cx="12192000" cy="1857737"/>
          </a:xfrm>
          <a:prstGeom prst="rect">
            <a:avLst/>
          </a:prstGeom>
          <a:gradFill>
            <a:gsLst>
              <a:gs pos="44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4686053"/>
            <a:ext cx="12192000" cy="2171948"/>
          </a:xfrm>
          <a:prstGeom prst="rect">
            <a:avLst/>
          </a:prstGeom>
          <a:gradFill>
            <a:gsLst>
              <a:gs pos="44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000263"/>
            <a:ext cx="12192000" cy="1857737"/>
          </a:xfrm>
          <a:prstGeom prst="rect">
            <a:avLst/>
          </a:prstGeom>
          <a:gradFill>
            <a:gsLst>
              <a:gs pos="44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5000263"/>
            <a:ext cx="12192000" cy="1857737"/>
          </a:xfrm>
          <a:prstGeom prst="rect">
            <a:avLst/>
          </a:prstGeom>
          <a:gradFill>
            <a:gsLst>
              <a:gs pos="44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096" y="2475846"/>
            <a:ext cx="6390624" cy="15595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kumimoji="0" lang="en-IN" sz="4400" b="1" i="0" u="none" strike="noStrike" kern="1200" cap="none" spc="0" normalizeH="0" baseline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6095" y="4269632"/>
            <a:ext cx="6390625" cy="4164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kumimoji="0" lang="en-IN" sz="2000" b="0" i="0" u="none" strike="noStrike" kern="1200" cap="none" spc="0" normalizeH="0" baseline="0" dirty="0">
                <a:ln>
                  <a:noFill/>
                </a:ln>
                <a:solidFill>
                  <a:srgbClr val="8A1538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838200" y="6365658"/>
            <a:ext cx="2743200" cy="365125"/>
          </a:xfrm>
          <a:prstGeom prst="rect">
            <a:avLst/>
          </a:prstGeom>
        </p:spPr>
        <p:txBody>
          <a:bodyPr/>
          <a:lstStyle/>
          <a:p>
            <a:fld id="{1C7282D0-FE49-4F8C-8F20-491DAF3F8762}" type="datetime1">
              <a:rPr lang="en-IN" smtClean="0"/>
              <a:t>22-01-2019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7056120" y="6490732"/>
            <a:ext cx="724320" cy="244800"/>
          </a:xfrm>
          <a:prstGeom prst="rect">
            <a:avLst/>
          </a:prstGeom>
        </p:spPr>
        <p:txBody>
          <a:bodyPr/>
          <a:lstStyle/>
          <a:p>
            <a:fld id="{7CBDA837-BAAA-4781-8F83-DAEACDE22499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68880" y="0"/>
            <a:ext cx="8823120" cy="270000"/>
          </a:xfrm>
          <a:prstGeom prst="rect">
            <a:avLst/>
          </a:prstGeom>
          <a:solidFill>
            <a:srgbClr val="EAA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0"/>
            <a:ext cx="3368879" cy="270000"/>
          </a:xfrm>
          <a:prstGeom prst="rect">
            <a:avLst/>
          </a:prstGeom>
          <a:solidFill>
            <a:srgbClr val="0014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428705" y="6588000"/>
            <a:ext cx="2763295" cy="270000"/>
          </a:xfrm>
          <a:prstGeom prst="rect">
            <a:avLst/>
          </a:prstGeom>
          <a:solidFill>
            <a:srgbClr val="8A15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1154011" y="6490732"/>
            <a:ext cx="5902109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768023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11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23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34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045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056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068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079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090" algn="l" defTabSz="768023" rtl="0" eaLnBrk="1" latinLnBrk="0" hangingPunct="1">
              <a:defRPr sz="1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39813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0488" algn="ctr"/>
                <a:tab pos="5203825" algn="r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Arial Narrow" charset="0"/>
              </a:rPr>
              <a:t>For Training Purposes Only. Not for Promotional Use  </a:t>
            </a:r>
            <a:r>
              <a:rPr kumimoji="0" lang="is-I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Arial Narrow" charset="0"/>
              </a:rPr>
              <a:t>HQ-DIA-00005  12/2018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Arial Narrow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449" y="6467744"/>
            <a:ext cx="670725" cy="23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7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096" y="3891538"/>
            <a:ext cx="6390624" cy="15595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kumimoji="0" lang="en-IN" sz="4400" b="1" i="0" u="none" strike="noStrike" kern="1200" cap="none" spc="0" normalizeH="0" baseline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6095" y="5486400"/>
            <a:ext cx="752485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kumimoji="0" lang="en-IN" sz="2400" b="1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defRPr>
            </a:lvl1pPr>
          </a:lstStyle>
          <a:p>
            <a:pPr marL="355600" lvl="0" indent="-355600">
              <a:spcBef>
                <a:spcPct val="0"/>
              </a:spcBef>
            </a:pPr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838200" y="6365658"/>
            <a:ext cx="2743200" cy="365125"/>
          </a:xfrm>
          <a:prstGeom prst="rect">
            <a:avLst/>
          </a:prstGeom>
        </p:spPr>
        <p:txBody>
          <a:bodyPr/>
          <a:lstStyle/>
          <a:p>
            <a:fld id="{DC0F4FB3-6DD4-4987-BD03-E6DA4ABAECC0}" type="datetime1">
              <a:rPr lang="en-IN" smtClean="0"/>
              <a:t>22-01-2019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7056120" y="6490732"/>
            <a:ext cx="724320" cy="244800"/>
          </a:xfrm>
          <a:prstGeom prst="rect">
            <a:avLst/>
          </a:prstGeom>
        </p:spPr>
        <p:txBody>
          <a:bodyPr/>
          <a:lstStyle/>
          <a:p>
            <a:fld id="{7CBDA837-BAAA-4781-8F83-DAEACDE22499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68880" y="0"/>
            <a:ext cx="8823120" cy="270000"/>
          </a:xfrm>
          <a:prstGeom prst="rect">
            <a:avLst/>
          </a:prstGeom>
          <a:solidFill>
            <a:srgbClr val="EAA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" y="0"/>
            <a:ext cx="3368879" cy="270000"/>
          </a:xfrm>
          <a:prstGeom prst="rect">
            <a:avLst/>
          </a:prstGeom>
          <a:solidFill>
            <a:srgbClr val="0014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2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764" y="5486400"/>
            <a:ext cx="11416471" cy="54864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7764" y="421914"/>
            <a:ext cx="11416471" cy="2194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1489"/>
                </a:solidFill>
              </a:defRPr>
            </a:lvl1pPr>
            <a:lvl2pPr marL="0" indent="0">
              <a:buNone/>
              <a:defRPr sz="2800">
                <a:solidFill>
                  <a:srgbClr val="58595B"/>
                </a:solidFill>
              </a:defRPr>
            </a:lvl2pPr>
            <a:lvl3pPr marL="669925" indent="0">
              <a:buNone/>
              <a:defRPr/>
            </a:lvl3pPr>
            <a:lvl4pPr marL="985837" indent="0">
              <a:buNone/>
              <a:defRPr/>
            </a:lvl4pPr>
            <a:lvl5pPr marL="12604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5658"/>
            <a:ext cx="2743200" cy="365125"/>
          </a:xfrm>
          <a:prstGeom prst="rect">
            <a:avLst/>
          </a:prstGeom>
        </p:spPr>
        <p:txBody>
          <a:bodyPr/>
          <a:lstStyle/>
          <a:p>
            <a:fld id="{4E8BDC03-73B1-4BEA-9105-DDAFCA2CF52B}" type="datetime1">
              <a:rPr lang="en-IN" smtClean="0"/>
              <a:t>22-01-2019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56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6120" y="6490732"/>
            <a:ext cx="724320" cy="244800"/>
          </a:xfrm>
          <a:prstGeom prst="rect">
            <a:avLst/>
          </a:prstGeom>
        </p:spPr>
        <p:txBody>
          <a:bodyPr/>
          <a:lstStyle/>
          <a:p>
            <a:fld id="{7CBDA837-BAAA-4781-8F83-DAEACDE22499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DA1C7D-A94E-448E-A71D-73A6C4D3D6E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87764" y="3366772"/>
            <a:ext cx="11416471" cy="2011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8A1538"/>
                </a:solidFill>
              </a:defRPr>
            </a:lvl1pPr>
            <a:lvl2pPr marL="0" indent="0">
              <a:buNone/>
              <a:defRPr sz="2800">
                <a:solidFill>
                  <a:srgbClr val="8A1538"/>
                </a:solidFill>
              </a:defRPr>
            </a:lvl2pPr>
            <a:lvl3pPr marL="669925" indent="0">
              <a:buNone/>
              <a:defRPr/>
            </a:lvl3pPr>
            <a:lvl4pPr marL="985837" indent="0">
              <a:buNone/>
              <a:defRPr/>
            </a:lvl4pPr>
            <a:lvl5pPr marL="12604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14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6758"/>
          <a:stretch/>
        </p:blipFill>
        <p:spPr>
          <a:xfrm>
            <a:off x="0" y="0"/>
            <a:ext cx="12192000" cy="63087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838200" y="6365658"/>
            <a:ext cx="2743200" cy="365125"/>
          </a:xfrm>
          <a:prstGeom prst="rect">
            <a:avLst/>
          </a:prstGeom>
        </p:spPr>
        <p:txBody>
          <a:bodyPr/>
          <a:lstStyle/>
          <a:p>
            <a:fld id="{DB8F6CEF-220C-4B83-9C23-B375C58E54DF}" type="datetime1">
              <a:rPr lang="en-IN" smtClean="0"/>
              <a:t>22-01-2019</a:t>
            </a:fld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7056120" y="6490732"/>
            <a:ext cx="724320" cy="244800"/>
          </a:xfrm>
          <a:prstGeom prst="rect">
            <a:avLst/>
          </a:prstGeom>
        </p:spPr>
        <p:txBody>
          <a:bodyPr/>
          <a:lstStyle/>
          <a:p>
            <a:fld id="{7CBDA837-BAAA-4781-8F83-DAEACDE22499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428705" y="6308725"/>
            <a:ext cx="2763295" cy="549275"/>
          </a:xfrm>
          <a:prstGeom prst="rect">
            <a:avLst/>
          </a:prstGeom>
          <a:solidFill>
            <a:srgbClr val="8A15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740676"/>
            <a:ext cx="9428705" cy="1572178"/>
          </a:xfrm>
          <a:prstGeom prst="rect">
            <a:avLst/>
          </a:prstGeom>
          <a:solidFill>
            <a:srgbClr val="001489">
              <a:alpha val="6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096" y="4873841"/>
            <a:ext cx="8757904" cy="7496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kumimoji="0" lang="en-IN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095" y="5709990"/>
            <a:ext cx="8757906" cy="4164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kumimoji="0" lang="en-IN" sz="1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9428705" y="4740676"/>
            <a:ext cx="2763295" cy="1572178"/>
          </a:xfrm>
          <a:prstGeom prst="rect">
            <a:avLst/>
          </a:prstGeom>
          <a:solidFill>
            <a:srgbClr val="EAAA00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16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-12699" y="-25400"/>
            <a:ext cx="12230100" cy="689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lnSpc>
                <a:spcPct val="85000"/>
              </a:lnSpc>
              <a:spcBef>
                <a:spcPct val="20000"/>
              </a:spcBef>
              <a:buClr>
                <a:srgbClr val="0099FF"/>
              </a:buClr>
              <a:defRPr sz="2800" b="1">
                <a:solidFill>
                  <a:srgbClr val="003399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85000"/>
              </a:lnSpc>
              <a:spcBef>
                <a:spcPct val="20000"/>
              </a:spcBef>
              <a:buClr>
                <a:srgbClr val="0099FF"/>
              </a:buClr>
              <a:buChar char="•"/>
              <a:defRPr sz="2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99FF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9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24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48" y="365125"/>
            <a:ext cx="11416471" cy="655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5658"/>
            <a:ext cx="2743200" cy="365125"/>
          </a:xfrm>
          <a:prstGeom prst="rect">
            <a:avLst/>
          </a:prstGeom>
        </p:spPr>
        <p:txBody>
          <a:bodyPr/>
          <a:lstStyle/>
          <a:p>
            <a:fld id="{987490EA-FB69-4021-B455-665951D43B91}" type="datetime1">
              <a:rPr lang="en-IN" smtClean="0"/>
              <a:t>22-01-2019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56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6120" y="6490732"/>
            <a:ext cx="724320" cy="244800"/>
          </a:xfrm>
          <a:prstGeom prst="rect">
            <a:avLst/>
          </a:prstGeom>
        </p:spPr>
        <p:txBody>
          <a:bodyPr/>
          <a:lstStyle/>
          <a:p>
            <a:fld id="{7CBDA837-BAAA-4781-8F83-DAEACDE2249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62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5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5" r:id="rId3"/>
    <p:sldLayoutId id="2147483665" r:id="rId4"/>
    <p:sldLayoutId id="2147483673" r:id="rId5"/>
    <p:sldLayoutId id="2147483650" r:id="rId6"/>
    <p:sldLayoutId id="2147483674" r:id="rId7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n-IN" sz="2400" b="1" i="0" u="none" strike="noStrike" kern="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+mn-cs"/>
        </a:defRPr>
      </a:lvl1pPr>
    </p:titleStyle>
    <p:bodyStyle>
      <a:lvl1pPr marL="355600" indent="-355600" algn="l" defTabSz="914400" rtl="0" eaLnBrk="1" latinLnBrk="0" hangingPunct="1">
        <a:lnSpc>
          <a:spcPct val="100000"/>
        </a:lnSpc>
        <a:spcBef>
          <a:spcPts val="12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02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315913" algn="l" defTabSz="914400" rtl="0" eaLnBrk="1" latinLnBrk="0" hangingPunct="1">
        <a:lnSpc>
          <a:spcPct val="100000"/>
        </a:lnSpc>
        <a:spcBef>
          <a:spcPts val="800"/>
        </a:spcBef>
        <a:buFont typeface="Lucida Grande" panose="020B06000405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635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C56E7911-5721-1648-96E4-99A25D251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220" y="5809914"/>
            <a:ext cx="1485965" cy="536325"/>
          </a:xfrm>
          <a:prstGeom prst="rect">
            <a:avLst/>
          </a:prstGeom>
          <a:effectLst>
            <a:reflection blurRad="6350" stA="25000" endPos="20000" dir="5400000" sy="-100000" algn="bl" rotWithShape="0"/>
          </a:effec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C7D6A2B-C7FB-864E-B11F-8967DC1B633A}"/>
              </a:ext>
            </a:extLst>
          </p:cNvPr>
          <p:cNvSpPr/>
          <p:nvPr/>
        </p:nvSpPr>
        <p:spPr>
          <a:xfrm>
            <a:off x="5234143" y="5809914"/>
            <a:ext cx="1747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Next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7F07D1-5686-B24B-8A14-BD004C276D2E}"/>
              </a:ext>
            </a:extLst>
          </p:cNvPr>
          <p:cNvGrpSpPr/>
          <p:nvPr/>
        </p:nvGrpSpPr>
        <p:grpSpPr>
          <a:xfrm>
            <a:off x="593940" y="559909"/>
            <a:ext cx="2097024" cy="2749143"/>
            <a:chOff x="593940" y="1245724"/>
            <a:chExt cx="2097024" cy="274914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40" y="1245724"/>
              <a:ext cx="2097024" cy="249936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40146" y="1405997"/>
              <a:ext cx="20233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Secondary Endpoints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96540" y="1440322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30126" y="1818975"/>
              <a:ext cx="1833959" cy="0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36819" y="2584742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B27219-BB4F-7D4F-ACA8-C661BBF9D195}"/>
              </a:ext>
            </a:extLst>
          </p:cNvPr>
          <p:cNvGrpSpPr/>
          <p:nvPr/>
        </p:nvGrpSpPr>
        <p:grpSpPr>
          <a:xfrm>
            <a:off x="2817866" y="568824"/>
            <a:ext cx="2097024" cy="2744988"/>
            <a:chOff x="2817866" y="1254639"/>
            <a:chExt cx="2097024" cy="274498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866" y="1254639"/>
              <a:ext cx="2097024" cy="2499360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3574386" y="1445082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954184" y="1823735"/>
              <a:ext cx="1833959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960877" y="2589502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93640" y="1412838"/>
              <a:ext cx="17780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Primary Endpoints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A4285F-6B78-C541-8E57-F07D9C26B33D}"/>
              </a:ext>
            </a:extLst>
          </p:cNvPr>
          <p:cNvGrpSpPr/>
          <p:nvPr/>
        </p:nvGrpSpPr>
        <p:grpSpPr>
          <a:xfrm>
            <a:off x="5056341" y="559909"/>
            <a:ext cx="2097024" cy="2749143"/>
            <a:chOff x="5056341" y="1245724"/>
            <a:chExt cx="2097024" cy="2749143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341" y="1245724"/>
              <a:ext cx="2097024" cy="2499360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5208703" y="1407229"/>
              <a:ext cx="17748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Safety Results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812729" y="1440322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3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5192527" y="1818975"/>
              <a:ext cx="1833959" cy="0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5199220" y="2584742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1A6DC9-CB9C-7442-85B5-55928357E904}"/>
              </a:ext>
            </a:extLst>
          </p:cNvPr>
          <p:cNvGrpSpPr/>
          <p:nvPr/>
        </p:nvGrpSpPr>
        <p:grpSpPr>
          <a:xfrm>
            <a:off x="9510046" y="559909"/>
            <a:ext cx="2097024" cy="2749143"/>
            <a:chOff x="9510046" y="1245724"/>
            <a:chExt cx="2097024" cy="2749143"/>
          </a:xfrm>
        </p:grpSpPr>
        <p:sp>
          <p:nvSpPr>
            <p:cNvPr id="86" name="Rounded Rectangle 85"/>
            <p:cNvSpPr/>
            <p:nvPr/>
          </p:nvSpPr>
          <p:spPr>
            <a:xfrm>
              <a:off x="9611132" y="1905000"/>
              <a:ext cx="1833959" cy="1738365"/>
            </a:xfrm>
            <a:prstGeom prst="roundRect">
              <a:avLst>
                <a:gd name="adj" fmla="val 3030"/>
              </a:avLst>
            </a:pr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0046" y="1245724"/>
              <a:ext cx="2097024" cy="2499360"/>
            </a:xfrm>
            <a:prstGeom prst="rect">
              <a:avLst/>
            </a:prstGeom>
          </p:spPr>
        </p:pic>
        <p:sp>
          <p:nvSpPr>
            <p:cNvPr id="111" name="Rectangle 110"/>
            <p:cNvSpPr/>
            <p:nvPr/>
          </p:nvSpPr>
          <p:spPr>
            <a:xfrm>
              <a:off x="9584324" y="1420446"/>
              <a:ext cx="1967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Efficacy Results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0266434" y="1440322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5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9646232" y="1818975"/>
              <a:ext cx="1833959" cy="0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9652925" y="2584742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6B41BF-6902-484E-9178-2A71A3F5E101}"/>
              </a:ext>
            </a:extLst>
          </p:cNvPr>
          <p:cNvGrpSpPr/>
          <p:nvPr/>
        </p:nvGrpSpPr>
        <p:grpSpPr>
          <a:xfrm>
            <a:off x="1697039" y="3176233"/>
            <a:ext cx="2097024" cy="2744988"/>
            <a:chOff x="588675" y="3862048"/>
            <a:chExt cx="2097024" cy="2744988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75" y="3862048"/>
              <a:ext cx="2097024" cy="249936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1291407" y="4052491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accent2">
                      <a:lumMod val="75000"/>
                    </a:schemeClr>
                  </a:solidFill>
                </a:rPr>
                <a:t>6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24993" y="4431144"/>
              <a:ext cx="1833959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731686" y="5196911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68199" y="3999961"/>
              <a:ext cx="1967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Efficacy Results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26F054-EDEC-F547-945D-88A5EDE09713}"/>
              </a:ext>
            </a:extLst>
          </p:cNvPr>
          <p:cNvGrpSpPr/>
          <p:nvPr/>
        </p:nvGrpSpPr>
        <p:grpSpPr>
          <a:xfrm>
            <a:off x="3935514" y="3167318"/>
            <a:ext cx="2097024" cy="2749143"/>
            <a:chOff x="2827150" y="3853133"/>
            <a:chExt cx="2097024" cy="2749143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150" y="3853133"/>
              <a:ext cx="2097024" cy="2499360"/>
            </a:xfrm>
            <a:prstGeom prst="rect">
              <a:avLst/>
            </a:prstGeom>
          </p:spPr>
        </p:pic>
        <p:sp>
          <p:nvSpPr>
            <p:cNvPr id="123" name="Rectangle 122"/>
            <p:cNvSpPr/>
            <p:nvPr/>
          </p:nvSpPr>
          <p:spPr>
            <a:xfrm>
              <a:off x="2952373" y="4027487"/>
              <a:ext cx="1941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Study Summary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83538" y="4047731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7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2963336" y="4426384"/>
              <a:ext cx="1833959" cy="0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2970029" y="5192151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7BE1B8-59EE-D049-AC0A-129A689C8A51}"/>
              </a:ext>
            </a:extLst>
          </p:cNvPr>
          <p:cNvGrpSpPr/>
          <p:nvPr/>
        </p:nvGrpSpPr>
        <p:grpSpPr>
          <a:xfrm>
            <a:off x="6159440" y="3176233"/>
            <a:ext cx="2097024" cy="2744988"/>
            <a:chOff x="5051076" y="3862048"/>
            <a:chExt cx="2097024" cy="2744988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076" y="3862048"/>
              <a:ext cx="2097024" cy="2499360"/>
            </a:xfrm>
            <a:prstGeom prst="rect">
              <a:avLst/>
            </a:prstGeom>
          </p:spPr>
        </p:pic>
        <p:sp>
          <p:nvSpPr>
            <p:cNvPr id="127" name="TextBox 126"/>
            <p:cNvSpPr txBox="1"/>
            <p:nvPr/>
          </p:nvSpPr>
          <p:spPr>
            <a:xfrm>
              <a:off x="5821043" y="4052491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5187394" y="4431144"/>
              <a:ext cx="1833959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5194087" y="5196911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090451" y="4019117"/>
              <a:ext cx="1967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Efficacy Results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5D491A-AF38-8E41-85C8-3DEE9425F19A}"/>
              </a:ext>
            </a:extLst>
          </p:cNvPr>
          <p:cNvGrpSpPr/>
          <p:nvPr/>
        </p:nvGrpSpPr>
        <p:grpSpPr>
          <a:xfrm>
            <a:off x="8389219" y="3167318"/>
            <a:ext cx="2097024" cy="2749143"/>
            <a:chOff x="7280855" y="3853133"/>
            <a:chExt cx="2097024" cy="2749143"/>
          </a:xfrm>
        </p:grpSpPr>
        <p:sp>
          <p:nvSpPr>
            <p:cNvPr id="116" name="Rounded Rectangle 115"/>
            <p:cNvSpPr/>
            <p:nvPr/>
          </p:nvSpPr>
          <p:spPr>
            <a:xfrm>
              <a:off x="7381941" y="4512409"/>
              <a:ext cx="1833959" cy="1738365"/>
            </a:xfrm>
            <a:prstGeom prst="roundRect">
              <a:avLst>
                <a:gd name="adj" fmla="val 3030"/>
              </a:avLst>
            </a:pr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855" y="3853133"/>
              <a:ext cx="2097024" cy="2499360"/>
            </a:xfrm>
            <a:prstGeom prst="rect">
              <a:avLst/>
            </a:prstGeom>
          </p:spPr>
        </p:pic>
        <p:sp>
          <p:nvSpPr>
            <p:cNvPr id="132" name="Rectangle 131"/>
            <p:cNvSpPr/>
            <p:nvPr/>
          </p:nvSpPr>
          <p:spPr>
            <a:xfrm>
              <a:off x="7421916" y="3998657"/>
              <a:ext cx="1941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Study Summary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8050690" y="4047731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9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7417041" y="4426384"/>
              <a:ext cx="1833959" cy="0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7423734" y="5192151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347DE320-BE8D-4D4F-93CE-8B75FCF1D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96" y="5799992"/>
            <a:ext cx="1485965" cy="536325"/>
          </a:xfrm>
          <a:prstGeom prst="rect">
            <a:avLst/>
          </a:prstGeom>
          <a:effectLst>
            <a:reflection blurRad="6350" stA="25000" endPos="20000" dir="5400000" sy="-100000" algn="bl" rotWithShape="0"/>
          </a:effec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479D7C2-09FD-AB42-AED5-A4494DC56132}"/>
              </a:ext>
            </a:extLst>
          </p:cNvPr>
          <p:cNvSpPr/>
          <p:nvPr/>
        </p:nvSpPr>
        <p:spPr>
          <a:xfrm>
            <a:off x="5220819" y="5799992"/>
            <a:ext cx="1747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Shuffle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89F4DD-4360-0143-A67B-CC7AB701D284}"/>
              </a:ext>
            </a:extLst>
          </p:cNvPr>
          <p:cNvGrpSpPr/>
          <p:nvPr/>
        </p:nvGrpSpPr>
        <p:grpSpPr>
          <a:xfrm>
            <a:off x="7280267" y="568824"/>
            <a:ext cx="2097024" cy="2744988"/>
            <a:chOff x="7280267" y="1254639"/>
            <a:chExt cx="2097024" cy="2744988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267" y="1254639"/>
              <a:ext cx="2097024" cy="2499360"/>
            </a:xfrm>
            <a:prstGeom prst="rect">
              <a:avLst/>
            </a:prstGeom>
          </p:spPr>
        </p:pic>
        <p:cxnSp>
          <p:nvCxnSpPr>
            <p:cNvPr id="103" name="Straight Connector 102"/>
            <p:cNvCxnSpPr/>
            <p:nvPr/>
          </p:nvCxnSpPr>
          <p:spPr>
            <a:xfrm>
              <a:off x="7416585" y="1823735"/>
              <a:ext cx="1833959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7420003" y="1406298"/>
              <a:ext cx="17748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Safety Results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FDB0819-E024-054A-9288-7CB00A444640}"/>
                </a:ext>
              </a:extLst>
            </p:cNvPr>
            <p:cNvSpPr txBox="1"/>
            <p:nvPr/>
          </p:nvSpPr>
          <p:spPr>
            <a:xfrm>
              <a:off x="8009893" y="1445082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23278" y="2589502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3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975660"/>
            <a:ext cx="9150096" cy="4358640"/>
          </a:xfrm>
          <a:prstGeom prst="rect">
            <a:avLst/>
          </a:prstGeom>
          <a:effectLst>
            <a:reflection blurRad="6350" stA="25000" endPos="20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1CBB6A-2024-4F55-BF84-C8C6ED6087E8}"/>
              </a:ext>
            </a:extLst>
          </p:cNvPr>
          <p:cNvSpPr/>
          <p:nvPr/>
        </p:nvSpPr>
        <p:spPr>
          <a:xfrm>
            <a:off x="3621570" y="1237155"/>
            <a:ext cx="4929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Secondary Endpoints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713E8-D22C-431B-ADF5-B15F3F4DCB01}"/>
              </a:ext>
            </a:extLst>
          </p:cNvPr>
          <p:cNvSpPr txBox="1"/>
          <p:nvPr/>
        </p:nvSpPr>
        <p:spPr>
          <a:xfrm>
            <a:off x="2380129" y="2393587"/>
            <a:ext cx="7342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QUESTION 1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are the selected</a:t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secondary endpoints of CompoSIT-M?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76E89A-E892-42D7-812F-3E333CF3AC84}"/>
              </a:ext>
            </a:extLst>
          </p:cNvPr>
          <p:cNvCxnSpPr/>
          <p:nvPr/>
        </p:nvCxnSpPr>
        <p:spPr>
          <a:xfrm>
            <a:off x="1815352" y="2030872"/>
            <a:ext cx="8525435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56B05E9-99C6-194F-826A-53F85C49B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39" y="5542796"/>
            <a:ext cx="2375736" cy="707838"/>
          </a:xfrm>
          <a:prstGeom prst="rect">
            <a:avLst/>
          </a:prstGeom>
          <a:effectLst>
            <a:reflection blurRad="6350" stA="25000" endPos="20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7CCF69-399B-A840-BBFE-AE23EB1F5061}"/>
              </a:ext>
            </a:extLst>
          </p:cNvPr>
          <p:cNvSpPr/>
          <p:nvPr/>
        </p:nvSpPr>
        <p:spPr>
          <a:xfrm>
            <a:off x="4939464" y="5626383"/>
            <a:ext cx="2182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Next Round</a:t>
            </a:r>
          </a:p>
        </p:txBody>
      </p:sp>
    </p:spTree>
    <p:extLst>
      <p:ext uri="{BB962C8B-B14F-4D97-AF65-F5344CB8AC3E}">
        <p14:creationId xmlns:p14="http://schemas.microsoft.com/office/powerpoint/2010/main" val="42761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C56E7911-5721-1648-96E4-99A25D251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220" y="5809914"/>
            <a:ext cx="1485965" cy="536325"/>
          </a:xfrm>
          <a:prstGeom prst="rect">
            <a:avLst/>
          </a:prstGeom>
          <a:effectLst>
            <a:reflection blurRad="6350" stA="25000" endPos="20000" dir="5400000" sy="-100000" algn="bl" rotWithShape="0"/>
          </a:effec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C7D6A2B-C7FB-864E-B11F-8967DC1B633A}"/>
              </a:ext>
            </a:extLst>
          </p:cNvPr>
          <p:cNvSpPr/>
          <p:nvPr/>
        </p:nvSpPr>
        <p:spPr>
          <a:xfrm>
            <a:off x="5234143" y="5809914"/>
            <a:ext cx="1747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Next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7F07D1-5686-B24B-8A14-BD004C276D2E}"/>
              </a:ext>
            </a:extLst>
          </p:cNvPr>
          <p:cNvGrpSpPr/>
          <p:nvPr/>
        </p:nvGrpSpPr>
        <p:grpSpPr>
          <a:xfrm>
            <a:off x="593940" y="559909"/>
            <a:ext cx="2097024" cy="2749143"/>
            <a:chOff x="593940" y="1245724"/>
            <a:chExt cx="2097024" cy="274914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40" y="1245724"/>
              <a:ext cx="2097024" cy="249936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52957" y="1406631"/>
              <a:ext cx="20233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rgbClr val="001489">
                      <a:lumMod val="20000"/>
                      <a:lumOff val="80000"/>
                    </a:srgbClr>
                  </a:solidFill>
                </a:rPr>
                <a:t>Secondary Endpoints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96540" y="1440322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30126" y="1818975"/>
              <a:ext cx="1833959" cy="0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36819" y="2584742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B27219-BB4F-7D4F-ACA8-C661BBF9D195}"/>
              </a:ext>
            </a:extLst>
          </p:cNvPr>
          <p:cNvGrpSpPr/>
          <p:nvPr/>
        </p:nvGrpSpPr>
        <p:grpSpPr>
          <a:xfrm>
            <a:off x="2817866" y="568824"/>
            <a:ext cx="2097024" cy="2744988"/>
            <a:chOff x="2817866" y="1254639"/>
            <a:chExt cx="2097024" cy="274498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866" y="1254639"/>
              <a:ext cx="2097024" cy="2499360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3574386" y="1445082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954184" y="1823735"/>
              <a:ext cx="1833959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960877" y="2589502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78193" y="1420078"/>
              <a:ext cx="17780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rgbClr val="80B601">
                      <a:lumMod val="40000"/>
                      <a:lumOff val="60000"/>
                    </a:srgbClr>
                  </a:solidFill>
                </a:rPr>
                <a:t>Primary Endpoints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A4285F-6B78-C541-8E57-F07D9C26B33D}"/>
              </a:ext>
            </a:extLst>
          </p:cNvPr>
          <p:cNvGrpSpPr/>
          <p:nvPr/>
        </p:nvGrpSpPr>
        <p:grpSpPr>
          <a:xfrm>
            <a:off x="5056341" y="559909"/>
            <a:ext cx="2097024" cy="2749143"/>
            <a:chOff x="5056341" y="1245724"/>
            <a:chExt cx="2097024" cy="2749143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341" y="1245724"/>
              <a:ext cx="2097024" cy="2499360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5115358" y="1406630"/>
              <a:ext cx="19111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b="1" dirty="0">
                  <a:solidFill>
                    <a:srgbClr val="001489">
                      <a:lumMod val="20000"/>
                      <a:lumOff val="80000"/>
                    </a:srgbClr>
                  </a:solidFill>
                </a:rPr>
                <a:t>Safety Results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812729" y="1440322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3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5192527" y="1818975"/>
              <a:ext cx="1833959" cy="0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5199220" y="2584742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1A6DC9-CB9C-7442-85B5-55928357E904}"/>
              </a:ext>
            </a:extLst>
          </p:cNvPr>
          <p:cNvGrpSpPr/>
          <p:nvPr/>
        </p:nvGrpSpPr>
        <p:grpSpPr>
          <a:xfrm>
            <a:off x="9510046" y="559909"/>
            <a:ext cx="2097024" cy="2749143"/>
            <a:chOff x="9510046" y="1245724"/>
            <a:chExt cx="2097024" cy="2749143"/>
          </a:xfrm>
        </p:grpSpPr>
        <p:sp>
          <p:nvSpPr>
            <p:cNvPr id="86" name="Rounded Rectangle 85"/>
            <p:cNvSpPr/>
            <p:nvPr/>
          </p:nvSpPr>
          <p:spPr>
            <a:xfrm>
              <a:off x="9611132" y="1905000"/>
              <a:ext cx="1833959" cy="1738365"/>
            </a:xfrm>
            <a:prstGeom prst="roundRect">
              <a:avLst>
                <a:gd name="adj" fmla="val 3030"/>
              </a:avLst>
            </a:pr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0046" y="1245724"/>
              <a:ext cx="2097024" cy="2499360"/>
            </a:xfrm>
            <a:prstGeom prst="rect">
              <a:avLst/>
            </a:prstGeom>
          </p:spPr>
        </p:pic>
        <p:sp>
          <p:nvSpPr>
            <p:cNvPr id="111" name="Rectangle 110"/>
            <p:cNvSpPr/>
            <p:nvPr/>
          </p:nvSpPr>
          <p:spPr>
            <a:xfrm>
              <a:off x="9569063" y="1406630"/>
              <a:ext cx="19494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Efficacy Results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0266434" y="1440322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5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9646232" y="1818975"/>
              <a:ext cx="1833959" cy="0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9652925" y="2584742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6B41BF-6902-484E-9178-2A71A3F5E101}"/>
              </a:ext>
            </a:extLst>
          </p:cNvPr>
          <p:cNvGrpSpPr/>
          <p:nvPr/>
        </p:nvGrpSpPr>
        <p:grpSpPr>
          <a:xfrm>
            <a:off x="1710897" y="3176233"/>
            <a:ext cx="2097024" cy="2744988"/>
            <a:chOff x="588675" y="3862048"/>
            <a:chExt cx="2097024" cy="2744988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75" y="3862048"/>
              <a:ext cx="2097024" cy="249936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1291407" y="4052491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accent2">
                      <a:lumMod val="75000"/>
                    </a:schemeClr>
                  </a:solidFill>
                </a:rPr>
                <a:t>6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24993" y="4431144"/>
              <a:ext cx="1833959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731686" y="5196911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78664" y="4027487"/>
              <a:ext cx="1967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Efficacy Results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26F054-EDEC-F547-945D-88A5EDE09713}"/>
              </a:ext>
            </a:extLst>
          </p:cNvPr>
          <p:cNvGrpSpPr/>
          <p:nvPr/>
        </p:nvGrpSpPr>
        <p:grpSpPr>
          <a:xfrm>
            <a:off x="3949372" y="3167318"/>
            <a:ext cx="2097024" cy="2749143"/>
            <a:chOff x="2827150" y="3853133"/>
            <a:chExt cx="2097024" cy="2749143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150" y="3853133"/>
              <a:ext cx="2097024" cy="2499360"/>
            </a:xfrm>
            <a:prstGeom prst="rect">
              <a:avLst/>
            </a:prstGeom>
          </p:spPr>
        </p:pic>
        <p:sp>
          <p:nvSpPr>
            <p:cNvPr id="123" name="Rectangle 122"/>
            <p:cNvSpPr/>
            <p:nvPr/>
          </p:nvSpPr>
          <p:spPr>
            <a:xfrm>
              <a:off x="2913877" y="4014039"/>
              <a:ext cx="20029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Study Summary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83538" y="4047731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7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2963336" y="4426384"/>
              <a:ext cx="1833959" cy="0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2970029" y="5192151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7BE1B8-59EE-D049-AC0A-129A689C8A51}"/>
              </a:ext>
            </a:extLst>
          </p:cNvPr>
          <p:cNvGrpSpPr/>
          <p:nvPr/>
        </p:nvGrpSpPr>
        <p:grpSpPr>
          <a:xfrm>
            <a:off x="6173298" y="3176233"/>
            <a:ext cx="2097024" cy="2744988"/>
            <a:chOff x="5051076" y="3862048"/>
            <a:chExt cx="2097024" cy="2744988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076" y="3862048"/>
              <a:ext cx="2097024" cy="2499360"/>
            </a:xfrm>
            <a:prstGeom prst="rect">
              <a:avLst/>
            </a:prstGeom>
          </p:spPr>
        </p:pic>
        <p:sp>
          <p:nvSpPr>
            <p:cNvPr id="127" name="TextBox 126"/>
            <p:cNvSpPr txBox="1"/>
            <p:nvPr/>
          </p:nvSpPr>
          <p:spPr>
            <a:xfrm>
              <a:off x="5821043" y="4052491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5187394" y="4431144"/>
              <a:ext cx="1833959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5194087" y="5196911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141065" y="4027487"/>
              <a:ext cx="1967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Efficacy Results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5D491A-AF38-8E41-85C8-3DEE9425F19A}"/>
              </a:ext>
            </a:extLst>
          </p:cNvPr>
          <p:cNvGrpSpPr/>
          <p:nvPr/>
        </p:nvGrpSpPr>
        <p:grpSpPr>
          <a:xfrm>
            <a:off x="8403077" y="3167318"/>
            <a:ext cx="2097024" cy="2749143"/>
            <a:chOff x="7280855" y="3853133"/>
            <a:chExt cx="2097024" cy="2749143"/>
          </a:xfrm>
        </p:grpSpPr>
        <p:sp>
          <p:nvSpPr>
            <p:cNvPr id="116" name="Rounded Rectangle 115"/>
            <p:cNvSpPr/>
            <p:nvPr/>
          </p:nvSpPr>
          <p:spPr>
            <a:xfrm>
              <a:off x="7381941" y="4512409"/>
              <a:ext cx="1833959" cy="1738365"/>
            </a:xfrm>
            <a:prstGeom prst="roundRect">
              <a:avLst>
                <a:gd name="adj" fmla="val 3030"/>
              </a:avLst>
            </a:pr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855" y="3853133"/>
              <a:ext cx="2097024" cy="2499360"/>
            </a:xfrm>
            <a:prstGeom prst="rect">
              <a:avLst/>
            </a:prstGeom>
          </p:spPr>
        </p:pic>
        <p:sp>
          <p:nvSpPr>
            <p:cNvPr id="132" name="Rectangle 131"/>
            <p:cNvSpPr/>
            <p:nvPr/>
          </p:nvSpPr>
          <p:spPr>
            <a:xfrm>
              <a:off x="7406645" y="3999777"/>
              <a:ext cx="1941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b="1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Study Summary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8050690" y="4047731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9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7417041" y="4426384"/>
              <a:ext cx="1833959" cy="0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7423734" y="5192151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347DE320-BE8D-4D4F-93CE-8B75FCF1D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96" y="5799992"/>
            <a:ext cx="1485965" cy="536325"/>
          </a:xfrm>
          <a:prstGeom prst="rect">
            <a:avLst/>
          </a:prstGeom>
          <a:effectLst>
            <a:reflection blurRad="6350" stA="25000" endPos="20000" dir="5400000" sy="-100000" algn="bl" rotWithShape="0"/>
          </a:effec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479D7C2-09FD-AB42-AED5-A4494DC56132}"/>
              </a:ext>
            </a:extLst>
          </p:cNvPr>
          <p:cNvSpPr/>
          <p:nvPr/>
        </p:nvSpPr>
        <p:spPr>
          <a:xfrm>
            <a:off x="5220819" y="5799992"/>
            <a:ext cx="1747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Shuffle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89F4DD-4360-0143-A67B-CC7AB701D284}"/>
              </a:ext>
            </a:extLst>
          </p:cNvPr>
          <p:cNvGrpSpPr/>
          <p:nvPr/>
        </p:nvGrpSpPr>
        <p:grpSpPr>
          <a:xfrm>
            <a:off x="7280267" y="568824"/>
            <a:ext cx="2097024" cy="2744988"/>
            <a:chOff x="7280267" y="1254639"/>
            <a:chExt cx="2097024" cy="2744988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267" y="1254639"/>
              <a:ext cx="2097024" cy="2499360"/>
            </a:xfrm>
            <a:prstGeom prst="rect">
              <a:avLst/>
            </a:prstGeom>
          </p:spPr>
        </p:pic>
        <p:cxnSp>
          <p:nvCxnSpPr>
            <p:cNvPr id="103" name="Straight Connector 102"/>
            <p:cNvCxnSpPr/>
            <p:nvPr/>
          </p:nvCxnSpPr>
          <p:spPr>
            <a:xfrm>
              <a:off x="7416585" y="1823735"/>
              <a:ext cx="1833959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7430769" y="1406223"/>
              <a:ext cx="17748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Safety Results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FDB0819-E024-054A-9288-7CB00A444640}"/>
                </a:ext>
              </a:extLst>
            </p:cNvPr>
            <p:cNvSpPr txBox="1"/>
            <p:nvPr/>
          </p:nvSpPr>
          <p:spPr>
            <a:xfrm>
              <a:off x="8009893" y="1445082"/>
              <a:ext cx="5523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0" b="1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23278" y="2589502"/>
              <a:ext cx="1827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82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975660"/>
            <a:ext cx="9150096" cy="4352544"/>
          </a:xfrm>
          <a:prstGeom prst="rect">
            <a:avLst/>
          </a:prstGeom>
          <a:effectLst>
            <a:reflection blurRad="6350" stA="25000" endPos="20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3941825" y="1257230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Primary Endpoints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0129" y="2393587"/>
            <a:ext cx="7342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QUESTION 2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are the primary</a:t>
            </a:r>
            <a:b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endpoints of CompoSIT-M?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15352" y="2030872"/>
            <a:ext cx="8525435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8B9F425-3449-5F4D-9D76-5F9D0612BD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39" y="5542796"/>
            <a:ext cx="2375736" cy="707838"/>
          </a:xfrm>
          <a:prstGeom prst="rect">
            <a:avLst/>
          </a:prstGeom>
          <a:effectLst>
            <a:reflection blurRad="6350" stA="25000" endPos="20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328340-3D32-B04B-BF8F-92ECC3444E20}"/>
              </a:ext>
            </a:extLst>
          </p:cNvPr>
          <p:cNvSpPr/>
          <p:nvPr/>
        </p:nvSpPr>
        <p:spPr>
          <a:xfrm>
            <a:off x="4939464" y="5626383"/>
            <a:ext cx="2182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Next Round</a:t>
            </a:r>
          </a:p>
        </p:txBody>
      </p:sp>
    </p:spTree>
    <p:extLst>
      <p:ext uri="{BB962C8B-B14F-4D97-AF65-F5344CB8AC3E}">
        <p14:creationId xmlns:p14="http://schemas.microsoft.com/office/powerpoint/2010/main" val="12744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33d58a3f6f0df179bb7e470bbf196cb866546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RCKTAG" val="MerckDocSensitivityFooter"/>
</p:tagLst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8A1538"/>
      </a:dk2>
      <a:lt2>
        <a:srgbClr val="001489"/>
      </a:lt2>
      <a:accent1>
        <a:srgbClr val="EAAA00"/>
      </a:accent1>
      <a:accent2>
        <a:srgbClr val="80B601"/>
      </a:accent2>
      <a:accent3>
        <a:srgbClr val="C6007E"/>
      </a:accent3>
      <a:accent4>
        <a:srgbClr val="2A3644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22431</TotalTime>
  <Words>395</Words>
  <Application>Microsoft Office PowerPoint</Application>
  <PresentationFormat>Widescreen</PresentationFormat>
  <Paragraphs>104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Courier New</vt:lpstr>
      <vt:lpstr>Lucida Grande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CompoSIT-I (845)</dc:title>
  <dc:creator>Brian Soldo</dc:creator>
  <cp:lastModifiedBy>Paul Taddeo</cp:lastModifiedBy>
  <cp:revision>1018</cp:revision>
  <cp:lastPrinted>2017-10-13T13:21:06Z</cp:lastPrinted>
  <dcterms:created xsi:type="dcterms:W3CDTF">2017-04-20T10:47:29Z</dcterms:created>
  <dcterms:modified xsi:type="dcterms:W3CDTF">2019-01-22T14:33:12Z</dcterms:modified>
</cp:coreProperties>
</file>