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84" r:id="rId2"/>
    <p:sldId id="315" r:id="rId3"/>
    <p:sldId id="316" r:id="rId4"/>
    <p:sldId id="288" r:id="rId5"/>
    <p:sldId id="289" r:id="rId6"/>
    <p:sldId id="290" r:id="rId7"/>
    <p:sldId id="291" r:id="rId8"/>
    <p:sldId id="292" r:id="rId9"/>
    <p:sldId id="293" r:id="rId10"/>
    <p:sldId id="294" r:id="rId11"/>
    <p:sldId id="296" r:id="rId12"/>
    <p:sldId id="302" r:id="rId13"/>
    <p:sldId id="300" r:id="rId14"/>
    <p:sldId id="310" r:id="rId15"/>
    <p:sldId id="298" r:id="rId16"/>
    <p:sldId id="307" r:id="rId17"/>
    <p:sldId id="309" r:id="rId18"/>
    <p:sldId id="301" r:id="rId19"/>
    <p:sldId id="304" r:id="rId20"/>
    <p:sldId id="305" r:id="rId21"/>
    <p:sldId id="297" r:id="rId22"/>
    <p:sldId id="308" r:id="rId23"/>
    <p:sldId id="321" r:id="rId24"/>
    <p:sldId id="303" r:id="rId25"/>
    <p:sldId id="306" r:id="rId26"/>
    <p:sldId id="295" r:id="rId27"/>
    <p:sldId id="311" r:id="rId28"/>
    <p:sldId id="285" r:id="rId29"/>
    <p:sldId id="314"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72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pos="288" userDrawn="1">
          <p15:clr>
            <a:srgbClr val="A4A3A4"/>
          </p15:clr>
        </p15:guide>
        <p15:guide id="4" pos="4416" userDrawn="1">
          <p15:clr>
            <a:srgbClr val="A4A3A4"/>
          </p15:clr>
        </p15:guide>
        <p15:guide id="5" orient="horz" pos="504" userDrawn="1">
          <p15:clr>
            <a:srgbClr val="A4A3A4"/>
          </p15:clr>
        </p15:guide>
        <p15:guide id="6" pos="216" userDrawn="1">
          <p15:clr>
            <a:srgbClr val="A4A3A4"/>
          </p15:clr>
        </p15:guide>
        <p15:guide id="7" pos="4344" userDrawn="1">
          <p15:clr>
            <a:srgbClr val="A4A3A4"/>
          </p15:clr>
        </p15:guide>
        <p15:guide id="8" orient="horz" pos="4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Hertler" initials="EH" lastIdx="3" clrIdx="0"/>
  <p:cmAuthor id="2" name="Ryan Terry" initials="RT" lastIdx="1" clrIdx="1"/>
  <p:cmAuthor id="3" name="Ryan Terry" initials="RT [2]" lastIdx="1" clrIdx="2"/>
  <p:cmAuthor id="4" name="Ryan Terry" initials="RT [3]" lastIdx="1" clrIdx="3"/>
  <p:cmAuthor id="5" name="Ryan Terry" initials="RT [4]" lastIdx="1" clrIdx="4"/>
  <p:cmAuthor id="6" name="Ryan Terry" initials="RT [5]"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6"/>
    <a:srgbClr val="00607F"/>
    <a:srgbClr val="348C1D"/>
    <a:srgbClr val="01607F"/>
    <a:srgbClr val="18B5B2"/>
    <a:srgbClr val="128E8C"/>
    <a:srgbClr val="75C77C"/>
    <a:srgbClr val="477F7E"/>
    <a:srgbClr val="027096"/>
    <a:srgbClr val="003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9"/>
    <p:restoredTop sz="74865" autoAdjust="0"/>
  </p:normalViewPr>
  <p:slideViewPr>
    <p:cSldViewPr snapToGrid="0" snapToObjects="1">
      <p:cViewPr varScale="1">
        <p:scale>
          <a:sx n="64" d="100"/>
          <a:sy n="64" d="100"/>
        </p:scale>
        <p:origin x="1795" y="38"/>
      </p:cViewPr>
      <p:guideLst>
        <p:guide orient="horz" pos="1416"/>
        <p:guide pos="720"/>
      </p:guideLst>
    </p:cSldViewPr>
  </p:slideViewPr>
  <p:outlineViewPr>
    <p:cViewPr>
      <p:scale>
        <a:sx n="33" d="100"/>
        <a:sy n="33" d="100"/>
      </p:scale>
      <p:origin x="0" y="-232"/>
    </p:cViewPr>
  </p:outlineViewPr>
  <p:notesTextViewPr>
    <p:cViewPr>
      <p:scale>
        <a:sx n="1" d="1"/>
        <a:sy n="1" d="1"/>
      </p:scale>
      <p:origin x="0" y="0"/>
    </p:cViewPr>
  </p:notesTextViewPr>
  <p:sorterViewPr>
    <p:cViewPr>
      <p:scale>
        <a:sx n="100" d="100"/>
        <a:sy n="100" d="100"/>
      </p:scale>
      <p:origin x="0" y="-10984"/>
    </p:cViewPr>
  </p:sorterViewPr>
  <p:notesViewPr>
    <p:cSldViewPr snapToGrid="0" snapToObjects="1">
      <p:cViewPr>
        <p:scale>
          <a:sx n="93" d="100"/>
          <a:sy n="93" d="100"/>
        </p:scale>
        <p:origin x="3648" y="200"/>
      </p:cViewPr>
      <p:guideLst>
        <p:guide orient="horz" pos="3024"/>
        <p:guide pos="2304"/>
        <p:guide pos="288"/>
        <p:guide pos="4416"/>
        <p:guide orient="horz" pos="504"/>
        <p:guide pos="216"/>
        <p:guide pos="4344"/>
        <p:guide orient="horz" pos="4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7AA600-CEAC-44EE-B108-E144D2CFE34E}"/>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1B44F8BF-4710-414C-90AD-CAF2D38B594C}"/>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3288F1A-F402-4121-94C6-A4DB2AF2EE95}" type="datetimeFigureOut">
              <a:rPr lang="en-US" smtClean="0"/>
              <a:t>8/18/2021</a:t>
            </a:fld>
            <a:endParaRPr lang="en-US" dirty="0"/>
          </a:p>
        </p:txBody>
      </p:sp>
      <p:sp>
        <p:nvSpPr>
          <p:cNvPr id="4" name="Footer Placeholder 3">
            <a:extLst>
              <a:ext uri="{FF2B5EF4-FFF2-40B4-BE49-F238E27FC236}">
                <a16:creationId xmlns:a16="http://schemas.microsoft.com/office/drawing/2014/main" id="{759CB68F-E5D0-4A66-876B-DE1ECD357E5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9E50488-FE96-4E53-B5AB-DA4B93B423C1}"/>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48110D7-DAF2-46AF-8BF5-D864B0DEFED4}" type="slidenum">
              <a:rPr lang="en-US" smtClean="0"/>
              <a:t>‹#›</a:t>
            </a:fld>
            <a:endParaRPr lang="en-US" dirty="0"/>
          </a:p>
        </p:txBody>
      </p:sp>
    </p:spTree>
    <p:extLst>
      <p:ext uri="{BB962C8B-B14F-4D97-AF65-F5344CB8AC3E}">
        <p14:creationId xmlns:p14="http://schemas.microsoft.com/office/powerpoint/2010/main" val="5220243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CE26BD-1D16-4FF7-BDC9-F946F2132874}"/>
              </a:ext>
            </a:extLst>
          </p:cNvPr>
          <p:cNvPicPr>
            <a:picLocks noChangeAspect="1"/>
          </p:cNvPicPr>
          <p:nvPr/>
        </p:nvPicPr>
        <p:blipFill rotWithShape="1">
          <a:blip r:embed="rId2">
            <a:extLst>
              <a:ext uri="{28A0092B-C50C-407E-A947-70E740481C1C}">
                <a14:useLocalDpi xmlns:a14="http://schemas.microsoft.com/office/drawing/2010/main"/>
              </a:ext>
            </a:extLst>
          </a:blip>
          <a:srcRect t="1" b="38511"/>
          <a:stretch/>
        </p:blipFill>
        <p:spPr>
          <a:xfrm>
            <a:off x="0" y="1"/>
            <a:ext cx="7315200" cy="481727"/>
          </a:xfrm>
          <a:prstGeom prst="rect">
            <a:avLst/>
          </a:prstGeom>
        </p:spPr>
      </p:pic>
      <p:sp>
        <p:nvSpPr>
          <p:cNvPr id="4" name="Slide Image Placeholder 3"/>
          <p:cNvSpPr>
            <a:spLocks noGrp="1" noRot="1" noChangeAspect="1"/>
          </p:cNvSpPr>
          <p:nvPr>
            <p:ph type="sldImg" idx="2"/>
          </p:nvPr>
        </p:nvSpPr>
        <p:spPr>
          <a:xfrm>
            <a:off x="777875" y="976313"/>
            <a:ext cx="5759450" cy="324008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4227697"/>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000">
                <a:latin typeface="Arial" charset="0"/>
                <a:ea typeface="Arial" charset="0"/>
                <a:cs typeface="Arial" charset="0"/>
              </a:defRPr>
            </a:lvl1pPr>
          </a:lstStyle>
          <a:p>
            <a:fld id="{4A5E5E3B-D2F4-7743-9DDE-0D8D100C1FB6}" type="slidenum">
              <a:rPr lang="en-US" smtClean="0"/>
              <a:pPr/>
              <a:t>‹#›</a:t>
            </a:fld>
            <a:endParaRPr lang="en-US" dirty="0"/>
          </a:p>
        </p:txBody>
      </p:sp>
      <p:sp>
        <p:nvSpPr>
          <p:cNvPr id="8" name="Rectangle 7">
            <a:extLst>
              <a:ext uri="{FF2B5EF4-FFF2-40B4-BE49-F238E27FC236}">
                <a16:creationId xmlns:a16="http://schemas.microsoft.com/office/drawing/2014/main" id="{FE9E2225-5EEE-42D0-9A83-C2CC5E518A0B}"/>
              </a:ext>
            </a:extLst>
          </p:cNvPr>
          <p:cNvSpPr/>
          <p:nvPr/>
        </p:nvSpPr>
        <p:spPr>
          <a:xfrm>
            <a:off x="0" y="9342669"/>
            <a:ext cx="6502400" cy="266883"/>
          </a:xfrm>
          <a:prstGeom prst="rect">
            <a:avLst/>
          </a:prstGeom>
        </p:spPr>
        <p:txBody>
          <a:bodyPr lIns="96661" tIns="48331" rIns="96661" bIns="48331">
            <a:spAutoFit/>
          </a:bodyPr>
          <a:lstStyle/>
          <a:p>
            <a:r>
              <a:rPr lang="en-US" sz="1100" kern="1200" dirty="0">
                <a:solidFill>
                  <a:schemeClr val="tx1"/>
                </a:solidFill>
                <a:latin typeface="Arial" charset="0"/>
                <a:cs typeface="Arial" charset="0"/>
              </a:rPr>
              <a:t>For internal use only. This document is not to be shared or distributed outside of AstraZeneca.</a:t>
            </a:r>
          </a:p>
        </p:txBody>
      </p:sp>
      <p:pic>
        <p:nvPicPr>
          <p:cNvPr id="10" name="Picture 9">
            <a:extLst>
              <a:ext uri="{FF2B5EF4-FFF2-40B4-BE49-F238E27FC236}">
                <a16:creationId xmlns:a16="http://schemas.microsoft.com/office/drawing/2014/main" id="{E6589ABC-F97F-4ADA-A03B-2C96C2F117F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9231489"/>
            <a:ext cx="7315200" cy="48005"/>
          </a:xfrm>
          <a:prstGeom prst="rect">
            <a:avLst/>
          </a:prstGeom>
        </p:spPr>
      </p:pic>
      <p:sp>
        <p:nvSpPr>
          <p:cNvPr id="11" name="Header Placeholder 1">
            <a:extLst>
              <a:ext uri="{FF2B5EF4-FFF2-40B4-BE49-F238E27FC236}">
                <a16:creationId xmlns:a16="http://schemas.microsoft.com/office/drawing/2014/main" id="{FDFFA2C0-82D7-421A-B9F0-D80712E8E0F6}"/>
              </a:ext>
            </a:extLst>
          </p:cNvPr>
          <p:cNvSpPr txBox="1">
            <a:spLocks/>
          </p:cNvSpPr>
          <p:nvPr/>
        </p:nvSpPr>
        <p:spPr>
          <a:xfrm>
            <a:off x="-3614" y="85244"/>
            <a:ext cx="7318814" cy="302438"/>
          </a:xfrm>
          <a:prstGeom prst="rect">
            <a:avLst/>
          </a:prstGeom>
        </p:spPr>
        <p:txBody>
          <a:bodyPr vert="horz" lIns="102180" tIns="51091" rIns="102180" bIns="51091" rtlCol="0" anchor="ctr"/>
          <a:lstStyle>
            <a:defPPr>
              <a:defRPr lang="en-US"/>
            </a:defPPr>
            <a:lvl1pPr marL="0" algn="ctr" defTabSz="914400" rtl="0" eaLnBrk="1" latinLnBrk="0" hangingPunct="1">
              <a:defRPr sz="1200" b="1"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Name That Competitor Facilitator Guide</a:t>
            </a:r>
          </a:p>
        </p:txBody>
      </p:sp>
    </p:spTree>
    <p:extLst>
      <p:ext uri="{BB962C8B-B14F-4D97-AF65-F5344CB8AC3E}">
        <p14:creationId xmlns:p14="http://schemas.microsoft.com/office/powerpoint/2010/main" val="1307367246"/>
      </p:ext>
    </p:extLst>
  </p:cSld>
  <p:clrMap bg1="lt1" tx1="dk1" bg2="lt2" tx2="dk2" accent1="accent1" accent2="accent2" accent3="accent3" accent4="accent4" accent5="accent5" accent6="accent6" hlink="hlink" folHlink="folHlink"/>
  <p:hf ftr="0" dt="0"/>
  <p:notesStyle>
    <a:lvl1pPr marL="0" algn="l" defTabSz="914400" rtl="0" eaLnBrk="1" latinLnBrk="0" hangingPunct="1">
      <a:spcBef>
        <a:spcPts val="800"/>
      </a:spcBef>
      <a:defRPr sz="1000" b="1"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6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347472" indent="-171450" algn="l" defTabSz="914400" rtl="0" eaLnBrk="1" latinLnBrk="0" hangingPunct="1">
      <a:spcBef>
        <a:spcPts val="4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521208" indent="-171450" algn="l" defTabSz="914400" rtl="0" eaLnBrk="1" latinLnBrk="0" hangingPunct="1">
      <a:spcBef>
        <a:spcPts val="3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7.jpe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t="10909" b="28877"/>
          <a:stretch/>
        </p:blipFill>
        <p:spPr>
          <a:xfrm>
            <a:off x="5806" y="1438514"/>
            <a:ext cx="7303588" cy="5602366"/>
          </a:xfrm>
          <a:prstGeom prst="rect">
            <a:avLst/>
          </a:prstGeom>
        </p:spPr>
      </p:pic>
      <p:sp>
        <p:nvSpPr>
          <p:cNvPr id="4" name="Slide Number Placeholder 3"/>
          <p:cNvSpPr>
            <a:spLocks noGrp="1"/>
          </p:cNvSpPr>
          <p:nvPr>
            <p:ph type="sldNum" sz="quarter" idx="10"/>
          </p:nvPr>
        </p:nvSpPr>
        <p:spPr/>
        <p:txBody>
          <a:bodyPr/>
          <a:lstStyle/>
          <a:p>
            <a:fld id="{4A5E5E3B-D2F4-7743-9DDE-0D8D100C1FB6}" type="slidenum">
              <a:rPr lang="en-US" smtClean="0"/>
              <a:t>1</a:t>
            </a:fld>
            <a:endParaRPr lang="en-US" dirty="0"/>
          </a:p>
        </p:txBody>
      </p:sp>
      <p:sp>
        <p:nvSpPr>
          <p:cNvPr id="6" name="Notes Placeholder 2">
            <a:extLst>
              <a:ext uri="{FF2B5EF4-FFF2-40B4-BE49-F238E27FC236}">
                <a16:creationId xmlns:a16="http://schemas.microsoft.com/office/drawing/2014/main" id="{F6F267C2-8913-471C-B66B-D62C38BF7BFD}"/>
              </a:ext>
            </a:extLst>
          </p:cNvPr>
          <p:cNvSpPr txBox="1">
            <a:spLocks/>
          </p:cNvSpPr>
          <p:nvPr/>
        </p:nvSpPr>
        <p:spPr bwMode="auto">
          <a:xfrm>
            <a:off x="373888" y="3319415"/>
            <a:ext cx="4096512" cy="273734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6661" tIns="48331" rIns="96661" bIns="48331" rtlCol="0"/>
          <a:lstStyle>
            <a:lvl1pPr marL="0" algn="l" defTabSz="914400" rtl="0" eaLnBrk="1" latinLnBrk="0" hangingPunct="1">
              <a:spcBef>
                <a:spcPts val="800"/>
              </a:spcBef>
              <a:defRPr sz="1000" b="1" kern="1200">
                <a:solidFill>
                  <a:schemeClr val="tx1"/>
                </a:solidFill>
                <a:latin typeface="Arial" panose="020B0604020202020204" pitchFamily="34" charset="0"/>
                <a:ea typeface="+mn-ea"/>
                <a:cs typeface="Arial" panose="020B0604020202020204" pitchFamily="34" charset="0"/>
              </a:defRPr>
            </a:lvl1pPr>
            <a:lvl2pPr marL="0" indent="-171450" algn="l" defTabSz="914400" rtl="0" eaLnBrk="1" latinLnBrk="0" hangingPunct="1">
              <a:spcBef>
                <a:spcPts val="6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347472" indent="-171450" algn="l" defTabSz="914400" rtl="0" eaLnBrk="1" latinLnBrk="0" hangingPunct="1">
              <a:spcBef>
                <a:spcPts val="4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521208" indent="-171450" algn="l" defTabSz="914400" rtl="0" eaLnBrk="1" latinLnBrk="0" hangingPunct="1">
              <a:spcBef>
                <a:spcPts val="3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en-US" dirty="0">
              <a:solidFill>
                <a:schemeClr val="bg1"/>
              </a:solidFill>
            </a:endParaRPr>
          </a:p>
          <a:p>
            <a:pPr algn="ctr"/>
            <a:r>
              <a:rPr lang="en-US" altLang="en-US" dirty="0">
                <a:solidFill>
                  <a:schemeClr val="bg1"/>
                </a:solidFill>
              </a:rPr>
              <a:t> </a:t>
            </a:r>
          </a:p>
          <a:p>
            <a:pPr algn="ctr"/>
            <a:r>
              <a:rPr lang="en-US" altLang="en-US" sz="3000" dirty="0">
                <a:solidFill>
                  <a:schemeClr val="bg1"/>
                </a:solidFill>
              </a:rPr>
              <a:t>Name That Competitor</a:t>
            </a:r>
            <a:br>
              <a:rPr lang="en-US" altLang="en-US" sz="3000" dirty="0">
                <a:solidFill>
                  <a:schemeClr val="bg1"/>
                </a:solidFill>
              </a:rPr>
            </a:br>
            <a:r>
              <a:rPr lang="en-US" altLang="en-US" sz="800" dirty="0">
                <a:solidFill>
                  <a:schemeClr val="bg1"/>
                </a:solidFill>
              </a:rPr>
              <a:t> </a:t>
            </a:r>
            <a:r>
              <a:rPr lang="en-US" altLang="en-US" sz="2100" i="1" dirty="0">
                <a:solidFill>
                  <a:schemeClr val="bg1"/>
                </a:solidFill>
              </a:rPr>
              <a:t>Facilitator Guide</a:t>
            </a:r>
            <a:endParaRPr lang="en-US" altLang="en-US" dirty="0">
              <a:solidFill>
                <a:schemeClr val="bg1"/>
              </a:solidFill>
            </a:endParaRPr>
          </a:p>
        </p:txBody>
      </p:sp>
      <p:pic>
        <p:nvPicPr>
          <p:cNvPr id="8" name="Picture 7"/>
          <p:cNvPicPr/>
          <p:nvPr/>
        </p:nvPicPr>
        <p:blipFill rotWithShape="1">
          <a:blip r:embed="rId3"/>
          <a:srcRect l="5120" t="90903" r="73513" b="1874"/>
          <a:stretch/>
        </p:blipFill>
        <p:spPr>
          <a:xfrm>
            <a:off x="81280" y="8536066"/>
            <a:ext cx="1560576" cy="672084"/>
          </a:xfrm>
          <a:prstGeom prst="rect">
            <a:avLst/>
          </a:prstGeom>
        </p:spPr>
      </p:pic>
      <p:pic>
        <p:nvPicPr>
          <p:cNvPr id="9" name="Picture 8">
            <a:extLst>
              <a:ext uri="{FF2B5EF4-FFF2-40B4-BE49-F238E27FC236}">
                <a16:creationId xmlns:a16="http://schemas.microsoft.com/office/drawing/2014/main" id="{8DCE26BD-1D16-4FF7-BDC9-F946F2132874}"/>
              </a:ext>
            </a:extLst>
          </p:cNvPr>
          <p:cNvPicPr>
            <a:picLocks noChangeAspect="1"/>
          </p:cNvPicPr>
          <p:nvPr/>
        </p:nvPicPr>
        <p:blipFill rotWithShape="1">
          <a:blip r:embed="rId4">
            <a:extLst>
              <a:ext uri="{28A0092B-C50C-407E-A947-70E740481C1C}">
                <a14:useLocalDpi xmlns:a14="http://schemas.microsoft.com/office/drawing/2010/main"/>
              </a:ext>
            </a:extLst>
          </a:blip>
          <a:srcRect t="1" b="38511"/>
          <a:stretch/>
        </p:blipFill>
        <p:spPr>
          <a:xfrm>
            <a:off x="0" y="1"/>
            <a:ext cx="7315200" cy="481727"/>
          </a:xfrm>
          <a:prstGeom prst="rect">
            <a:avLst/>
          </a:prstGeom>
        </p:spPr>
      </p:pic>
    </p:spTree>
    <p:extLst>
      <p:ext uri="{BB962C8B-B14F-4D97-AF65-F5344CB8AC3E}">
        <p14:creationId xmlns:p14="http://schemas.microsoft.com/office/powerpoint/2010/main" val="87019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Facilitator Notes</a:t>
            </a:r>
          </a:p>
          <a:p>
            <a:pPr lvl="1"/>
            <a:r>
              <a:rPr lang="en-US" dirty="0"/>
              <a:t>Ask if participants have any questions.</a:t>
            </a:r>
          </a:p>
          <a:p>
            <a:pPr lvl="1"/>
            <a:r>
              <a:rPr lang="en-US" dirty="0"/>
              <a:t>Divide the group into 2 teams with approximately the same number of people on each team. Assign one Team A and the other Team B.</a:t>
            </a:r>
          </a:p>
          <a:p>
            <a:pPr lvl="1"/>
            <a:r>
              <a:rPr lang="en-US" dirty="0"/>
              <a:t>Mark the flip chart (or a notepad) with each team name, in order to keep score.</a:t>
            </a:r>
          </a:p>
          <a:p>
            <a:pPr lvl="1"/>
            <a:r>
              <a:rPr lang="en-US" dirty="0"/>
              <a:t>Flip a coin to see which team goes first.</a:t>
            </a:r>
          </a:p>
        </p:txBody>
      </p:sp>
    </p:spTree>
    <p:extLst>
      <p:ext uri="{BB962C8B-B14F-4D97-AF65-F5344CB8AC3E}">
        <p14:creationId xmlns:p14="http://schemas.microsoft.com/office/powerpoint/2010/main" val="60130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IMFINZI (durvalumab) Study 1</a:t>
            </a:r>
          </a:p>
          <a:p>
            <a:endParaRPr lang="en-US" dirty="0"/>
          </a:p>
        </p:txBody>
      </p:sp>
      <p:sp>
        <p:nvSpPr>
          <p:cNvPr id="4" name="Slide Image Placeholder 3">
            <a:extLst>
              <a:ext uri="{FF2B5EF4-FFF2-40B4-BE49-F238E27FC236}">
                <a16:creationId xmlns:a16="http://schemas.microsoft.com/office/drawing/2014/main" id="{2806D62C-FA29-4275-BF97-EF2133D9CC7E}"/>
              </a:ext>
            </a:extLst>
          </p:cNvPr>
          <p:cNvSpPr>
            <a:spLocks noGrp="1" noRot="1" noChangeAspect="1"/>
          </p:cNvSpPr>
          <p:nvPr>
            <p:ph type="sldImg"/>
          </p:nvPr>
        </p:nvSpPr>
        <p:spPr/>
      </p:sp>
    </p:spTree>
    <p:extLst>
      <p:ext uri="{BB962C8B-B14F-4D97-AF65-F5344CB8AC3E}">
        <p14:creationId xmlns:p14="http://schemas.microsoft.com/office/powerpoint/2010/main" val="31238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OPDIVO (nivolumab)</a:t>
            </a:r>
          </a:p>
          <a:p>
            <a:endParaRPr lang="en-US" dirty="0"/>
          </a:p>
        </p:txBody>
      </p:sp>
      <p:sp>
        <p:nvSpPr>
          <p:cNvPr id="4" name="Slide Image Placeholder 3">
            <a:extLst>
              <a:ext uri="{FF2B5EF4-FFF2-40B4-BE49-F238E27FC236}">
                <a16:creationId xmlns:a16="http://schemas.microsoft.com/office/drawing/2014/main" id="{29FCBD67-AD35-4BF0-88BF-24534AEEDC2B}"/>
              </a:ext>
            </a:extLst>
          </p:cNvPr>
          <p:cNvSpPr>
            <a:spLocks noGrp="1" noRot="1" noChangeAspect="1"/>
          </p:cNvSpPr>
          <p:nvPr>
            <p:ph type="sldImg"/>
          </p:nvPr>
        </p:nvSpPr>
        <p:spPr/>
      </p:sp>
    </p:spTree>
    <p:extLst>
      <p:ext uri="{BB962C8B-B14F-4D97-AF65-F5344CB8AC3E}">
        <p14:creationId xmlns:p14="http://schemas.microsoft.com/office/powerpoint/2010/main" val="359701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KEYTRUDA (pembrolizumab)</a:t>
            </a:r>
          </a:p>
        </p:txBody>
      </p:sp>
      <p:sp>
        <p:nvSpPr>
          <p:cNvPr id="4" name="Slide Image Placeholder 3">
            <a:extLst>
              <a:ext uri="{FF2B5EF4-FFF2-40B4-BE49-F238E27FC236}">
                <a16:creationId xmlns:a16="http://schemas.microsoft.com/office/drawing/2014/main" id="{2FDFB2B3-D6FD-4950-883A-465BDF0119FC}"/>
              </a:ext>
            </a:extLst>
          </p:cNvPr>
          <p:cNvSpPr>
            <a:spLocks noGrp="1" noRot="1" noChangeAspect="1"/>
          </p:cNvSpPr>
          <p:nvPr>
            <p:ph type="sldImg"/>
          </p:nvPr>
        </p:nvSpPr>
        <p:spPr/>
      </p:sp>
    </p:spTree>
    <p:extLst>
      <p:ext uri="{BB962C8B-B14F-4D97-AF65-F5344CB8AC3E}">
        <p14:creationId xmlns:p14="http://schemas.microsoft.com/office/powerpoint/2010/main" val="134873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BAVENCIO (avelumab)</a:t>
            </a:r>
          </a:p>
        </p:txBody>
      </p:sp>
      <p:sp>
        <p:nvSpPr>
          <p:cNvPr id="4" name="Slide Image Placeholder 3">
            <a:extLst>
              <a:ext uri="{FF2B5EF4-FFF2-40B4-BE49-F238E27FC236}">
                <a16:creationId xmlns:a16="http://schemas.microsoft.com/office/drawing/2014/main" id="{9D9430AA-7021-45EA-868A-913907B989CB}"/>
              </a:ext>
            </a:extLst>
          </p:cNvPr>
          <p:cNvSpPr>
            <a:spLocks noGrp="1" noRot="1" noChangeAspect="1"/>
          </p:cNvSpPr>
          <p:nvPr>
            <p:ph type="sldImg"/>
          </p:nvPr>
        </p:nvSpPr>
        <p:spPr/>
      </p:sp>
    </p:spTree>
    <p:extLst>
      <p:ext uri="{BB962C8B-B14F-4D97-AF65-F5344CB8AC3E}">
        <p14:creationId xmlns:p14="http://schemas.microsoft.com/office/powerpoint/2010/main" val="11693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IMFINZI (durvalumab)</a:t>
            </a:r>
          </a:p>
          <a:p>
            <a:endParaRPr lang="en-US" dirty="0"/>
          </a:p>
        </p:txBody>
      </p:sp>
      <p:sp>
        <p:nvSpPr>
          <p:cNvPr id="4" name="Slide Image Placeholder 3">
            <a:extLst>
              <a:ext uri="{FF2B5EF4-FFF2-40B4-BE49-F238E27FC236}">
                <a16:creationId xmlns:a16="http://schemas.microsoft.com/office/drawing/2014/main" id="{51A904F1-29AC-4BE4-BB1A-E41AF95BFED0}"/>
              </a:ext>
            </a:extLst>
          </p:cNvPr>
          <p:cNvSpPr>
            <a:spLocks noGrp="1" noRot="1" noChangeAspect="1"/>
          </p:cNvSpPr>
          <p:nvPr>
            <p:ph type="sldImg"/>
          </p:nvPr>
        </p:nvSpPr>
        <p:spPr/>
      </p:sp>
    </p:spTree>
    <p:extLst>
      <p:ext uri="{BB962C8B-B14F-4D97-AF65-F5344CB8AC3E}">
        <p14:creationId xmlns:p14="http://schemas.microsoft.com/office/powerpoint/2010/main" val="323056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TECENTRIQ (atezolizumab)</a:t>
            </a:r>
          </a:p>
        </p:txBody>
      </p:sp>
      <p:sp>
        <p:nvSpPr>
          <p:cNvPr id="4" name="Slide Image Placeholder 3">
            <a:extLst>
              <a:ext uri="{FF2B5EF4-FFF2-40B4-BE49-F238E27FC236}">
                <a16:creationId xmlns:a16="http://schemas.microsoft.com/office/drawing/2014/main" id="{EBC7598C-6C64-4E10-80AC-1F5E922C45F4}"/>
              </a:ext>
            </a:extLst>
          </p:cNvPr>
          <p:cNvSpPr>
            <a:spLocks noGrp="1" noRot="1" noChangeAspect="1"/>
          </p:cNvSpPr>
          <p:nvPr>
            <p:ph type="sldImg"/>
          </p:nvPr>
        </p:nvSpPr>
        <p:spPr/>
      </p:sp>
    </p:spTree>
    <p:extLst>
      <p:ext uri="{BB962C8B-B14F-4D97-AF65-F5344CB8AC3E}">
        <p14:creationId xmlns:p14="http://schemas.microsoft.com/office/powerpoint/2010/main" val="53699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BAVENCIO (avelumab) JAVELIN Solid Tumor Trial</a:t>
            </a:r>
          </a:p>
        </p:txBody>
      </p:sp>
      <p:sp>
        <p:nvSpPr>
          <p:cNvPr id="4" name="Slide Image Placeholder 3">
            <a:extLst>
              <a:ext uri="{FF2B5EF4-FFF2-40B4-BE49-F238E27FC236}">
                <a16:creationId xmlns:a16="http://schemas.microsoft.com/office/drawing/2014/main" id="{68BCA589-A13F-41F3-832D-8522E7F07C21}"/>
              </a:ext>
            </a:extLst>
          </p:cNvPr>
          <p:cNvSpPr>
            <a:spLocks noGrp="1" noRot="1" noChangeAspect="1"/>
          </p:cNvSpPr>
          <p:nvPr>
            <p:ph type="sldImg"/>
          </p:nvPr>
        </p:nvSpPr>
        <p:spPr/>
      </p:sp>
    </p:spTree>
    <p:extLst>
      <p:ext uri="{BB962C8B-B14F-4D97-AF65-F5344CB8AC3E}">
        <p14:creationId xmlns:p14="http://schemas.microsoft.com/office/powerpoint/2010/main" val="125866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KEYTRUDA (pembrolizumab) KEYNOTE-045</a:t>
            </a:r>
          </a:p>
          <a:p>
            <a:endParaRPr lang="en-US" dirty="0"/>
          </a:p>
        </p:txBody>
      </p:sp>
      <p:sp>
        <p:nvSpPr>
          <p:cNvPr id="4" name="Slide Image Placeholder 3">
            <a:extLst>
              <a:ext uri="{FF2B5EF4-FFF2-40B4-BE49-F238E27FC236}">
                <a16:creationId xmlns:a16="http://schemas.microsoft.com/office/drawing/2014/main" id="{DDB52C18-250D-4D05-8D82-936F667A73E7}"/>
              </a:ext>
            </a:extLst>
          </p:cNvPr>
          <p:cNvSpPr>
            <a:spLocks noGrp="1" noRot="1" noChangeAspect="1"/>
          </p:cNvSpPr>
          <p:nvPr>
            <p:ph type="sldImg"/>
          </p:nvPr>
        </p:nvSpPr>
        <p:spPr/>
      </p:sp>
    </p:spTree>
    <p:extLst>
      <p:ext uri="{BB962C8B-B14F-4D97-AF65-F5344CB8AC3E}">
        <p14:creationId xmlns:p14="http://schemas.microsoft.com/office/powerpoint/2010/main" val="292932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OPDIVO (nivolumab)</a:t>
            </a:r>
          </a:p>
          <a:p>
            <a:endParaRPr lang="en-US" dirty="0"/>
          </a:p>
        </p:txBody>
      </p:sp>
      <p:sp>
        <p:nvSpPr>
          <p:cNvPr id="4" name="Slide Image Placeholder 3">
            <a:extLst>
              <a:ext uri="{FF2B5EF4-FFF2-40B4-BE49-F238E27FC236}">
                <a16:creationId xmlns:a16="http://schemas.microsoft.com/office/drawing/2014/main" id="{863A3D2B-A0CB-49C2-B5A2-1B3564753CDF}"/>
              </a:ext>
            </a:extLst>
          </p:cNvPr>
          <p:cNvSpPr>
            <a:spLocks noGrp="1" noRot="1" noChangeAspect="1"/>
          </p:cNvSpPr>
          <p:nvPr>
            <p:ph type="sldImg"/>
          </p:nvPr>
        </p:nvSpPr>
        <p:spPr/>
      </p:sp>
    </p:spTree>
    <p:extLst>
      <p:ext uri="{BB962C8B-B14F-4D97-AF65-F5344CB8AC3E}">
        <p14:creationId xmlns:p14="http://schemas.microsoft.com/office/powerpoint/2010/main" val="347954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8F4716-387C-4F2A-BE13-31422FECEB70}" type="slidenum">
              <a:rPr lang="en-US" smtClean="0"/>
              <a:pPr/>
              <a:t>2</a:t>
            </a:fld>
            <a:endParaRPr lang="en-US" dirty="0"/>
          </a:p>
        </p:txBody>
      </p:sp>
      <p:sp>
        <p:nvSpPr>
          <p:cNvPr id="4" name="Notes Placeholder 6">
            <a:extLst>
              <a:ext uri="{FF2B5EF4-FFF2-40B4-BE49-F238E27FC236}">
                <a16:creationId xmlns:a16="http://schemas.microsoft.com/office/drawing/2014/main" id="{83AEB4D9-F8B6-4236-A67D-234F3EA2116F}"/>
              </a:ext>
            </a:extLst>
          </p:cNvPr>
          <p:cNvSpPr txBox="1">
            <a:spLocks/>
          </p:cNvSpPr>
          <p:nvPr/>
        </p:nvSpPr>
        <p:spPr>
          <a:xfrm>
            <a:off x="351588" y="723900"/>
            <a:ext cx="6647543" cy="8589963"/>
          </a:xfrm>
          <a:prstGeom prst="rect">
            <a:avLst/>
          </a:prstGeom>
        </p:spPr>
        <p:txBody>
          <a:bodyPr vert="horz" lIns="96661" tIns="48331" rIns="96661" bIns="48331" rtlCol="0"/>
          <a:lstStyle>
            <a:lvl1pPr marL="0" algn="l" defTabSz="914400" rtl="0" eaLnBrk="1" latinLnBrk="0" hangingPunct="1">
              <a:spcBef>
                <a:spcPts val="800"/>
              </a:spcBef>
              <a:defRPr sz="1000" b="1"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6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347472" indent="-171450" algn="l" defTabSz="914400" rtl="0" eaLnBrk="1" latinLnBrk="0" hangingPunct="1">
              <a:spcBef>
                <a:spcPts val="4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521208" indent="-171450" algn="l" defTabSz="914400" rtl="0" eaLnBrk="1" latinLnBrk="0" hangingPunct="1">
              <a:spcBef>
                <a:spcPts val="3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solidFill>
                  <a:srgbClr val="477F7E"/>
                </a:solidFill>
              </a:rPr>
              <a:t>Learning Objectives</a:t>
            </a:r>
          </a:p>
          <a:p>
            <a:pPr marL="0" lvl="1" indent="0">
              <a:buNone/>
            </a:pPr>
            <a:r>
              <a:rPr lang="en-US" dirty="0"/>
              <a:t>By the end of the workshop, participants will be able to:</a:t>
            </a:r>
          </a:p>
          <a:p>
            <a:pPr lvl="1"/>
            <a:r>
              <a:rPr lang="en-US" dirty="0"/>
              <a:t>Identify key data on durvalumab and top competitors in the oncology marketplace: avelumab, atezolizumab, nivolumab, and pembrolizumab</a:t>
            </a:r>
          </a:p>
          <a:p>
            <a:pPr lvl="1"/>
            <a:r>
              <a:rPr lang="en-US" dirty="0"/>
              <a:t>Demonstrate your understanding of the competitor landscape for IMFINZI</a:t>
            </a:r>
            <a:r>
              <a:rPr lang="en-US" baseline="30000" dirty="0"/>
              <a:t>®</a:t>
            </a:r>
            <a:r>
              <a:rPr lang="en-US" dirty="0"/>
              <a:t> (durvalumab)</a:t>
            </a:r>
          </a:p>
          <a:p>
            <a:pPr marL="0" lvl="1" indent="0">
              <a:spcBef>
                <a:spcPts val="1800"/>
              </a:spcBef>
              <a:buNone/>
            </a:pPr>
            <a:r>
              <a:rPr lang="en-US" sz="1400" b="1" dirty="0">
                <a:solidFill>
                  <a:srgbClr val="477F7E"/>
                </a:solidFill>
              </a:rPr>
              <a:t>Process Overview</a:t>
            </a:r>
          </a:p>
          <a:p>
            <a:pPr marL="0" lvl="1" indent="0">
              <a:buNone/>
            </a:pPr>
            <a:r>
              <a:rPr lang="en-US" dirty="0"/>
              <a:t>This workshop begins with an overall workshop introduction. Participants then engage in a game called “Name that Competitor.” This is based on the old game show called “Name that Tune.” In this version, teams win points based on how many “clues” are needed to correctly identify one of the main competitors to IMFINZI</a:t>
            </a:r>
            <a:r>
              <a:rPr lang="en-US" baseline="30000" dirty="0"/>
              <a:t>®</a:t>
            </a:r>
            <a:r>
              <a:rPr lang="en-US" dirty="0"/>
              <a:t> (durvalumab). </a:t>
            </a:r>
            <a:br>
              <a:rPr lang="en-US" dirty="0"/>
            </a:br>
            <a:r>
              <a:rPr lang="en-US" dirty="0"/>
              <a:t>The fewer clues the team needs, the more points the team earns. The team with the most points at the end of the game is the winner.</a:t>
            </a:r>
          </a:p>
          <a:p>
            <a:pPr marL="0" lvl="1" indent="0">
              <a:buNone/>
            </a:pPr>
            <a:r>
              <a:rPr lang="en-US" dirty="0"/>
              <a:t>You will form 2 teams. Teams will alternate taking turns. Clues from the competitor’s PI will be shown one at a time on the screen. Teams can choose to identify the product after the clue is revealed, or they may ask to reveal the next clue. If the team correctly identifies the product, they win the points. However, if they guess wrong, the other team has the chance to “steal” the points by naming the correct product.</a:t>
            </a:r>
          </a:p>
          <a:p>
            <a:pPr marL="0" lvl="1" indent="0">
              <a:buNone/>
            </a:pPr>
            <a:r>
              <a:rPr lang="en-US" dirty="0"/>
              <a:t>As more clues are revealed, the point value for identifying the product goes down. Correctly identifying the competitor in 1 clue is worth 50 points, with 2 clues 40 points, 3 clues 30 points, 4 clues 20 points and 5 clues </a:t>
            </a:r>
            <a:br>
              <a:rPr lang="en-US" dirty="0"/>
            </a:br>
            <a:r>
              <a:rPr lang="en-US" dirty="0"/>
              <a:t>10 points. </a:t>
            </a:r>
          </a:p>
          <a:p>
            <a:pPr marL="0" lvl="1" indent="0">
              <a:buNone/>
            </a:pPr>
            <a:r>
              <a:rPr lang="en-US" dirty="0"/>
              <a:t>Points are tallied using a flip chart or pad of paper. </a:t>
            </a:r>
          </a:p>
          <a:p>
            <a:pPr marL="0" lvl="1" indent="0">
              <a:spcBef>
                <a:spcPts val="1800"/>
              </a:spcBef>
              <a:buNone/>
            </a:pPr>
            <a:r>
              <a:rPr lang="en-US" sz="1400" b="1" dirty="0">
                <a:solidFill>
                  <a:srgbClr val="477F7E"/>
                </a:solidFill>
              </a:rPr>
              <a:t>Materials</a:t>
            </a:r>
          </a:p>
          <a:p>
            <a:pPr marL="0" lvl="1" indent="0">
              <a:spcAft>
                <a:spcPts val="634"/>
              </a:spcAft>
              <a:buNone/>
            </a:pPr>
            <a:r>
              <a:rPr lang="en-US" sz="1100" b="1" dirty="0"/>
              <a:t>Facilitator Materials</a:t>
            </a:r>
          </a:p>
          <a:p>
            <a:pPr lvl="1"/>
            <a:r>
              <a:rPr lang="en-US" dirty="0"/>
              <a:t>Facilitator’s Guide</a:t>
            </a:r>
          </a:p>
          <a:p>
            <a:pPr lvl="1"/>
            <a:r>
              <a:rPr lang="en-US" dirty="0"/>
              <a:t>Flip chart and marker/pad of paper and pen</a:t>
            </a:r>
          </a:p>
        </p:txBody>
      </p:sp>
    </p:spTree>
    <p:extLst>
      <p:ext uri="{BB962C8B-B14F-4D97-AF65-F5344CB8AC3E}">
        <p14:creationId xmlns:p14="http://schemas.microsoft.com/office/powerpoint/2010/main" val="418396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TECENTRIQ (atezolizumab)</a:t>
            </a:r>
          </a:p>
          <a:p>
            <a:endParaRPr lang="en-US" dirty="0"/>
          </a:p>
        </p:txBody>
      </p:sp>
      <p:sp>
        <p:nvSpPr>
          <p:cNvPr id="4" name="Slide Image Placeholder 3">
            <a:extLst>
              <a:ext uri="{FF2B5EF4-FFF2-40B4-BE49-F238E27FC236}">
                <a16:creationId xmlns:a16="http://schemas.microsoft.com/office/drawing/2014/main" id="{E7667C4E-D901-4C3B-B03A-8375554B67C0}"/>
              </a:ext>
            </a:extLst>
          </p:cNvPr>
          <p:cNvSpPr>
            <a:spLocks noGrp="1" noRot="1" noChangeAspect="1"/>
          </p:cNvSpPr>
          <p:nvPr>
            <p:ph type="sldImg"/>
          </p:nvPr>
        </p:nvSpPr>
        <p:spPr/>
      </p:sp>
    </p:spTree>
    <p:extLst>
      <p:ext uri="{BB962C8B-B14F-4D97-AF65-F5344CB8AC3E}">
        <p14:creationId xmlns:p14="http://schemas.microsoft.com/office/powerpoint/2010/main" val="1754415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IMFINZI (durvalumab)</a:t>
            </a:r>
          </a:p>
          <a:p>
            <a:endParaRPr lang="en-US" dirty="0"/>
          </a:p>
        </p:txBody>
      </p:sp>
      <p:sp>
        <p:nvSpPr>
          <p:cNvPr id="4" name="Slide Image Placeholder 3">
            <a:extLst>
              <a:ext uri="{FF2B5EF4-FFF2-40B4-BE49-F238E27FC236}">
                <a16:creationId xmlns:a16="http://schemas.microsoft.com/office/drawing/2014/main" id="{880EB3BA-1421-4D24-AB98-30C8D0619FC1}"/>
              </a:ext>
            </a:extLst>
          </p:cNvPr>
          <p:cNvSpPr>
            <a:spLocks noGrp="1" noRot="1" noChangeAspect="1"/>
          </p:cNvSpPr>
          <p:nvPr>
            <p:ph type="sldImg"/>
          </p:nvPr>
        </p:nvSpPr>
        <p:spPr/>
      </p:sp>
    </p:spTree>
    <p:extLst>
      <p:ext uri="{BB962C8B-B14F-4D97-AF65-F5344CB8AC3E}">
        <p14:creationId xmlns:p14="http://schemas.microsoft.com/office/powerpoint/2010/main" val="4049502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BAVENCIO (avelumab)</a:t>
            </a:r>
          </a:p>
          <a:p>
            <a:endParaRPr lang="en-US" dirty="0"/>
          </a:p>
        </p:txBody>
      </p:sp>
      <p:sp>
        <p:nvSpPr>
          <p:cNvPr id="4" name="Slide Image Placeholder 3">
            <a:extLst>
              <a:ext uri="{FF2B5EF4-FFF2-40B4-BE49-F238E27FC236}">
                <a16:creationId xmlns:a16="http://schemas.microsoft.com/office/drawing/2014/main" id="{F007201A-9A4C-405C-A51D-CC9AE47C6066}"/>
              </a:ext>
            </a:extLst>
          </p:cNvPr>
          <p:cNvSpPr>
            <a:spLocks noGrp="1" noRot="1" noChangeAspect="1"/>
          </p:cNvSpPr>
          <p:nvPr>
            <p:ph type="sldImg"/>
          </p:nvPr>
        </p:nvSpPr>
        <p:spPr/>
      </p:sp>
    </p:spTree>
    <p:extLst>
      <p:ext uri="{BB962C8B-B14F-4D97-AF65-F5344CB8AC3E}">
        <p14:creationId xmlns:p14="http://schemas.microsoft.com/office/powerpoint/2010/main" val="724570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KEYTRUDA (pembrolizumab)</a:t>
            </a:r>
          </a:p>
          <a:p>
            <a:endParaRPr lang="en-US" dirty="0"/>
          </a:p>
        </p:txBody>
      </p:sp>
      <p:sp>
        <p:nvSpPr>
          <p:cNvPr id="4" name="Slide Image Placeholder 3">
            <a:extLst>
              <a:ext uri="{FF2B5EF4-FFF2-40B4-BE49-F238E27FC236}">
                <a16:creationId xmlns:a16="http://schemas.microsoft.com/office/drawing/2014/main" id="{FD62591F-ACC0-4F68-A869-6118A79367E5}"/>
              </a:ext>
            </a:extLst>
          </p:cNvPr>
          <p:cNvSpPr>
            <a:spLocks noGrp="1" noRot="1" noChangeAspect="1"/>
          </p:cNvSpPr>
          <p:nvPr>
            <p:ph type="sldImg"/>
          </p:nvPr>
        </p:nvSpPr>
        <p:spPr/>
      </p:sp>
    </p:spTree>
    <p:extLst>
      <p:ext uri="{BB962C8B-B14F-4D97-AF65-F5344CB8AC3E}">
        <p14:creationId xmlns:p14="http://schemas.microsoft.com/office/powerpoint/2010/main" val="3259121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OPDIVO (nivolumab) CHECKMATE-275 Study</a:t>
            </a:r>
          </a:p>
        </p:txBody>
      </p:sp>
      <p:sp>
        <p:nvSpPr>
          <p:cNvPr id="4" name="Slide Image Placeholder 3">
            <a:extLst>
              <a:ext uri="{FF2B5EF4-FFF2-40B4-BE49-F238E27FC236}">
                <a16:creationId xmlns:a16="http://schemas.microsoft.com/office/drawing/2014/main" id="{3ED1022F-B03E-4283-8F98-DBD204947160}"/>
              </a:ext>
            </a:extLst>
          </p:cNvPr>
          <p:cNvSpPr>
            <a:spLocks noGrp="1" noRot="1" noChangeAspect="1"/>
          </p:cNvSpPr>
          <p:nvPr>
            <p:ph type="sldImg"/>
          </p:nvPr>
        </p:nvSpPr>
        <p:spPr/>
      </p:sp>
    </p:spTree>
    <p:extLst>
      <p:ext uri="{BB962C8B-B14F-4D97-AF65-F5344CB8AC3E}">
        <p14:creationId xmlns:p14="http://schemas.microsoft.com/office/powerpoint/2010/main" val="247246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TECENTRIQ (atezolizumab) STUDY 1</a:t>
            </a:r>
          </a:p>
        </p:txBody>
      </p:sp>
      <p:sp>
        <p:nvSpPr>
          <p:cNvPr id="4" name="Slide Image Placeholder 3">
            <a:extLst>
              <a:ext uri="{FF2B5EF4-FFF2-40B4-BE49-F238E27FC236}">
                <a16:creationId xmlns:a16="http://schemas.microsoft.com/office/drawing/2014/main" id="{D9EDE34C-08CE-4EB0-8A91-5C11F0987228}"/>
              </a:ext>
            </a:extLst>
          </p:cNvPr>
          <p:cNvSpPr>
            <a:spLocks noGrp="1" noRot="1" noChangeAspect="1"/>
          </p:cNvSpPr>
          <p:nvPr>
            <p:ph type="sldImg"/>
          </p:nvPr>
        </p:nvSpPr>
        <p:spPr/>
      </p:sp>
    </p:spTree>
    <p:extLst>
      <p:ext uri="{BB962C8B-B14F-4D97-AF65-F5344CB8AC3E}">
        <p14:creationId xmlns:p14="http://schemas.microsoft.com/office/powerpoint/2010/main" val="41552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Read the first clue to team 1.</a:t>
            </a:r>
          </a:p>
          <a:p>
            <a:pPr lvl="1"/>
            <a:r>
              <a:rPr lang="en-US" dirty="0"/>
              <a:t>See if they are able to answer the question correctly.</a:t>
            </a:r>
          </a:p>
          <a:p>
            <a:pPr lvl="1"/>
            <a:r>
              <a:rPr lang="en-US" dirty="0"/>
              <a:t>If so, they receive 50 points.</a:t>
            </a:r>
          </a:p>
          <a:p>
            <a:pPr lvl="1"/>
            <a:r>
              <a:rPr lang="en-US" dirty="0"/>
              <a:t>The team may also ask for another clue.</a:t>
            </a:r>
          </a:p>
          <a:p>
            <a:pPr lvl="1"/>
            <a:r>
              <a:rPr lang="en-US" dirty="0"/>
              <a:t>If the team is incorrect, the second team can answer the question.</a:t>
            </a:r>
          </a:p>
          <a:p>
            <a:pPr lvl="1"/>
            <a:r>
              <a:rPr lang="en-US" dirty="0"/>
              <a:t>If the second team is correct, they receive the points.</a:t>
            </a:r>
          </a:p>
          <a:p>
            <a:pPr lvl="1"/>
            <a:r>
              <a:rPr lang="en-US" dirty="0"/>
              <a:t>Discuss the relevance of the topic and describe why it is important in the context of selling and working with customers.</a:t>
            </a:r>
          </a:p>
          <a:p>
            <a:pPr lvl="1"/>
            <a:r>
              <a:rPr lang="en-US" dirty="0"/>
              <a:t>Remind the representatives to take notes onto their Clues workmat.</a:t>
            </a:r>
          </a:p>
          <a:p>
            <a:pPr lvl="1"/>
            <a:endParaRPr lang="en-US" dirty="0"/>
          </a:p>
          <a:p>
            <a:r>
              <a:rPr lang="en-US" dirty="0"/>
              <a:t>Answer for this round: IMFINZI (durvalumab)</a:t>
            </a:r>
          </a:p>
          <a:p>
            <a:endParaRPr lang="en-US" dirty="0"/>
          </a:p>
        </p:txBody>
      </p:sp>
      <p:sp>
        <p:nvSpPr>
          <p:cNvPr id="4" name="Slide Image Placeholder 3">
            <a:extLst>
              <a:ext uri="{FF2B5EF4-FFF2-40B4-BE49-F238E27FC236}">
                <a16:creationId xmlns:a16="http://schemas.microsoft.com/office/drawing/2014/main" id="{11C177D5-B564-45D9-B2F3-23248F681AC0}"/>
              </a:ext>
            </a:extLst>
          </p:cNvPr>
          <p:cNvSpPr>
            <a:spLocks noGrp="1" noRot="1" noChangeAspect="1"/>
          </p:cNvSpPr>
          <p:nvPr>
            <p:ph type="sldImg"/>
          </p:nvPr>
        </p:nvSpPr>
        <p:spPr/>
      </p:sp>
    </p:spTree>
    <p:extLst>
      <p:ext uri="{BB962C8B-B14F-4D97-AF65-F5344CB8AC3E}">
        <p14:creationId xmlns:p14="http://schemas.microsoft.com/office/powerpoint/2010/main" val="4122170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Facilitator Notes</a:t>
            </a:r>
          </a:p>
          <a:p>
            <a:pPr lvl="1"/>
            <a:r>
              <a:rPr lang="en-US" dirty="0"/>
              <a:t>Once all slides are complete, tally up the points earned by each team (on flip chart or notepad).</a:t>
            </a:r>
          </a:p>
          <a:p>
            <a:pPr lvl="1"/>
            <a:r>
              <a:rPr lang="en-US" dirty="0"/>
              <a:t>Announce the winning team.</a:t>
            </a:r>
          </a:p>
          <a:p>
            <a:pPr lvl="1"/>
            <a:r>
              <a:rPr lang="en-US" dirty="0"/>
              <a:t>Congratulate the winners and thank everyone for their great participation.</a:t>
            </a:r>
          </a:p>
          <a:p>
            <a:pPr lvl="1"/>
            <a:r>
              <a:rPr lang="en-US" dirty="0"/>
              <a:t>Conclude the activity.</a:t>
            </a:r>
          </a:p>
        </p:txBody>
      </p:sp>
    </p:spTree>
    <p:extLst>
      <p:ext uri="{BB962C8B-B14F-4D97-AF65-F5344CB8AC3E}">
        <p14:creationId xmlns:p14="http://schemas.microsoft.com/office/powerpoint/2010/main" val="1564029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5E5E3B-D2F4-7743-9DDE-0D8D100C1FB6}" type="slidenum">
              <a:rPr lang="en-US" smtClean="0"/>
              <a:t>28</a:t>
            </a:fld>
            <a:endParaRPr lang="en-US" dirty="0"/>
          </a:p>
        </p:txBody>
      </p:sp>
      <p:sp>
        <p:nvSpPr>
          <p:cNvPr id="7" name="Notes Placeholder 2">
            <a:extLst>
              <a:ext uri="{FF2B5EF4-FFF2-40B4-BE49-F238E27FC236}">
                <a16:creationId xmlns:a16="http://schemas.microsoft.com/office/drawing/2014/main" id="{5696A4C0-2234-473F-914D-7608D20AB14D}"/>
              </a:ext>
            </a:extLst>
          </p:cNvPr>
          <p:cNvSpPr txBox="1">
            <a:spLocks/>
          </p:cNvSpPr>
          <p:nvPr/>
        </p:nvSpPr>
        <p:spPr bwMode="auto">
          <a:xfrm>
            <a:off x="0" y="3500437"/>
            <a:ext cx="7315200" cy="13001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6661" tIns="48331" rIns="96661" bIns="48331" rtlCol="0"/>
          <a:lstStyle>
            <a:lvl1pPr marL="0" algn="l" defTabSz="914400" rtl="0" eaLnBrk="1" latinLnBrk="0" hangingPunct="1">
              <a:spcBef>
                <a:spcPts val="800"/>
              </a:spcBef>
              <a:defRPr sz="1000" b="1" kern="1200">
                <a:solidFill>
                  <a:schemeClr val="tx1"/>
                </a:solidFill>
                <a:latin typeface="Arial" panose="020B0604020202020204" pitchFamily="34" charset="0"/>
                <a:ea typeface="+mn-ea"/>
                <a:cs typeface="Arial" panose="020B0604020202020204" pitchFamily="34" charset="0"/>
              </a:defRPr>
            </a:lvl1pPr>
            <a:lvl2pPr marL="0" indent="-171450" algn="l" defTabSz="914400" rtl="0" eaLnBrk="1" latinLnBrk="0" hangingPunct="1">
              <a:spcBef>
                <a:spcPts val="6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347472" indent="-171450" algn="l" defTabSz="914400" rtl="0" eaLnBrk="1" latinLnBrk="0" hangingPunct="1">
              <a:spcBef>
                <a:spcPts val="4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521208" indent="-171450" algn="l" defTabSz="914400" rtl="0" eaLnBrk="1" latinLnBrk="0" hangingPunct="1">
              <a:spcBef>
                <a:spcPts val="3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r>
              <a:rPr lang="en-US" altLang="en-US" sz="3000" dirty="0">
                <a:solidFill>
                  <a:srgbClr val="477F7E"/>
                </a:solidFill>
              </a:rPr>
              <a:t>Appendix</a:t>
            </a:r>
          </a:p>
        </p:txBody>
      </p:sp>
    </p:spTree>
    <p:extLst>
      <p:ext uri="{BB962C8B-B14F-4D97-AF65-F5344CB8AC3E}">
        <p14:creationId xmlns:p14="http://schemas.microsoft.com/office/powerpoint/2010/main" val="287437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5E5E3B-D2F4-7743-9DDE-0D8D100C1FB6}" type="slidenum">
              <a:rPr lang="en-US" smtClean="0"/>
              <a:pPr/>
              <a:t>29</a:t>
            </a:fld>
            <a:endParaRPr lang="en-US" dirty="0"/>
          </a:p>
        </p:txBody>
      </p:sp>
      <p:sp>
        <p:nvSpPr>
          <p:cNvPr id="7" name="Notes Placeholder 6">
            <a:extLst>
              <a:ext uri="{FF2B5EF4-FFF2-40B4-BE49-F238E27FC236}">
                <a16:creationId xmlns:a16="http://schemas.microsoft.com/office/drawing/2014/main" id="{3B906A63-BDB0-4252-8977-3D9572796297}"/>
              </a:ext>
            </a:extLst>
          </p:cNvPr>
          <p:cNvSpPr>
            <a:spLocks noGrp="1"/>
          </p:cNvSpPr>
          <p:nvPr>
            <p:ph type="body" idx="1"/>
          </p:nvPr>
        </p:nvSpPr>
        <p:spPr>
          <a:xfrm>
            <a:off x="351588" y="723900"/>
            <a:ext cx="6647543" cy="8589963"/>
          </a:xfrm>
        </p:spPr>
        <p:txBody>
          <a:bodyPr/>
          <a:lstStyle/>
          <a:p>
            <a:r>
              <a:rPr lang="en-US" sz="1400" dirty="0">
                <a:solidFill>
                  <a:srgbClr val="477F7E"/>
                </a:solidFill>
              </a:rPr>
              <a:t>Answer Key</a:t>
            </a:r>
          </a:p>
          <a:p>
            <a:r>
              <a:rPr lang="en-US" b="0" dirty="0"/>
              <a:t>Round 1 - </a:t>
            </a:r>
            <a:r>
              <a:rPr lang="en-US" dirty="0"/>
              <a:t>IMFINZI (durvalumab) Study 1</a:t>
            </a:r>
          </a:p>
          <a:p>
            <a:r>
              <a:rPr lang="en-US" b="0" dirty="0"/>
              <a:t>Round 2 - </a:t>
            </a:r>
            <a:r>
              <a:rPr lang="en-US" dirty="0"/>
              <a:t>OPDIVO (nivolumab)</a:t>
            </a:r>
          </a:p>
          <a:p>
            <a:r>
              <a:rPr lang="en-US" b="0" dirty="0"/>
              <a:t>Round 3 - </a:t>
            </a:r>
            <a:r>
              <a:rPr lang="en-US" dirty="0"/>
              <a:t>KEYTRUDA (pembrolizumab)</a:t>
            </a:r>
          </a:p>
          <a:p>
            <a:r>
              <a:rPr lang="en-US" b="0" dirty="0"/>
              <a:t>Round 4 - </a:t>
            </a:r>
            <a:r>
              <a:rPr lang="en-US" dirty="0"/>
              <a:t>BAVENCIO (avelumab)</a:t>
            </a:r>
          </a:p>
          <a:p>
            <a:r>
              <a:rPr lang="en-US" b="0" dirty="0"/>
              <a:t>Round 5 - </a:t>
            </a:r>
            <a:r>
              <a:rPr lang="en-US" dirty="0"/>
              <a:t>IMFINZI (durvalumab)</a:t>
            </a:r>
          </a:p>
          <a:p>
            <a:r>
              <a:rPr lang="en-US" b="0" dirty="0"/>
              <a:t>Round 6 - </a:t>
            </a:r>
            <a:r>
              <a:rPr lang="en-US" dirty="0"/>
              <a:t>TECENTRIQ (atezolizumab)</a:t>
            </a:r>
          </a:p>
          <a:p>
            <a:r>
              <a:rPr lang="en-US" b="0" dirty="0"/>
              <a:t>Round 7 - </a:t>
            </a:r>
            <a:r>
              <a:rPr lang="en-US" dirty="0"/>
              <a:t>BAVENCIO (avelumab) JAVELIN Solid Tumor Trial</a:t>
            </a:r>
          </a:p>
          <a:p>
            <a:r>
              <a:rPr lang="en-US" b="0" dirty="0"/>
              <a:t>Round 8 - </a:t>
            </a:r>
            <a:r>
              <a:rPr lang="en-US" dirty="0"/>
              <a:t>KEYTRUDA (pembrolizumab) KEYNOTE-045</a:t>
            </a:r>
          </a:p>
          <a:p>
            <a:r>
              <a:rPr lang="en-US" b="0" dirty="0"/>
              <a:t>Round 9 - </a:t>
            </a:r>
            <a:r>
              <a:rPr lang="en-US" dirty="0"/>
              <a:t>OPDIVO (nivolumab)</a:t>
            </a:r>
          </a:p>
          <a:p>
            <a:r>
              <a:rPr lang="en-US" b="0" dirty="0"/>
              <a:t>Round 10 - </a:t>
            </a:r>
            <a:r>
              <a:rPr lang="en-US" dirty="0"/>
              <a:t>TECENTRIQ (atezolizumab)</a:t>
            </a:r>
          </a:p>
          <a:p>
            <a:r>
              <a:rPr lang="en-US" b="0" dirty="0"/>
              <a:t>Round 11 - </a:t>
            </a:r>
            <a:r>
              <a:rPr lang="en-US" dirty="0"/>
              <a:t>IMFINZI (durvalumab)</a:t>
            </a:r>
          </a:p>
          <a:p>
            <a:r>
              <a:rPr lang="en-US" b="0" dirty="0"/>
              <a:t>Round 12 - </a:t>
            </a:r>
            <a:r>
              <a:rPr lang="en-US" dirty="0"/>
              <a:t>BAVENCIO (avelumab)</a:t>
            </a:r>
          </a:p>
          <a:p>
            <a:r>
              <a:rPr lang="en-US" b="0" dirty="0"/>
              <a:t>Round 13 - </a:t>
            </a:r>
            <a:r>
              <a:rPr lang="en-US" dirty="0"/>
              <a:t>KEYTRUDA (pembrolizumab)</a:t>
            </a:r>
          </a:p>
          <a:p>
            <a:r>
              <a:rPr lang="en-US" b="0" dirty="0"/>
              <a:t>Round 14 - </a:t>
            </a:r>
            <a:r>
              <a:rPr lang="en-US" dirty="0"/>
              <a:t>OPDIVO (nivolumab) CHECKMATE-275 Study</a:t>
            </a:r>
          </a:p>
          <a:p>
            <a:r>
              <a:rPr lang="en-US" b="0" dirty="0"/>
              <a:t>Round 15 - </a:t>
            </a:r>
            <a:r>
              <a:rPr lang="en-US" dirty="0"/>
              <a:t>TECENTRIQ (atezolizumab) STUDY 1</a:t>
            </a:r>
          </a:p>
          <a:p>
            <a:r>
              <a:rPr lang="en-US" b="0" dirty="0"/>
              <a:t>Round 16 - </a:t>
            </a:r>
            <a:r>
              <a:rPr lang="en-US" dirty="0"/>
              <a:t>IMFINZI (durvalumab)</a:t>
            </a:r>
          </a:p>
        </p:txBody>
      </p:sp>
    </p:spTree>
    <p:extLst>
      <p:ext uri="{BB962C8B-B14F-4D97-AF65-F5344CB8AC3E}">
        <p14:creationId xmlns:p14="http://schemas.microsoft.com/office/powerpoint/2010/main" val="304814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8F4716-387C-4F2A-BE13-31422FECEB70}" type="slidenum">
              <a:rPr lang="en-US" smtClean="0"/>
              <a:pPr/>
              <a:t>3</a:t>
            </a:fld>
            <a:endParaRPr lang="en-US" dirty="0"/>
          </a:p>
        </p:txBody>
      </p:sp>
      <p:sp>
        <p:nvSpPr>
          <p:cNvPr id="5" name="Notes Placeholder 6">
            <a:extLst>
              <a:ext uri="{FF2B5EF4-FFF2-40B4-BE49-F238E27FC236}">
                <a16:creationId xmlns:a16="http://schemas.microsoft.com/office/drawing/2014/main" id="{3726793E-323D-4C17-BF4D-86608DEC792A}"/>
              </a:ext>
            </a:extLst>
          </p:cNvPr>
          <p:cNvSpPr txBox="1">
            <a:spLocks/>
          </p:cNvSpPr>
          <p:nvPr/>
        </p:nvSpPr>
        <p:spPr>
          <a:xfrm>
            <a:off x="351588" y="723900"/>
            <a:ext cx="6647543" cy="8589963"/>
          </a:xfrm>
          <a:prstGeom prst="rect">
            <a:avLst/>
          </a:prstGeom>
        </p:spPr>
        <p:txBody>
          <a:bodyPr vert="horz" lIns="96661" tIns="48331" rIns="96661" bIns="48331" rtlCol="0"/>
          <a:lstStyle>
            <a:lvl1pPr marL="0" algn="l" defTabSz="914400" rtl="0" eaLnBrk="1" latinLnBrk="0" hangingPunct="1">
              <a:spcBef>
                <a:spcPts val="800"/>
              </a:spcBef>
              <a:defRPr sz="1000" b="1"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6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347472" indent="-171450" algn="l" defTabSz="914400" rtl="0" eaLnBrk="1" latinLnBrk="0" hangingPunct="1">
              <a:spcBef>
                <a:spcPts val="4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521208" indent="-171450" algn="l" defTabSz="914400" rtl="0" eaLnBrk="1" latinLnBrk="0" hangingPunct="1">
              <a:spcBef>
                <a:spcPts val="300"/>
              </a:spcBef>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solidFill>
                  <a:srgbClr val="477F7E"/>
                </a:solidFill>
              </a:rPr>
              <a:t>Workshop-at-a-glance</a:t>
            </a:r>
          </a:p>
        </p:txBody>
      </p:sp>
      <p:graphicFrame>
        <p:nvGraphicFramePr>
          <p:cNvPr id="3" name="Table 2">
            <a:extLst>
              <a:ext uri="{FF2B5EF4-FFF2-40B4-BE49-F238E27FC236}">
                <a16:creationId xmlns:a16="http://schemas.microsoft.com/office/drawing/2014/main" id="{7B4F2ABC-152C-4821-AF65-0AE5F16086ED}"/>
              </a:ext>
            </a:extLst>
          </p:cNvPr>
          <p:cNvGraphicFramePr>
            <a:graphicFrameLocks noGrp="1"/>
          </p:cNvGraphicFramePr>
          <p:nvPr>
            <p:extLst>
              <p:ext uri="{D42A27DB-BD31-4B8C-83A1-F6EECF244321}">
                <p14:modId xmlns:p14="http://schemas.microsoft.com/office/powerpoint/2010/main" val="4139909195"/>
              </p:ext>
            </p:extLst>
          </p:nvPr>
        </p:nvGraphicFramePr>
        <p:xfrm>
          <a:off x="459752" y="1094162"/>
          <a:ext cx="6537960" cy="3291840"/>
        </p:xfrm>
        <a:graphic>
          <a:graphicData uri="http://schemas.openxmlformats.org/drawingml/2006/table">
            <a:tbl>
              <a:tblPr>
                <a:tableStyleId>{2D5ABB26-0587-4C30-8999-92F81FD0307C}</a:tableStyleId>
              </a:tblPr>
              <a:tblGrid>
                <a:gridCol w="731520">
                  <a:extLst>
                    <a:ext uri="{9D8B030D-6E8A-4147-A177-3AD203B41FA5}">
                      <a16:colId xmlns:a16="http://schemas.microsoft.com/office/drawing/2014/main" val="2397245769"/>
                    </a:ext>
                  </a:extLst>
                </a:gridCol>
                <a:gridCol w="4526280">
                  <a:extLst>
                    <a:ext uri="{9D8B030D-6E8A-4147-A177-3AD203B41FA5}">
                      <a16:colId xmlns:a16="http://schemas.microsoft.com/office/drawing/2014/main" val="4184973101"/>
                    </a:ext>
                  </a:extLst>
                </a:gridCol>
                <a:gridCol w="1280160">
                  <a:extLst>
                    <a:ext uri="{9D8B030D-6E8A-4147-A177-3AD203B41FA5}">
                      <a16:colId xmlns:a16="http://schemas.microsoft.com/office/drawing/2014/main" val="800694692"/>
                    </a:ext>
                  </a:extLst>
                </a:gridCol>
              </a:tblGrid>
              <a:tr h="0">
                <a:tc>
                  <a:txBody>
                    <a:bodyPr/>
                    <a:lstStyle/>
                    <a:p>
                      <a:pPr marL="0" marR="0" algn="l">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Duration</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77F7E"/>
                    </a:solidFill>
                  </a:tcPr>
                </a:tc>
                <a:tc>
                  <a:txBody>
                    <a:bodyPr/>
                    <a:lstStyle/>
                    <a:p>
                      <a:pPr marL="0" marR="0" indent="0" algn="l">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Activity/Description</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77F7E"/>
                    </a:solidFill>
                  </a:tcPr>
                </a:tc>
                <a:tc>
                  <a:txBody>
                    <a:bodyPr/>
                    <a:lstStyle/>
                    <a:p>
                      <a:pPr marL="0" marR="0" algn="l">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Materials</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77F7E"/>
                    </a:solidFill>
                  </a:tcPr>
                </a:tc>
                <a:extLst>
                  <a:ext uri="{0D108BD9-81ED-4DB2-BD59-A6C34878D82A}">
                    <a16:rowId xmlns:a16="http://schemas.microsoft.com/office/drawing/2014/main" val="2453735693"/>
                  </a:ext>
                </a:extLst>
              </a:tr>
              <a:tr h="0">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5 min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Workshop Introduction</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The facilitator reviews workshop objectives and describes the game.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Facilitator’s Guide</a:t>
                      </a:r>
                    </a:p>
                    <a:p>
                      <a:pPr marL="0" marR="0" algn="l">
                        <a:spcBef>
                          <a:spcPts val="0"/>
                        </a:spcBef>
                        <a:spcAft>
                          <a:spcPts val="0"/>
                        </a:spcAft>
                      </a:pPr>
                      <a:r>
                        <a:rPr lang="en-US" sz="1000" dirty="0">
                          <a:effectLst/>
                          <a:latin typeface="Arial" panose="020B0604020202020204" pitchFamily="34" charset="0"/>
                          <a:cs typeface="Arial" panose="020B0604020202020204" pitchFamily="34" charset="0"/>
                        </a:rPr>
                        <a:t>PowerPoint Slides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787048"/>
                  </a:ext>
                </a:extLst>
              </a:tr>
              <a:tr h="0">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5 min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HCC</a:t>
                      </a:r>
                    </a:p>
                    <a:p>
                      <a:pPr marL="182880" marR="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Compliance review</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Facilitator’s Guide</a:t>
                      </a:r>
                    </a:p>
                    <a:p>
                      <a:pPr marL="0" marR="0" algn="l">
                        <a:spcBef>
                          <a:spcPts val="0"/>
                        </a:spcBef>
                        <a:spcAft>
                          <a:spcPts val="0"/>
                        </a:spcAft>
                      </a:pPr>
                      <a:r>
                        <a:rPr lang="en-US" sz="1000" dirty="0">
                          <a:effectLst/>
                          <a:latin typeface="Arial" panose="020B0604020202020204" pitchFamily="34" charset="0"/>
                          <a:cs typeface="Arial" panose="020B0604020202020204" pitchFamily="34" charset="0"/>
                        </a:rPr>
                        <a:t>PowerPoint Slides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5119601"/>
                  </a:ext>
                </a:extLst>
              </a:tr>
              <a:tr h="0">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45 min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Name that Competitor</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Participants form 2 teams. As a team, they work together to try to identify the competitor using the least number of clues.</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The facilitator will reveal the first clue and ask the team if they want to guess the competitor. The facilitator will continue to reveal clues until the team is ready to guess.</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If the team gets it wrong, the opposing team has the chance to answer correctly and steal the points. </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Points are tallied using a flip chart or pad of paper.</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Play continues until time runs out and a winner is revealed.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Facilitator’s Guide</a:t>
                      </a:r>
                    </a:p>
                    <a:p>
                      <a:pPr marL="0" marR="0" algn="l">
                        <a:spcBef>
                          <a:spcPts val="0"/>
                        </a:spcBef>
                        <a:spcAft>
                          <a:spcPts val="0"/>
                        </a:spcAft>
                      </a:pPr>
                      <a:r>
                        <a:rPr lang="en-US" sz="1000" dirty="0">
                          <a:effectLst/>
                          <a:latin typeface="Arial" panose="020B0604020202020204" pitchFamily="34" charset="0"/>
                          <a:cs typeface="Arial" panose="020B0604020202020204" pitchFamily="34" charset="0"/>
                        </a:rPr>
                        <a:t>PowerPoint Slides</a:t>
                      </a:r>
                    </a:p>
                    <a:p>
                      <a:pPr marL="0" marR="0" algn="l">
                        <a:spcBef>
                          <a:spcPts val="0"/>
                        </a:spcBef>
                        <a:spcAft>
                          <a:spcPts val="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230960"/>
                  </a:ext>
                </a:extLst>
              </a:tr>
              <a:tr h="0">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5 min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Debrief and Workshop Close</a:t>
                      </a:r>
                    </a:p>
                    <a:p>
                      <a:pPr marL="182880" marR="0" lvl="0" indent="-182880" algn="l">
                        <a:spcBef>
                          <a:spcPts val="0"/>
                        </a:spcBef>
                        <a:spcAft>
                          <a:spcPts val="0"/>
                        </a:spcAft>
                        <a:buFont typeface="Arial" panose="020B0604020202020204" pitchFamily="34" charset="0"/>
                        <a:buChar char="•"/>
                      </a:pPr>
                      <a:r>
                        <a:rPr lang="en-US" sz="1000" dirty="0">
                          <a:effectLst/>
                          <a:latin typeface="Arial" panose="020B0604020202020204" pitchFamily="34" charset="0"/>
                          <a:cs typeface="Arial" panose="020B0604020202020204" pitchFamily="34" charset="0"/>
                        </a:rPr>
                        <a:t>Facilitator reveals the winner.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dirty="0">
                          <a:effectLst/>
                          <a:latin typeface="Arial" panose="020B0604020202020204" pitchFamily="34" charset="0"/>
                          <a:cs typeface="Arial" panose="020B0604020202020204" pitchFamily="34" charset="0"/>
                        </a:rPr>
                        <a:t>Facilitator’s Guide</a:t>
                      </a:r>
                    </a:p>
                    <a:p>
                      <a:pPr marL="0" marR="0" algn="l">
                        <a:spcBef>
                          <a:spcPts val="0"/>
                        </a:spcBef>
                        <a:spcAft>
                          <a:spcPts val="0"/>
                        </a:spcAft>
                      </a:pPr>
                      <a:r>
                        <a:rPr lang="en-US" sz="1000" dirty="0">
                          <a:effectLst/>
                          <a:latin typeface="Arial" panose="020B0604020202020204" pitchFamily="34" charset="0"/>
                          <a:cs typeface="Arial" panose="020B0604020202020204" pitchFamily="34" charset="0"/>
                        </a:rPr>
                        <a:t>PowerPoint Slides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976200"/>
                  </a:ext>
                </a:extLst>
              </a:tr>
              <a:tr h="222250">
                <a:tc gridSpan="3">
                  <a:txBody>
                    <a:bodyPr/>
                    <a:lstStyle/>
                    <a:p>
                      <a:pPr marL="0" marR="0" algn="ctr">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Total Workshop Time: 60 minutes</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477F7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3668182"/>
                  </a:ext>
                </a:extLst>
              </a:tr>
            </a:tbl>
          </a:graphicData>
        </a:graphic>
      </p:graphicFrame>
    </p:spTree>
    <p:extLst>
      <p:ext uri="{BB962C8B-B14F-4D97-AF65-F5344CB8AC3E}">
        <p14:creationId xmlns:p14="http://schemas.microsoft.com/office/powerpoint/2010/main" val="235753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Introduce the Name That Competitor Workshop! Activity.</a:t>
            </a:r>
          </a:p>
          <a:p>
            <a:pPr lvl="1"/>
            <a:r>
              <a:rPr lang="en-US" b="1" dirty="0"/>
              <a:t>Explain:</a:t>
            </a:r>
          </a:p>
          <a:p>
            <a:pPr lvl="2"/>
            <a:r>
              <a:rPr lang="en-US" dirty="0"/>
              <a:t>Now you have the chance to show how well you really know about durvalumab and the top competitors in the oncology marketplace!</a:t>
            </a:r>
          </a:p>
          <a:p>
            <a:endParaRPr lang="en-US" dirty="0"/>
          </a:p>
        </p:txBody>
      </p:sp>
      <p:sp>
        <p:nvSpPr>
          <p:cNvPr id="5" name="Slide Image Placeholder 4">
            <a:extLst>
              <a:ext uri="{FF2B5EF4-FFF2-40B4-BE49-F238E27FC236}">
                <a16:creationId xmlns:a16="http://schemas.microsoft.com/office/drawing/2014/main" id="{DF648BF7-A983-461C-B155-AFE6AB04C030}"/>
              </a:ext>
            </a:extLst>
          </p:cNvPr>
          <p:cNvSpPr>
            <a:spLocks noGrp="1" noRot="1" noChangeAspect="1"/>
          </p:cNvSpPr>
          <p:nvPr>
            <p:ph type="sldImg"/>
          </p:nvPr>
        </p:nvSpPr>
        <p:spPr/>
      </p:sp>
    </p:spTree>
    <p:extLst>
      <p:ext uri="{BB962C8B-B14F-4D97-AF65-F5344CB8AC3E}">
        <p14:creationId xmlns:p14="http://schemas.microsoft.com/office/powerpoint/2010/main" val="64498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Facilitator Notes</a:t>
            </a:r>
          </a:p>
          <a:p>
            <a:pPr lvl="1"/>
            <a:r>
              <a:rPr lang="en-US" dirty="0"/>
              <a:t>Read the learning objectives as shown on the slide</a:t>
            </a:r>
          </a:p>
        </p:txBody>
      </p:sp>
      <p:sp>
        <p:nvSpPr>
          <p:cNvPr id="5" name="Slide Image Placeholder 4">
            <a:extLst>
              <a:ext uri="{FF2B5EF4-FFF2-40B4-BE49-F238E27FC236}">
                <a16:creationId xmlns:a16="http://schemas.microsoft.com/office/drawing/2014/main" id="{050D839E-DBB0-45BA-9F95-FE5288C52242}"/>
              </a:ext>
            </a:extLst>
          </p:cNvPr>
          <p:cNvSpPr>
            <a:spLocks noGrp="1" noRot="1" noChangeAspect="1"/>
          </p:cNvSpPr>
          <p:nvPr>
            <p:ph type="sldImg"/>
          </p:nvPr>
        </p:nvSpPr>
        <p:spPr/>
      </p:sp>
    </p:spTree>
    <p:extLst>
      <p:ext uri="{BB962C8B-B14F-4D97-AF65-F5344CB8AC3E}">
        <p14:creationId xmlns:p14="http://schemas.microsoft.com/office/powerpoint/2010/main" val="136957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Facilitator Notes</a:t>
            </a:r>
          </a:p>
          <a:p>
            <a:r>
              <a:rPr lang="en-US" i="1" dirty="0"/>
              <a:t>Required Compliance Reminder slide for any presentation/session that contains (or possibly contain) “Background Information” only that should not be used in discussion with customers, such as Market Research, KOL interviews, etc.</a:t>
            </a:r>
          </a:p>
        </p:txBody>
      </p:sp>
      <p:sp>
        <p:nvSpPr>
          <p:cNvPr id="5" name="Slide Image Placeholder 4">
            <a:extLst>
              <a:ext uri="{FF2B5EF4-FFF2-40B4-BE49-F238E27FC236}">
                <a16:creationId xmlns:a16="http://schemas.microsoft.com/office/drawing/2014/main" id="{C4BB36E6-37BE-4B65-BB85-DA5BCC2FF462}"/>
              </a:ext>
            </a:extLst>
          </p:cNvPr>
          <p:cNvSpPr>
            <a:spLocks noGrp="1" noRot="1" noChangeAspect="1"/>
          </p:cNvSpPr>
          <p:nvPr>
            <p:ph type="sldImg"/>
          </p:nvPr>
        </p:nvSpPr>
        <p:spPr/>
      </p:sp>
    </p:spTree>
    <p:extLst>
      <p:ext uri="{BB962C8B-B14F-4D97-AF65-F5344CB8AC3E}">
        <p14:creationId xmlns:p14="http://schemas.microsoft.com/office/powerpoint/2010/main" val="213002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Facilitator Notes</a:t>
            </a:r>
          </a:p>
          <a:p>
            <a:pPr lvl="1"/>
            <a:r>
              <a:rPr lang="en-US" dirty="0"/>
              <a:t>Using the slide, explain how the game is played. Explain:</a:t>
            </a:r>
          </a:p>
          <a:p>
            <a:pPr lvl="2"/>
            <a:r>
              <a:rPr lang="en-US" dirty="0"/>
              <a:t>Remember the show, “Name That Tune”? This is a similar idea. In Name That Tune, contestants guessed the number of musical notes they would need to guess a popular song. The fewer notes the contestant needed to correctly identify the song, the bigger and better the prizes they won! </a:t>
            </a:r>
          </a:p>
          <a:p>
            <a:pPr lvl="2"/>
            <a:r>
              <a:rPr lang="en-US" dirty="0"/>
              <a:t>In our version, your team wins points based on how many “clues” you need to correctly identify one of the main competitors to IMFINZI</a:t>
            </a:r>
            <a:r>
              <a:rPr lang="en-US" baseline="30000" dirty="0"/>
              <a:t>® </a:t>
            </a:r>
            <a:r>
              <a:rPr lang="en-US" baseline="0" dirty="0"/>
              <a:t>(durvalumab)</a:t>
            </a:r>
            <a:r>
              <a:rPr lang="en-US" dirty="0"/>
              <a:t>. </a:t>
            </a:r>
          </a:p>
          <a:p>
            <a:pPr lvl="2"/>
            <a:r>
              <a:rPr lang="en-US" dirty="0"/>
              <a:t>The fewer clues you need, the more points your team gets. The team with the most points at the end of the game is the winner!</a:t>
            </a:r>
          </a:p>
          <a:p>
            <a:pPr lvl="2"/>
            <a:r>
              <a:rPr lang="en-US" dirty="0"/>
              <a:t>You will form 2 teams.</a:t>
            </a:r>
          </a:p>
          <a:p>
            <a:pPr lvl="2"/>
            <a:r>
              <a:rPr lang="en-US" dirty="0"/>
              <a:t>Teams will alternate taking turns.</a:t>
            </a:r>
          </a:p>
          <a:p>
            <a:pPr lvl="2"/>
            <a:r>
              <a:rPr lang="en-US" dirty="0"/>
              <a:t>Clues from the competitor’s PI will be shown one at a time on the screen. </a:t>
            </a:r>
          </a:p>
          <a:p>
            <a:pPr lvl="2"/>
            <a:r>
              <a:rPr lang="en-US" dirty="0"/>
              <a:t>Teams can choose to identify the product after the clue is revealed, or they may ask to reveal the next clue.</a:t>
            </a:r>
          </a:p>
          <a:p>
            <a:pPr lvl="2"/>
            <a:r>
              <a:rPr lang="en-US" dirty="0"/>
              <a:t>However…[show the next slide to explain point values]</a:t>
            </a:r>
          </a:p>
        </p:txBody>
      </p:sp>
    </p:spTree>
    <p:extLst>
      <p:ext uri="{BB962C8B-B14F-4D97-AF65-F5344CB8AC3E}">
        <p14:creationId xmlns:p14="http://schemas.microsoft.com/office/powerpoint/2010/main" val="20161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Facilitator Notes</a:t>
            </a:r>
          </a:p>
          <a:p>
            <a:pPr lvl="1"/>
            <a:r>
              <a:rPr lang="en-US" dirty="0"/>
              <a:t>Using the slide, explain how the game is played. Explain:</a:t>
            </a:r>
          </a:p>
          <a:p>
            <a:pPr lvl="2"/>
            <a:r>
              <a:rPr lang="en-US" dirty="0"/>
              <a:t>The fewer clues it takes to identify the product, the more points you get!</a:t>
            </a:r>
          </a:p>
          <a:p>
            <a:pPr lvl="2"/>
            <a:r>
              <a:rPr lang="en-US" dirty="0"/>
              <a:t>The first clues shown will be harder for one to identify the product, making them worth more points. </a:t>
            </a:r>
          </a:p>
          <a:p>
            <a:pPr lvl="2"/>
            <a:r>
              <a:rPr lang="en-US" dirty="0"/>
              <a:t>As more clues are revealed, the point value for identifying the product goes down—as you can see, if your team identifies the competitor by using just one clue, the team gets 50 points. It goes down to 40 for requiring 2 clues, and to 30 for 3 clues, and so on. </a:t>
            </a:r>
          </a:p>
          <a:p>
            <a:pPr lvl="2"/>
            <a:r>
              <a:rPr lang="en-US" dirty="0"/>
              <a:t>If the team cannot identify the competitor product using 5 clues, the team gets zero points.</a:t>
            </a:r>
          </a:p>
          <a:p>
            <a:pPr lvl="2"/>
            <a:r>
              <a:rPr lang="en-US" dirty="0"/>
              <a:t>Also, please note that the same competitor and/or IMFINZI may be included more than once, so just because it appears once, don’t automatically assume it will not appear again.</a:t>
            </a:r>
          </a:p>
          <a:p>
            <a:endParaRPr lang="en-US" dirty="0"/>
          </a:p>
        </p:txBody>
      </p:sp>
      <p:sp>
        <p:nvSpPr>
          <p:cNvPr id="7" name="Slide Image Placeholder 6">
            <a:extLst>
              <a:ext uri="{FF2B5EF4-FFF2-40B4-BE49-F238E27FC236}">
                <a16:creationId xmlns:a16="http://schemas.microsoft.com/office/drawing/2014/main" id="{EB192DE2-692A-4BF3-A36F-9DE784C0AA03}"/>
              </a:ext>
            </a:extLst>
          </p:cNvPr>
          <p:cNvSpPr>
            <a:spLocks noGrp="1" noRot="1" noChangeAspect="1"/>
          </p:cNvSpPr>
          <p:nvPr>
            <p:ph type="sldImg"/>
          </p:nvPr>
        </p:nvSpPr>
        <p:spPr/>
      </p:sp>
    </p:spTree>
    <p:extLst>
      <p:ext uri="{BB962C8B-B14F-4D97-AF65-F5344CB8AC3E}">
        <p14:creationId xmlns:p14="http://schemas.microsoft.com/office/powerpoint/2010/main" val="57663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Facilitator Notes</a:t>
            </a:r>
          </a:p>
          <a:p>
            <a:pPr lvl="1"/>
            <a:r>
              <a:rPr lang="en-US" dirty="0"/>
              <a:t>Using the slide, explain how the game is played. Explain:</a:t>
            </a:r>
          </a:p>
          <a:p>
            <a:pPr lvl="2"/>
            <a:r>
              <a:rPr lang="en-US" dirty="0"/>
              <a:t>If the team correctly identifies the product, they win the points. However, if they guess wrong, the other team has the chance to “steal” the points by naming the correct product.</a:t>
            </a:r>
          </a:p>
          <a:p>
            <a:pPr lvl="2"/>
            <a:r>
              <a:rPr lang="en-US" dirty="0"/>
              <a:t>The team with the most points at the end of the game is the winner!</a:t>
            </a:r>
          </a:p>
        </p:txBody>
      </p:sp>
    </p:spTree>
    <p:extLst>
      <p:ext uri="{BB962C8B-B14F-4D97-AF65-F5344CB8AC3E}">
        <p14:creationId xmlns:p14="http://schemas.microsoft.com/office/powerpoint/2010/main" val="1220172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686393"/>
            <a:ext cx="6033541" cy="2573077"/>
          </a:xfrm>
        </p:spPr>
        <p:txBody>
          <a:bodyPr anchor="b"/>
          <a:lstStyle>
            <a:lvl1pPr algn="ct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 y="4351546"/>
            <a:ext cx="6033541" cy="715129"/>
          </a:xfrm>
        </p:spPr>
        <p:txBody>
          <a:bodyPr/>
          <a:lstStyle>
            <a:lvl1pPr marL="0" indent="0" algn="ctr">
              <a:buNone/>
              <a:defRPr sz="2400">
                <a:solidFill>
                  <a:schemeClr val="bg1"/>
                </a:solidFill>
                <a:effectLst>
                  <a:outerShdw blurRad="76200" dist="114300" dir="5580000" sx="102000" sy="102000" algn="ctr" rotWithShape="0">
                    <a:schemeClr val="tx1">
                      <a:alpha val="87000"/>
                    </a:scheme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1215452" cy="365125"/>
          </a:xfrm>
        </p:spPr>
        <p:txBody>
          <a:bodyPr/>
          <a:lstStyle/>
          <a:p>
            <a:fld id="{64981A20-C576-244C-AAA1-A0B2A5137C31}" type="slidenum">
              <a:rPr lang="en-US" smtClean="0"/>
              <a:t>‹#›</a:t>
            </a:fld>
            <a:endParaRPr lang="en-US" dirty="0"/>
          </a:p>
        </p:txBody>
      </p:sp>
      <p:sp>
        <p:nvSpPr>
          <p:cNvPr id="7" name="Rectangle 6">
            <a:extLst>
              <a:ext uri="{FF2B5EF4-FFF2-40B4-BE49-F238E27FC236}">
                <a16:creationId xmlns:a16="http://schemas.microsoft.com/office/drawing/2014/main" id="{075F8B9C-3F89-4095-AC9D-ED00DC927A43}"/>
              </a:ext>
            </a:extLst>
          </p:cNvPr>
          <p:cNvSpPr/>
          <p:nvPr userDrawn="1"/>
        </p:nvSpPr>
        <p:spPr>
          <a:xfrm>
            <a:off x="267134" y="6427351"/>
            <a:ext cx="6096000" cy="246221"/>
          </a:xfrm>
          <a:prstGeom prst="rect">
            <a:avLst/>
          </a:prstGeom>
        </p:spPr>
        <p:txBody>
          <a:bodyPr>
            <a:spAutoFit/>
          </a:bodyPr>
          <a:lstStyle/>
          <a:p>
            <a:r>
              <a:rPr lang="en-US" sz="1000" kern="1200" dirty="0">
                <a:solidFill>
                  <a:schemeClr val="tx1">
                    <a:tint val="75000"/>
                  </a:schemeClr>
                </a:solidFill>
                <a:latin typeface="Arial" charset="0"/>
                <a:cs typeface="Arial" charset="0"/>
              </a:rPr>
              <a:t>For internal use only. This document is not to be shared or distributed outside of AstraZeneca.</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148" y="223935"/>
            <a:ext cx="11838852" cy="867039"/>
          </a:xfrm>
        </p:spPr>
        <p:txBody>
          <a:bodyPr/>
          <a:lstStyle>
            <a:lvl1pPr>
              <a:defRPr>
                <a:solidFill>
                  <a:schemeClr val="tx1">
                    <a:lumMod val="65000"/>
                    <a:lumOff val="35000"/>
                  </a:schemeClr>
                </a:solidFill>
                <a:effectLst/>
              </a:defRPr>
            </a:lvl1pPr>
          </a:lstStyle>
          <a:p>
            <a:r>
              <a:rPr lang="en-US"/>
              <a:t>Click to edit Master title style</a:t>
            </a:r>
          </a:p>
        </p:txBody>
      </p:sp>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effectLs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81A20-C576-244C-AAA1-A0B2A5137C31}" type="slidenum">
              <a:rPr lang="en-US" smtClean="0"/>
              <a:t>‹#›</a:t>
            </a:fld>
            <a:endParaRPr 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
        <p:nvSpPr>
          <p:cNvPr id="6" name="Title 1"/>
          <p:cNvSpPr txBox="1">
            <a:spLocks/>
          </p:cNvSpPr>
          <p:nvPr userDrawn="1"/>
        </p:nvSpPr>
        <p:spPr>
          <a:xfrm>
            <a:off x="438912" y="457200"/>
            <a:ext cx="3932237" cy="14755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bg1"/>
                </a:solidFill>
                <a:latin typeface="Arial" charset="0"/>
                <a:ea typeface="Arial" charset="0"/>
                <a:cs typeface="Arial" charset="0"/>
              </a:defRPr>
            </a:lvl1pPr>
          </a:lstStyle>
          <a:p>
            <a:r>
              <a:rPr lang="en-US" dirty="0">
                <a:solidFill>
                  <a:schemeClr val="tx1">
                    <a:lumMod val="65000"/>
                    <a:lumOff val="35000"/>
                  </a:schemeClr>
                </a:solidFill>
              </a:rPr>
              <a:t>Click to edit Master title style</a:t>
            </a:r>
          </a:p>
        </p:txBody>
      </p:sp>
      <p:sp>
        <p:nvSpPr>
          <p:cNvPr id="7" name="Text Placeholder 3"/>
          <p:cNvSpPr>
            <a:spLocks noGrp="1"/>
          </p:cNvSpPr>
          <p:nvPr>
            <p:ph type="body" sz="half" idx="2"/>
          </p:nvPr>
        </p:nvSpPr>
        <p:spPr>
          <a:xfrm>
            <a:off x="438912" y="2057400"/>
            <a:ext cx="3932237" cy="4007163"/>
          </a:xfrm>
        </p:spPr>
        <p:txBody>
          <a:bodyPr tIns="91440" bIns="91440"/>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8"/>
          <p:cNvSpPr>
            <a:spLocks noGrp="1"/>
          </p:cNvSpPr>
          <p:nvPr>
            <p:ph type="pic" sz="quarter" idx="13" hasCustomPrompt="1"/>
          </p:nvPr>
        </p:nvSpPr>
        <p:spPr>
          <a:xfrm>
            <a:off x="4509654" y="457200"/>
            <a:ext cx="7263246" cy="5607363"/>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Tree>
    <p:extLst>
      <p:ext uri="{BB962C8B-B14F-4D97-AF65-F5344CB8AC3E}">
        <p14:creationId xmlns:p14="http://schemas.microsoft.com/office/powerpoint/2010/main" val="2091058806"/>
      </p:ext>
    </p:extLst>
  </p:cSld>
  <p:clrMapOvr>
    <a:masterClrMapping/>
  </p:clrMapOvr>
  <p:extLst>
    <p:ext uri="{DCECCB84-F9BA-43D5-87BE-67443E8EF086}">
      <p15:sldGuideLst xmlns:p15="http://schemas.microsoft.com/office/powerpoint/2012/main">
        <p15:guide id="1" pos="46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
        <p:nvSpPr>
          <p:cNvPr id="6" name="Text Placeholder 3"/>
          <p:cNvSpPr>
            <a:spLocks noGrp="1"/>
          </p:cNvSpPr>
          <p:nvPr>
            <p:ph type="body" sz="half" idx="2"/>
          </p:nvPr>
        </p:nvSpPr>
        <p:spPr>
          <a:xfrm>
            <a:off x="438912" y="1506581"/>
            <a:ext cx="3932237" cy="4557981"/>
          </a:xfrm>
          <a:solidFill>
            <a:schemeClr val="accent1"/>
          </a:solidFill>
          <a:ln>
            <a:noFill/>
          </a:ln>
        </p:spPr>
        <p:txBody>
          <a:bodyPr tIns="91440" bIns="91440"/>
          <a:lstStyle>
            <a:lvl1pPr marL="0" indent="0">
              <a:spcBef>
                <a:spcPts val="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 Placeholder 3"/>
          <p:cNvSpPr>
            <a:spLocks noGrp="1"/>
          </p:cNvSpPr>
          <p:nvPr>
            <p:ph type="body" sz="half" idx="13"/>
          </p:nvPr>
        </p:nvSpPr>
        <p:spPr>
          <a:xfrm>
            <a:off x="4589417" y="3509554"/>
            <a:ext cx="7184572" cy="2555009"/>
          </a:xfrm>
          <a:solidFill>
            <a:schemeClr val="bg1">
              <a:lumMod val="65000"/>
            </a:schemeClr>
          </a:solidFill>
          <a:ln>
            <a:noFill/>
          </a:ln>
        </p:spPr>
        <p:txBody>
          <a:bodyPr tIns="91440" bIns="91440"/>
          <a:lstStyle>
            <a:lvl1pPr marL="0" indent="0">
              <a:spcBef>
                <a:spcPts val="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3"/>
          <p:cNvSpPr>
            <a:spLocks noGrp="1"/>
          </p:cNvSpPr>
          <p:nvPr>
            <p:ph type="body" sz="half" idx="14"/>
          </p:nvPr>
        </p:nvSpPr>
        <p:spPr>
          <a:xfrm>
            <a:off x="4589417" y="1506582"/>
            <a:ext cx="3474720" cy="1802675"/>
          </a:xfrm>
          <a:solidFill>
            <a:schemeClr val="bg1">
              <a:lumMod val="95000"/>
            </a:schemeClr>
          </a:solidFill>
          <a:ln>
            <a:noFill/>
          </a:ln>
        </p:spPr>
        <p:txBody>
          <a:bodyPr tIns="91440" bIns="91440"/>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3"/>
          <p:cNvSpPr>
            <a:spLocks noGrp="1"/>
          </p:cNvSpPr>
          <p:nvPr>
            <p:ph type="body" sz="half" idx="15"/>
          </p:nvPr>
        </p:nvSpPr>
        <p:spPr>
          <a:xfrm>
            <a:off x="8281851" y="1506582"/>
            <a:ext cx="3474720" cy="1802675"/>
          </a:xfrm>
          <a:solidFill>
            <a:schemeClr val="bg1">
              <a:lumMod val="85000"/>
            </a:schemeClr>
          </a:solidFill>
          <a:ln>
            <a:noFill/>
          </a:ln>
        </p:spPr>
        <p:txBody>
          <a:bodyPr tIns="91440" bIns="91440"/>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6165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
        <p:nvSpPr>
          <p:cNvPr id="6" name="Text Placeholder 3"/>
          <p:cNvSpPr>
            <a:spLocks noGrp="1"/>
          </p:cNvSpPr>
          <p:nvPr>
            <p:ph type="body" sz="half" idx="13"/>
          </p:nvPr>
        </p:nvSpPr>
        <p:spPr>
          <a:xfrm>
            <a:off x="557348" y="2529836"/>
            <a:ext cx="3762103" cy="905693"/>
          </a:xfrm>
          <a:solidFill>
            <a:schemeClr val="bg1">
              <a:lumMod val="85000"/>
            </a:schemeClr>
          </a:solidFill>
          <a:ln>
            <a:noFill/>
          </a:ln>
        </p:spPr>
        <p:txBody>
          <a:bodyPr tIns="91440" b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 Placeholder 3"/>
          <p:cNvSpPr>
            <a:spLocks noGrp="1"/>
          </p:cNvSpPr>
          <p:nvPr>
            <p:ph type="body" sz="half" idx="14"/>
          </p:nvPr>
        </p:nvSpPr>
        <p:spPr>
          <a:xfrm>
            <a:off x="557348" y="4297676"/>
            <a:ext cx="3762103" cy="905693"/>
          </a:xfrm>
          <a:solidFill>
            <a:schemeClr val="bg1">
              <a:lumMod val="85000"/>
            </a:schemeClr>
          </a:solidFill>
          <a:ln>
            <a:noFill/>
          </a:ln>
        </p:spPr>
        <p:txBody>
          <a:bodyPr tIns="91440" b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3"/>
          <p:cNvSpPr>
            <a:spLocks noGrp="1"/>
          </p:cNvSpPr>
          <p:nvPr>
            <p:ph type="body" sz="half" idx="15"/>
          </p:nvPr>
        </p:nvSpPr>
        <p:spPr>
          <a:xfrm>
            <a:off x="7672251" y="2529836"/>
            <a:ext cx="3762103" cy="905693"/>
          </a:xfrm>
          <a:solidFill>
            <a:schemeClr val="bg1">
              <a:lumMod val="85000"/>
            </a:schemeClr>
          </a:solidFill>
          <a:ln>
            <a:noFill/>
          </a:ln>
        </p:spPr>
        <p:txBody>
          <a:bodyPr tIns="91440" bIns="91440"/>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3"/>
          <p:cNvSpPr>
            <a:spLocks noGrp="1"/>
          </p:cNvSpPr>
          <p:nvPr>
            <p:ph type="body" sz="half" idx="16"/>
          </p:nvPr>
        </p:nvSpPr>
        <p:spPr>
          <a:xfrm>
            <a:off x="7672251" y="4297676"/>
            <a:ext cx="3762103" cy="905693"/>
          </a:xfrm>
          <a:solidFill>
            <a:schemeClr val="bg1">
              <a:lumMod val="85000"/>
            </a:schemeClr>
          </a:solidFill>
          <a:ln>
            <a:noFill/>
          </a:ln>
        </p:spPr>
        <p:txBody>
          <a:bodyPr tIns="91440" bIns="91440"/>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14"/>
          <p:cNvSpPr>
            <a:spLocks noGrp="1"/>
          </p:cNvSpPr>
          <p:nvPr>
            <p:ph type="body" sz="quarter" idx="17"/>
          </p:nvPr>
        </p:nvSpPr>
        <p:spPr>
          <a:xfrm>
            <a:off x="3718560" y="1328053"/>
            <a:ext cx="4754880" cy="4758995"/>
          </a:xfrm>
          <a:prstGeom prst="ellipse">
            <a:avLst/>
          </a:prstGeom>
          <a:solidFill>
            <a:schemeClr val="accent1"/>
          </a:solidFill>
          <a:effectLst>
            <a:outerShdw blurRad="63500" sx="102000" sy="102000" algn="ctr" rotWithShape="0">
              <a:prstClr val="black">
                <a:alpha val="15000"/>
              </a:prstClr>
            </a:outerShdw>
          </a:effectLst>
        </p:spPr>
        <p:txBody>
          <a:bodyPr anchor="ctr">
            <a:normAutofit/>
          </a:bodyPr>
          <a:lstStyle>
            <a:lvl1pPr marL="0" indent="0" algn="ctr">
              <a:buFontTx/>
              <a:buNone/>
              <a:defRPr sz="3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0594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54934"/>
            <a:ext cx="3932237" cy="802465"/>
          </a:xfrm>
        </p:spPr>
        <p:txBody>
          <a:bodyPr anchor="b"/>
          <a:lstStyle>
            <a:lvl1pPr>
              <a:defRPr sz="3200">
                <a:solidFill>
                  <a:schemeClr val="tx1">
                    <a:lumMod val="65000"/>
                    <a:lumOff val="35000"/>
                  </a:schemeClr>
                </a:solidFill>
                <a:effectLst/>
              </a:defRPr>
            </a:lvl1pPr>
          </a:lstStyle>
          <a:p>
            <a:r>
              <a:rPr lang="en-US"/>
              <a:t>Click to edit Master title style</a:t>
            </a:r>
          </a:p>
        </p:txBody>
      </p:sp>
      <p:sp>
        <p:nvSpPr>
          <p:cNvPr id="3" name="Content Placeholder 2"/>
          <p:cNvSpPr>
            <a:spLocks noGrp="1"/>
          </p:cNvSpPr>
          <p:nvPr>
            <p:ph idx="1"/>
          </p:nvPr>
        </p:nvSpPr>
        <p:spPr>
          <a:xfrm>
            <a:off x="5183188" y="1254933"/>
            <a:ext cx="6172200" cy="48096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9799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981A20-C576-244C-AAA1-A0B2A5137C31}"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264898"/>
            <a:ext cx="6172200" cy="4799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334874"/>
            <a:ext cx="3932237" cy="37296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981A20-C576-244C-AAA1-A0B2A5137C31}" type="slidenum">
              <a:rPr lang="en-US" smtClean="0"/>
              <a:t>‹#›</a:t>
            </a:fld>
            <a:endParaRPr lang="en-US" dirty="0"/>
          </a:p>
        </p:txBody>
      </p:sp>
      <p:sp>
        <p:nvSpPr>
          <p:cNvPr id="9" name="Text Placeholder 8"/>
          <p:cNvSpPr>
            <a:spLocks noGrp="1"/>
          </p:cNvSpPr>
          <p:nvPr>
            <p:ph type="body" sz="quarter" idx="13"/>
          </p:nvPr>
        </p:nvSpPr>
        <p:spPr>
          <a:xfrm>
            <a:off x="838200" y="1264898"/>
            <a:ext cx="3933825" cy="961062"/>
          </a:xfrm>
        </p:spPr>
        <p:txBody>
          <a:bodyPr anchor="b">
            <a:no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9753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cSld name="1_Title Only">
    <p:bg>
      <p:bgPr>
        <a:solidFill>
          <a:srgbClr val="0224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625" y="198903"/>
            <a:ext cx="11414667" cy="1177926"/>
          </a:xfrm>
        </p:spPr>
        <p:txBody>
          <a:bodyPr/>
          <a:lstStyle>
            <a:lvl1pPr>
              <a:defRPr>
                <a:solidFill>
                  <a:schemeClr val="bg1"/>
                </a:solidFill>
              </a:defRPr>
            </a:lvl1pPr>
          </a:lstStyle>
          <a:p>
            <a:r>
              <a:rPr lang="en-US" dirty="0"/>
              <a:t>Click to edit Master title style</a:t>
            </a:r>
          </a:p>
        </p:txBody>
      </p:sp>
      <p:sp>
        <p:nvSpPr>
          <p:cNvPr id="3" name="Rectangle 2"/>
          <p:cNvSpPr/>
          <p:nvPr userDrawn="1"/>
        </p:nvSpPr>
        <p:spPr>
          <a:xfrm>
            <a:off x="405624" y="6444772"/>
            <a:ext cx="9589275" cy="400110"/>
          </a:xfrm>
          <a:prstGeom prst="rect">
            <a:avLst/>
          </a:prstGeom>
        </p:spPr>
        <p:txBody>
          <a:bodyPr wrap="square">
            <a:spAutoFit/>
          </a:bodyPr>
          <a:lstStyle/>
          <a:p>
            <a:pPr lvl="0"/>
            <a:r>
              <a:rPr lang="en-US" sz="1000" kern="1200" dirty="0">
                <a:solidFill>
                  <a:schemeClr val="bg1"/>
                </a:solidFill>
                <a:effectLst/>
                <a:latin typeface="Arial Narrow" panose="020B0606020202030204" pitchFamily="34" charset="0"/>
                <a:ea typeface="MS PGothic" panose="020B0600070205080204" pitchFamily="34" charset="-128"/>
                <a:cs typeface="+mn-cs"/>
              </a:rPr>
              <a:t>THIS MATERIAL IS BEING PROVIDED FOR INTERNAL EDUCATIONAL</a:t>
            </a:r>
            <a:r>
              <a:rPr lang="en-US" sz="1000" kern="1200" baseline="0" dirty="0">
                <a:solidFill>
                  <a:schemeClr val="bg1"/>
                </a:solidFill>
                <a:effectLst/>
                <a:latin typeface="Arial Narrow" panose="020B0606020202030204" pitchFamily="34" charset="0"/>
                <a:ea typeface="MS PGothic" panose="020B0600070205080204" pitchFamily="34" charset="-128"/>
                <a:cs typeface="+mn-cs"/>
              </a:rPr>
              <a:t> AND BACKGROUND PURPOSES ONLY AND IS NOT FOR PROMOTIONAL USE. </a:t>
            </a:r>
          </a:p>
          <a:p>
            <a:pPr lvl="0"/>
            <a:r>
              <a:rPr lang="en-US" sz="1000" kern="1200" baseline="0" dirty="0">
                <a:solidFill>
                  <a:schemeClr val="bg1"/>
                </a:solidFill>
                <a:effectLst/>
                <a:latin typeface="Arial Narrow" panose="020B0606020202030204" pitchFamily="34" charset="0"/>
                <a:ea typeface="MS PGothic" panose="020B0600070205080204" pitchFamily="34" charset="-128"/>
                <a:cs typeface="+mn-cs"/>
              </a:rPr>
              <a:t>DO NOT COPY, DISTRIBUTE OR SHARE WITH PHYSICIANS, STAFF, OR PATIENTS</a:t>
            </a:r>
            <a:r>
              <a:rPr lang="en-US" sz="1000" kern="1200" dirty="0">
                <a:solidFill>
                  <a:schemeClr val="bg1"/>
                </a:solidFill>
                <a:effectLst/>
                <a:latin typeface="Arial Narrow" panose="020B0606020202030204" pitchFamily="34" charset="0"/>
                <a:ea typeface="MS PGothic" panose="020B0600070205080204" pitchFamily="34" charset="-128"/>
                <a:cs typeface="+mn-cs"/>
              </a:rPr>
              <a:t>.</a:t>
            </a:r>
            <a:endParaRPr lang="en-US" sz="1000" b="0" i="0" u="none" strike="noStrike" baseline="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79024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81A20-C576-244C-AAA1-A0B2A5137C31}" type="slidenum">
              <a:rPr lang="en-US" smtClean="0"/>
              <a:t>‹#›</a:t>
            </a:fld>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37405B-4972-7144-A3B1-7E26B2BB2F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44549" cy="6977143"/>
          </a:xfrm>
          <a:prstGeom prst="rect">
            <a:avLst/>
          </a:prstGeom>
        </p:spPr>
      </p:pic>
      <p:pic>
        <p:nvPicPr>
          <p:cNvPr id="7" name="Picture 6">
            <a:extLst>
              <a:ext uri="{FF2B5EF4-FFF2-40B4-BE49-F238E27FC236}">
                <a16:creationId xmlns:a16="http://schemas.microsoft.com/office/drawing/2014/main" id="{F75FAA27-C3B7-5642-86AD-E08AD9EC1EDE}"/>
              </a:ext>
            </a:extLst>
          </p:cNvPr>
          <p:cNvPicPr>
            <a:picLocks noChangeAspect="1"/>
          </p:cNvPicPr>
          <p:nvPr userDrawn="1"/>
        </p:nvPicPr>
        <p:blipFill rotWithShape="1">
          <a:blip r:embed="rId3"/>
          <a:srcRect l="87975" t="89143"/>
          <a:stretch/>
        </p:blipFill>
        <p:spPr>
          <a:xfrm>
            <a:off x="10101317" y="5809745"/>
            <a:ext cx="1872968" cy="951241"/>
          </a:xfrm>
          <a:prstGeom prst="rect">
            <a:avLst/>
          </a:prstGeom>
        </p:spPr>
      </p:pic>
      <p:sp>
        <p:nvSpPr>
          <p:cNvPr id="2" name="Title 1">
            <a:extLst>
              <a:ext uri="{FF2B5EF4-FFF2-40B4-BE49-F238E27FC236}">
                <a16:creationId xmlns:a16="http://schemas.microsoft.com/office/drawing/2014/main" id="{22CEAA3E-87D3-1F41-AF5D-47BDB9E542BE}"/>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ED601288-A345-CF45-A0A7-3B745B6E77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08311" y="144690"/>
            <a:ext cx="1640713" cy="749184"/>
          </a:xfrm>
          <a:prstGeom prst="rect">
            <a:avLst/>
          </a:prstGeom>
        </p:spPr>
      </p:pic>
    </p:spTree>
    <p:extLst>
      <p:ext uri="{BB962C8B-B14F-4D97-AF65-F5344CB8AC3E}">
        <p14:creationId xmlns:p14="http://schemas.microsoft.com/office/powerpoint/2010/main" val="215456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3600" b="1">
                <a:solidFill>
                  <a:schemeClr val="accent2">
                    <a:lumMod val="50000"/>
                  </a:schemeClr>
                </a:solidFill>
              </a:defRPr>
            </a:lvl1pPr>
            <a:lvl2pPr marL="228600">
              <a:spcBef>
                <a:spcPts val="1000"/>
              </a:spcBef>
              <a:defRPr sz="2800"/>
            </a:lvl2pPr>
            <a:lvl3pPr marL="685800">
              <a:defRPr sz="2400"/>
            </a:lvl3pPr>
            <a:lvl4pPr marL="1143000">
              <a:defRPr sz="2000"/>
            </a:lvl4pPr>
            <a:lvl5pPr marL="1600200">
              <a:defRPr sz="2000"/>
            </a:lvl5pPr>
            <a:lvl6pPr>
              <a:defRPr sz="2000"/>
            </a:lvl6pPr>
          </a:lstStyle>
          <a:p>
            <a:pPr lvl="0"/>
            <a:endParaRPr lang="en-US" dirty="0"/>
          </a:p>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Date Placeholder 3"/>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981A20-C576-244C-AAA1-A0B2A5137C31}" type="slidenum">
              <a:rPr lang="en-US" smtClean="0"/>
              <a:t>‹#›</a:t>
            </a:fld>
            <a:endParaRPr lang="en-US" dirty="0"/>
          </a:p>
        </p:txBody>
      </p:sp>
    </p:spTree>
    <p:extLst>
      <p:ext uri="{BB962C8B-B14F-4D97-AF65-F5344CB8AC3E}">
        <p14:creationId xmlns:p14="http://schemas.microsoft.com/office/powerpoint/2010/main" val="107031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981A20-C576-244C-AAA1-A0B2A5137C31}" type="slidenum">
              <a:rPr lang="en-US" smtClean="0"/>
              <a:t>‹#›</a:t>
            </a:fld>
            <a:endParaRPr lang="en-US" dirty="0"/>
          </a:p>
        </p:txBody>
      </p:sp>
      <p:sp>
        <p:nvSpPr>
          <p:cNvPr id="8" name="Content Placeholder 2"/>
          <p:cNvSpPr>
            <a:spLocks noGrp="1"/>
          </p:cNvSpPr>
          <p:nvPr>
            <p:ph sz="half" idx="1"/>
          </p:nvPr>
        </p:nvSpPr>
        <p:spPr>
          <a:xfrm>
            <a:off x="353148" y="1333500"/>
            <a:ext cx="5580888" cy="473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086436" y="1333500"/>
            <a:ext cx="5619902" cy="473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
        <p:nvSpPr>
          <p:cNvPr id="6" name="Content Placeholder 2"/>
          <p:cNvSpPr>
            <a:spLocks noGrp="1"/>
          </p:cNvSpPr>
          <p:nvPr>
            <p:ph sz="half" idx="1"/>
          </p:nvPr>
        </p:nvSpPr>
        <p:spPr>
          <a:xfrm>
            <a:off x="353148" y="1333500"/>
            <a:ext cx="5580888" cy="473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5"/>
          <p:cNvSpPr>
            <a:spLocks noGrp="1"/>
          </p:cNvSpPr>
          <p:nvPr>
            <p:ph type="pic" sz="quarter" idx="13" hasCustomPrompt="1"/>
          </p:nvPr>
        </p:nvSpPr>
        <p:spPr>
          <a:xfrm>
            <a:off x="6080086" y="1331913"/>
            <a:ext cx="5616575" cy="4724998"/>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Tree>
    <p:extLst>
      <p:ext uri="{BB962C8B-B14F-4D97-AF65-F5344CB8AC3E}">
        <p14:creationId xmlns:p14="http://schemas.microsoft.com/office/powerpoint/2010/main" val="1716248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
        <p:nvSpPr>
          <p:cNvPr id="6" name="Text Placeholder 2"/>
          <p:cNvSpPr>
            <a:spLocks noGrp="1"/>
          </p:cNvSpPr>
          <p:nvPr>
            <p:ph type="body" idx="1" hasCustomPrompt="1"/>
          </p:nvPr>
        </p:nvSpPr>
        <p:spPr>
          <a:xfrm>
            <a:off x="353148" y="1333500"/>
            <a:ext cx="5558663" cy="718893"/>
          </a:xfrm>
          <a:solidFill>
            <a:schemeClr val="accent1"/>
          </a:solidFill>
        </p:spPr>
        <p:txBody>
          <a:bodyPr tIns="91440" bIns="0" anchor="ct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353148" y="2168434"/>
            <a:ext cx="5558663" cy="389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3" hasCustomPrompt="1"/>
          </p:nvPr>
        </p:nvSpPr>
        <p:spPr>
          <a:xfrm>
            <a:off x="6086436" y="1333500"/>
            <a:ext cx="5623560" cy="718893"/>
          </a:xfrm>
          <a:solidFill>
            <a:schemeClr val="accent1"/>
          </a:solidFill>
        </p:spPr>
        <p:txBody>
          <a:bodyPr tIns="91440" bIns="0" anchor="ct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4"/>
          </p:nvPr>
        </p:nvSpPr>
        <p:spPr>
          <a:xfrm>
            <a:off x="6086436" y="2168434"/>
            <a:ext cx="5623560" cy="389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981A20-C576-244C-AAA1-A0B2A5137C31}" type="slidenum">
              <a:rPr lang="en-US" smtClean="0"/>
              <a:t>‹#›</a:t>
            </a:fld>
            <a:endParaRPr lang="en-US" dirty="0"/>
          </a:p>
        </p:txBody>
      </p:sp>
      <p:sp>
        <p:nvSpPr>
          <p:cNvPr id="6" name="Picture Placeholder 6"/>
          <p:cNvSpPr>
            <a:spLocks noGrp="1"/>
          </p:cNvSpPr>
          <p:nvPr>
            <p:ph type="pic" sz="quarter" idx="13" hasCustomPrompt="1"/>
          </p:nvPr>
        </p:nvSpPr>
        <p:spPr>
          <a:xfrm>
            <a:off x="438150" y="1362456"/>
            <a:ext cx="6869070" cy="4702107"/>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
        <p:nvSpPr>
          <p:cNvPr id="7" name="Picture Placeholder 6"/>
          <p:cNvSpPr>
            <a:spLocks noGrp="1"/>
          </p:cNvSpPr>
          <p:nvPr>
            <p:ph type="pic" sz="quarter" idx="14" hasCustomPrompt="1"/>
          </p:nvPr>
        </p:nvSpPr>
        <p:spPr>
          <a:xfrm>
            <a:off x="7419109" y="1362456"/>
            <a:ext cx="2130552" cy="2320636"/>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
        <p:nvSpPr>
          <p:cNvPr id="8" name="Picture Placeholder 6"/>
          <p:cNvSpPr>
            <a:spLocks noGrp="1"/>
          </p:cNvSpPr>
          <p:nvPr>
            <p:ph type="pic" sz="quarter" idx="15" hasCustomPrompt="1"/>
          </p:nvPr>
        </p:nvSpPr>
        <p:spPr>
          <a:xfrm>
            <a:off x="7419109" y="3805646"/>
            <a:ext cx="4372993" cy="2258917"/>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
        <p:nvSpPr>
          <p:cNvPr id="9" name="Picture Placeholder 6"/>
          <p:cNvSpPr>
            <a:spLocks noGrp="1"/>
          </p:cNvSpPr>
          <p:nvPr>
            <p:ph type="pic" sz="quarter" idx="16" hasCustomPrompt="1"/>
          </p:nvPr>
        </p:nvSpPr>
        <p:spPr>
          <a:xfrm>
            <a:off x="9661550" y="1362456"/>
            <a:ext cx="2130552" cy="2320636"/>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22912-A949-634F-B1C8-7432ACCC4416}"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981A20-C576-244C-AAA1-A0B2A5137C31}" type="slidenum">
              <a:rPr lang="en-US" smtClean="0"/>
              <a:t>‹#›</a:t>
            </a:fld>
            <a:endParaRPr lang="en-US" dirty="0"/>
          </a:p>
        </p:txBody>
      </p:sp>
      <p:sp>
        <p:nvSpPr>
          <p:cNvPr id="5" name="Picture Placeholder 6"/>
          <p:cNvSpPr>
            <a:spLocks noGrp="1"/>
          </p:cNvSpPr>
          <p:nvPr>
            <p:ph type="pic" sz="quarter" idx="13" hasCustomPrompt="1"/>
          </p:nvPr>
        </p:nvSpPr>
        <p:spPr>
          <a:xfrm>
            <a:off x="438150" y="1362456"/>
            <a:ext cx="3657600" cy="4702107"/>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
        <p:nvSpPr>
          <p:cNvPr id="6" name="Picture Placeholder 6"/>
          <p:cNvSpPr>
            <a:spLocks noGrp="1"/>
          </p:cNvSpPr>
          <p:nvPr>
            <p:ph type="pic" sz="quarter" idx="14" hasCustomPrompt="1"/>
          </p:nvPr>
        </p:nvSpPr>
        <p:spPr>
          <a:xfrm>
            <a:off x="4286326" y="1362456"/>
            <a:ext cx="3657600" cy="4702107"/>
          </a:xfrm>
          <a:solidFill>
            <a:schemeClr val="bg1">
              <a:lumMod val="75000"/>
            </a:schemeClr>
          </a:solidFill>
          <a:effectLst>
            <a:outerShdw blurRad="50800" dist="38100" dir="5400000" algn="t" rotWithShape="0">
              <a:prstClr val="black">
                <a:alpha val="40000"/>
              </a:prstClr>
            </a:outerShdw>
          </a:effectLst>
        </p:spPr>
        <p:txBody>
          <a:bodyPr/>
          <a:lstStyle>
            <a:lvl1pPr marL="0" indent="0">
              <a:buNone/>
              <a:defRPr/>
            </a:lvl1pPr>
          </a:lstStyle>
          <a:p>
            <a:r>
              <a:rPr lang="en-US" dirty="0"/>
              <a:t>INSERT IMAGE HERE</a:t>
            </a:r>
          </a:p>
        </p:txBody>
      </p:sp>
      <p:sp>
        <p:nvSpPr>
          <p:cNvPr id="7" name="Picture Placeholder 6"/>
          <p:cNvSpPr>
            <a:spLocks noGrp="1"/>
          </p:cNvSpPr>
          <p:nvPr>
            <p:ph type="pic" sz="quarter" idx="15" hasCustomPrompt="1"/>
          </p:nvPr>
        </p:nvSpPr>
        <p:spPr>
          <a:xfrm>
            <a:off x="8134502" y="1362456"/>
            <a:ext cx="3657600" cy="4702107"/>
          </a:xfrm>
          <a:solidFill>
            <a:schemeClr val="bg1">
              <a:lumMod val="75000"/>
            </a:schemeClr>
          </a:solidFill>
          <a:effectLst>
            <a:outerShdw blurRad="50800" dist="38100" dir="5400000" algn="t" rotWithShape="0">
              <a:prstClr val="black">
                <a:alpha val="40000"/>
              </a:prstClr>
            </a:outerShdw>
          </a:effectLst>
        </p:spPr>
        <p:txBody>
          <a:bodyPr>
            <a:normAutofit/>
          </a:bodyPr>
          <a:lstStyle>
            <a:lvl1pPr marL="0" indent="0">
              <a:buNone/>
              <a:defRPr sz="2400"/>
            </a:lvl1pPr>
          </a:lstStyle>
          <a:p>
            <a:r>
              <a:rPr lang="en-US" dirty="0"/>
              <a:t>INSERT IMAGE HERE</a:t>
            </a:r>
          </a:p>
        </p:txBody>
      </p:sp>
      <p:sp>
        <p:nvSpPr>
          <p:cNvPr id="8" name="Title 1"/>
          <p:cNvSpPr>
            <a:spLocks noGrp="1"/>
          </p:cNvSpPr>
          <p:nvPr>
            <p:ph type="title"/>
          </p:nvPr>
        </p:nvSpPr>
        <p:spPr>
          <a:xfrm>
            <a:off x="353148" y="1"/>
            <a:ext cx="11838852" cy="1090973"/>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148" y="1"/>
            <a:ext cx="11838852" cy="10909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3148" y="1331167"/>
            <a:ext cx="11000652" cy="47333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charset="0"/>
                <a:ea typeface="Arial" charset="0"/>
                <a:cs typeface="Arial" charset="0"/>
              </a:defRPr>
            </a:lvl1pPr>
          </a:lstStyle>
          <a:p>
            <a:fld id="{FD822912-A949-634F-B1C8-7432ACCC4416}" type="datetimeFigureOut">
              <a:rPr lang="en-US" smtClean="0"/>
              <a:pPr/>
              <a:t>8/18/2021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8610600" y="6356350"/>
            <a:ext cx="1597702" cy="365125"/>
          </a:xfrm>
          <a:prstGeom prst="rect">
            <a:avLst/>
          </a:prstGeom>
        </p:spPr>
        <p:txBody>
          <a:bodyPr vert="horz" lIns="91440" tIns="45720" rIns="91440" bIns="45720" rtlCol="0" anchor="ctr"/>
          <a:lstStyle>
            <a:lvl1pPr algn="r">
              <a:defRPr sz="1000">
                <a:solidFill>
                  <a:schemeClr val="tx1">
                    <a:tint val="75000"/>
                  </a:schemeClr>
                </a:solidFill>
                <a:latin typeface="Arial" charset="0"/>
                <a:ea typeface="Arial" charset="0"/>
                <a:cs typeface="Arial" charset="0"/>
              </a:defRPr>
            </a:lvl1pPr>
          </a:lstStyle>
          <a:p>
            <a:fld id="{64981A20-C576-244C-AAA1-A0B2A5137C31}" type="slidenum">
              <a:rPr lang="en-US" smtClean="0"/>
              <a:pPr/>
              <a:t>‹#›</a:t>
            </a:fld>
            <a:endParaRPr lang="en-US" dirty="0"/>
          </a:p>
        </p:txBody>
      </p:sp>
      <p:pic>
        <p:nvPicPr>
          <p:cNvPr id="8" name="Picture 7"/>
          <p:cNvPicPr>
            <a:picLocks noChangeAspect="1"/>
          </p:cNvPicPr>
          <p:nvPr userDrawn="1"/>
        </p:nvPicPr>
        <p:blipFill rotWithShape="1">
          <a:blip r:embed="rId21">
            <a:extLst>
              <a:ext uri="{28A0092B-C50C-407E-A947-70E740481C1C}">
                <a14:useLocalDpi xmlns:a14="http://schemas.microsoft.com/office/drawing/2010/main" val="0"/>
              </a:ext>
            </a:extLst>
          </a:blip>
          <a:srcRect l="87621" t="91954"/>
          <a:stretch/>
        </p:blipFill>
        <p:spPr>
          <a:xfrm>
            <a:off x="10057532" y="6064563"/>
            <a:ext cx="1906444" cy="696992"/>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8" r:id="rId4"/>
    <p:sldLayoutId id="2147483652" r:id="rId5"/>
    <p:sldLayoutId id="2147483660" r:id="rId6"/>
    <p:sldLayoutId id="2147483661" r:id="rId7"/>
    <p:sldLayoutId id="2147483654" r:id="rId8"/>
    <p:sldLayoutId id="2147483655" r:id="rId9"/>
    <p:sldLayoutId id="2147483662" r:id="rId10"/>
    <p:sldLayoutId id="2147483651" r:id="rId11"/>
    <p:sldLayoutId id="2147483666" r:id="rId12"/>
    <p:sldLayoutId id="2147483664" r:id="rId13"/>
    <p:sldLayoutId id="2147483665" r:id="rId14"/>
    <p:sldLayoutId id="2147483656" r:id="rId15"/>
    <p:sldLayoutId id="2147483657" r:id="rId16"/>
    <p:sldLayoutId id="2147483663" r:id="rId17"/>
    <p:sldLayoutId id="2147483667" r:id="rId18"/>
  </p:sldLayoutIdLst>
  <p:txStyles>
    <p:titleStyle>
      <a:lvl1pPr algn="l" defTabSz="914400" rtl="0" eaLnBrk="1" latinLnBrk="0" hangingPunct="1">
        <a:lnSpc>
          <a:spcPct val="90000"/>
        </a:lnSpc>
        <a:spcBef>
          <a:spcPct val="0"/>
        </a:spcBef>
        <a:buNone/>
        <a:defRPr sz="4400" b="1" kern="1200">
          <a:solidFill>
            <a:schemeClr val="bg1"/>
          </a:solidFill>
          <a:effectLst>
            <a:outerShdw blurRad="101600" dist="101600" dir="7200000" algn="ctr" rotWithShape="0">
              <a:srgbClr val="000000">
                <a:alpha val="83000"/>
              </a:srgbClr>
            </a:outerShdw>
          </a:effectLst>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2"/>
        </a:buClr>
        <a:buFont typeface="Arial"/>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2"/>
        </a:buClr>
        <a:buFont typeface="Arial"/>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2"/>
        </a:buClr>
        <a:buFont typeface="Arial"/>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2"/>
        </a:buClr>
        <a:buFont typeface="Arial"/>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chemeClr val="accent2"/>
        </a:buClr>
        <a:buFont typeface="Arial"/>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ABA4C-ED7F-4AB3-A364-8829A485961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3">
            <a:extLst>
              <a:ext uri="{FF2B5EF4-FFF2-40B4-BE49-F238E27FC236}">
                <a16:creationId xmlns:a16="http://schemas.microsoft.com/office/drawing/2014/main" id="{7F7326B1-B876-4FEA-A088-1ACFA7F09B1D}"/>
              </a:ext>
            </a:extLst>
          </p:cNvPr>
          <p:cNvSpPr txBox="1">
            <a:spLocks noChangeArrowheads="1"/>
          </p:cNvSpPr>
          <p:nvPr/>
        </p:nvSpPr>
        <p:spPr bwMode="auto">
          <a:xfrm>
            <a:off x="1234440" y="2862792"/>
            <a:ext cx="9525000" cy="127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8763" tIns="54382" rIns="108763" bIns="54382">
            <a:spAutoFit/>
          </a:bodyPr>
          <a:lstStyle>
            <a:lvl1pPr defTabSz="652463">
              <a:defRPr sz="3400">
                <a:solidFill>
                  <a:schemeClr val="tx1"/>
                </a:solidFill>
                <a:latin typeface="Arial" panose="020B0604020202020204" pitchFamily="34" charset="0"/>
                <a:ea typeface="MS PGothic" panose="020B0600070205080204" pitchFamily="34" charset="-128"/>
              </a:defRPr>
            </a:lvl1pPr>
            <a:lvl2pPr marL="742950" indent="-285750" defTabSz="652463">
              <a:defRPr sz="3400">
                <a:solidFill>
                  <a:schemeClr val="tx1"/>
                </a:solidFill>
                <a:latin typeface="Arial" panose="020B0604020202020204" pitchFamily="34" charset="0"/>
                <a:ea typeface="MS PGothic" panose="020B0600070205080204" pitchFamily="34" charset="-128"/>
              </a:defRPr>
            </a:lvl2pPr>
            <a:lvl3pPr marL="1143000" indent="-228600" defTabSz="652463">
              <a:defRPr sz="3400">
                <a:solidFill>
                  <a:schemeClr val="tx1"/>
                </a:solidFill>
                <a:latin typeface="Arial" panose="020B0604020202020204" pitchFamily="34" charset="0"/>
                <a:ea typeface="MS PGothic" panose="020B0600070205080204" pitchFamily="34" charset="-128"/>
              </a:defRPr>
            </a:lvl3pPr>
            <a:lvl4pPr marL="1600200" indent="-228600" defTabSz="652463">
              <a:defRPr sz="3400">
                <a:solidFill>
                  <a:schemeClr val="tx1"/>
                </a:solidFill>
                <a:latin typeface="Arial" panose="020B0604020202020204" pitchFamily="34" charset="0"/>
                <a:ea typeface="MS PGothic" panose="020B0600070205080204" pitchFamily="34" charset="-128"/>
              </a:defRPr>
            </a:lvl4pPr>
            <a:lvl5pPr marL="2057400" indent="-228600" defTabSz="652463">
              <a:defRPr sz="34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dirty="0"/>
              <a:t>Notes Page Cover </a:t>
            </a:r>
          </a:p>
          <a:p>
            <a:pPr algn="ctr" eaLnBrk="1" hangingPunct="1"/>
            <a:r>
              <a:rPr lang="en-US" altLang="en-US" sz="3200" b="1" dirty="0"/>
              <a:t>(hidden slide)</a:t>
            </a:r>
          </a:p>
        </p:txBody>
      </p:sp>
    </p:spTree>
    <p:extLst>
      <p:ext uri="{BB962C8B-B14F-4D97-AF65-F5344CB8AC3E}">
        <p14:creationId xmlns:p14="http://schemas.microsoft.com/office/powerpoint/2010/main" val="217451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CA4002-C2EC-444B-B81A-ACD6DD329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44549" cy="6977143"/>
          </a:xfrm>
          <a:prstGeom prst="rect">
            <a:avLst/>
          </a:prstGeom>
        </p:spPr>
      </p:pic>
      <p:pic>
        <p:nvPicPr>
          <p:cNvPr id="5" name="Picture 4">
            <a:extLst>
              <a:ext uri="{FF2B5EF4-FFF2-40B4-BE49-F238E27FC236}">
                <a16:creationId xmlns:a16="http://schemas.microsoft.com/office/drawing/2014/main" id="{8E2A70FF-EA68-4447-8EBC-138C5D4E8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 y="1296877"/>
            <a:ext cx="9576629" cy="4372890"/>
          </a:xfrm>
          <a:prstGeom prst="rect">
            <a:avLst/>
          </a:prstGeom>
        </p:spPr>
      </p:pic>
      <p:sp>
        <p:nvSpPr>
          <p:cNvPr id="2" name="Title 1"/>
          <p:cNvSpPr>
            <a:spLocks noGrp="1"/>
          </p:cNvSpPr>
          <p:nvPr>
            <p:ph type="title"/>
          </p:nvPr>
        </p:nvSpPr>
        <p:spPr/>
        <p:txBody>
          <a:bodyPr/>
          <a:lstStyle/>
          <a:p>
            <a:r>
              <a:rPr lang="en-US" dirty="0"/>
              <a:t>Get ready to play</a:t>
            </a:r>
            <a:r>
              <a:rPr lang="mr-IN"/>
              <a:t>…</a:t>
            </a:r>
            <a:endParaRPr lang="en-US" dirty="0"/>
          </a:p>
        </p:txBody>
      </p:sp>
      <p:pic>
        <p:nvPicPr>
          <p:cNvPr id="10" name="Picture 9">
            <a:extLst>
              <a:ext uri="{FF2B5EF4-FFF2-40B4-BE49-F238E27FC236}">
                <a16:creationId xmlns:a16="http://schemas.microsoft.com/office/drawing/2014/main" id="{D577B231-5DC4-DC46-96AF-9D54D991CF4E}"/>
              </a:ext>
            </a:extLst>
          </p:cNvPr>
          <p:cNvPicPr>
            <a:picLocks noChangeAspect="1"/>
          </p:cNvPicPr>
          <p:nvPr/>
        </p:nvPicPr>
        <p:blipFill rotWithShape="1">
          <a:blip r:embed="rId5"/>
          <a:srcRect l="87975" t="89143"/>
          <a:stretch/>
        </p:blipFill>
        <p:spPr>
          <a:xfrm>
            <a:off x="10101317" y="5809745"/>
            <a:ext cx="1872968" cy="951241"/>
          </a:xfrm>
          <a:prstGeom prst="rect">
            <a:avLst/>
          </a:prstGeom>
        </p:spPr>
      </p:pic>
    </p:spTree>
    <p:extLst>
      <p:ext uri="{BB962C8B-B14F-4D97-AF65-F5344CB8AC3E}">
        <p14:creationId xmlns:p14="http://schemas.microsoft.com/office/powerpoint/2010/main" val="88696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07442" y="1940195"/>
            <a:ext cx="8108005" cy="793589"/>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Key inclusion criteria: 70% of patients received prior cisplatin, 30% prior carboplatin, and 35% received ≥2 prior lines of systemic therapy</a:t>
            </a:r>
          </a:p>
          <a:p>
            <a:r>
              <a:rPr lang="en-US" sz="1600" dirty="0">
                <a:latin typeface="Arial" panose="020B0604020202020204" pitchFamily="34" charset="0"/>
                <a:cs typeface="Arial" panose="020B0604020202020204" pitchFamily="34" charset="0"/>
              </a:rPr>
              <a:t> </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21353" y="2503498"/>
            <a:ext cx="8002675"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In 37 patients who had received only neoadjuvant or adjuvant therapy prior to study entry, 9 patients (24%) responded</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24086" y="3711483"/>
            <a:ext cx="8121186"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Enrolled 182 patients with locally advanced or metastatic urothelial carcinoma</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8" y="4200724"/>
            <a:ext cx="8047423" cy="793589"/>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All patients received </a:t>
            </a:r>
            <a:r>
              <a:rPr lang="en-US" sz="1600" dirty="0" err="1">
                <a:latin typeface="Arial" panose="020B0604020202020204" pitchFamily="34" charset="0"/>
                <a:cs typeface="Arial" panose="020B0604020202020204" pitchFamily="34" charset="0"/>
              </a:rPr>
              <a:t>durvalumab</a:t>
            </a:r>
            <a:r>
              <a:rPr lang="en-US" sz="1600" dirty="0">
                <a:latin typeface="Arial" panose="020B0604020202020204" pitchFamily="34" charset="0"/>
                <a:cs typeface="Arial" panose="020B0604020202020204" pitchFamily="34" charset="0"/>
              </a:rPr>
              <a:t> 10 mg/kg via intravenous infusion every 2 weeks for up to 12 months or until unacceptable toxicity or disease progression</a:t>
            </a:r>
          </a:p>
          <a:p>
            <a:r>
              <a:rPr lang="en-US" sz="1600" dirty="0">
                <a:latin typeface="Arial" panose="020B0604020202020204" pitchFamily="34" charset="0"/>
                <a:cs typeface="Arial" panose="020B0604020202020204" pitchFamily="34" charset="0"/>
              </a:rPr>
              <a:t> </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21353" y="3052159"/>
            <a:ext cx="7737150"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Tumor specimens were evaluated prospectively for PD-L1 expression on tumor/immune cells using the VENTANA PD-L1 (SP263) Assay</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IMFINZI Study 1</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36639B39-4B39-0D4C-A55F-23EB3E089DEF}"/>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3606EFC9-8AC5-5D47-81C2-F130BF99D301}"/>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DB79B070-D5D1-9E4A-895D-7037323E6D25}"/>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16B5F2F6-79AB-5A4C-A1E9-333D5D580308}"/>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F6BDFAF6-066F-5A4B-8887-A13D564C2AFE}"/>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05CF7B83-118C-EB46-9A0E-4AB0FB137B70}"/>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A04B095A-9ABA-7E4F-81F3-D07C0E56AB12}"/>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B0938B2C-5E06-0A48-B2FA-D74AEB3D4F81}"/>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8C60DC02-DDA0-AD4C-B9E4-4FE673EFC1FA}"/>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6AE14C3C-F26B-714F-B569-BCA5FD156054}"/>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EA77B15C-EE62-B742-90D1-AF67168E6537}"/>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7D4527FE-422B-3147-95D8-15CA8E7110DC}"/>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2C8D5EB3-0CC0-6740-9CD1-44F3D7DA3D06}"/>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9AD99120-FE71-F54D-ABD4-8C557AA979CB}"/>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2160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2</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8" y="1939515"/>
            <a:ext cx="8013590" cy="5719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indicated for the treatment of patients with locally advanced or metastatic urothelial carcinoma (UC)</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8" y="2493529"/>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a human IgG4 monoclonal antibody that binds to the PD-1 receptor and</a:t>
            </a:r>
          </a:p>
          <a:p>
            <a:r>
              <a:rPr lang="en-US" sz="1600" dirty="0">
                <a:solidFill>
                  <a:schemeClr val="bg1"/>
                </a:solidFill>
                <a:latin typeface="Arial" panose="020B0604020202020204" pitchFamily="34" charset="0"/>
                <a:cs typeface="Arial" panose="020B0604020202020204" pitchFamily="34" charset="0"/>
              </a:rPr>
              <a:t>blocks its interaction with PD-L1 and PD-L2</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8" y="3637713"/>
            <a:ext cx="773714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Recommended dose is 240 mg over 60 minutes every 2 weeks until disease progression or unacceptable toxicity</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8" y="4310085"/>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Generic name is nivolumab</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064727"/>
            <a:ext cx="7519757"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NCCN</a:t>
            </a:r>
            <a:r>
              <a:rPr lang="en-US" sz="1600" baseline="300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-recommended option for second-line systemic therapy in patients with locally advanced or metastatic bladder cancer</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OPDIVO (nivolumab)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84" name="Group 83">
            <a:extLst>
              <a:ext uri="{FF2B5EF4-FFF2-40B4-BE49-F238E27FC236}">
                <a16:creationId xmlns:a16="http://schemas.microsoft.com/office/drawing/2014/main" id="{38BEC07E-7292-BC4B-9977-C08A6729E573}"/>
              </a:ext>
            </a:extLst>
          </p:cNvPr>
          <p:cNvGrpSpPr/>
          <p:nvPr/>
        </p:nvGrpSpPr>
        <p:grpSpPr>
          <a:xfrm>
            <a:off x="502024" y="1349413"/>
            <a:ext cx="8247529" cy="558957"/>
            <a:chOff x="502024" y="1571387"/>
            <a:chExt cx="8247529" cy="558957"/>
          </a:xfrm>
        </p:grpSpPr>
        <p:sp>
          <p:nvSpPr>
            <p:cNvPr id="85" name="Rectangle 84">
              <a:extLst>
                <a:ext uri="{FF2B5EF4-FFF2-40B4-BE49-F238E27FC236}">
                  <a16:creationId xmlns:a16="http://schemas.microsoft.com/office/drawing/2014/main" id="{09F2CD64-E107-4447-99E4-4B39F12A647E}"/>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C724586C-DFEE-1447-BF67-8952CB669366}"/>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7" name="Group 86">
            <a:extLst>
              <a:ext uri="{FF2B5EF4-FFF2-40B4-BE49-F238E27FC236}">
                <a16:creationId xmlns:a16="http://schemas.microsoft.com/office/drawing/2014/main" id="{4B956BEE-240B-3444-9F0D-02D67902E0DB}"/>
              </a:ext>
            </a:extLst>
          </p:cNvPr>
          <p:cNvGrpSpPr/>
          <p:nvPr/>
        </p:nvGrpSpPr>
        <p:grpSpPr>
          <a:xfrm>
            <a:off x="8816866" y="1349413"/>
            <a:ext cx="2895639" cy="591861"/>
            <a:chOff x="8816866" y="1571387"/>
            <a:chExt cx="2895639" cy="591861"/>
          </a:xfrm>
        </p:grpSpPr>
        <p:sp>
          <p:nvSpPr>
            <p:cNvPr id="88" name="Rectangle 87">
              <a:extLst>
                <a:ext uri="{FF2B5EF4-FFF2-40B4-BE49-F238E27FC236}">
                  <a16:creationId xmlns:a16="http://schemas.microsoft.com/office/drawing/2014/main" id="{01ED5E47-0498-2842-A59C-968870D0669F}"/>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9" name="Title 1">
              <a:extLst>
                <a:ext uri="{FF2B5EF4-FFF2-40B4-BE49-F238E27FC236}">
                  <a16:creationId xmlns:a16="http://schemas.microsoft.com/office/drawing/2014/main" id="{DF1A3606-C5B8-0649-95AE-EF1CA2FFFFD2}"/>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93" name="Group 92">
            <a:extLst>
              <a:ext uri="{FF2B5EF4-FFF2-40B4-BE49-F238E27FC236}">
                <a16:creationId xmlns:a16="http://schemas.microsoft.com/office/drawing/2014/main" id="{0AB5CFEC-5739-9B4E-8081-150A7E8D0C61}"/>
              </a:ext>
            </a:extLst>
          </p:cNvPr>
          <p:cNvGrpSpPr/>
          <p:nvPr/>
        </p:nvGrpSpPr>
        <p:grpSpPr>
          <a:xfrm>
            <a:off x="8801100" y="4878118"/>
            <a:ext cx="2918244" cy="566036"/>
            <a:chOff x="8801100" y="4878118"/>
            <a:chExt cx="2918244" cy="566036"/>
          </a:xfrm>
        </p:grpSpPr>
        <p:sp>
          <p:nvSpPr>
            <p:cNvPr id="94" name="Rectangle 93">
              <a:hlinkClick r:id="" action="ppaction://hlinkshowjump?jump=nextslide"/>
              <a:extLst>
                <a:ext uri="{FF2B5EF4-FFF2-40B4-BE49-F238E27FC236}">
                  <a16:creationId xmlns:a16="http://schemas.microsoft.com/office/drawing/2014/main" id="{8F308CB8-6587-8342-B5B6-5BC486F523E1}"/>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95" name="Rounded Rectangle 94">
              <a:extLst>
                <a:ext uri="{FF2B5EF4-FFF2-40B4-BE49-F238E27FC236}">
                  <a16:creationId xmlns:a16="http://schemas.microsoft.com/office/drawing/2014/main" id="{8B58063C-A316-0945-9E88-4B595768B318}"/>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6" name="Title 1">
              <a:extLst>
                <a:ext uri="{FF2B5EF4-FFF2-40B4-BE49-F238E27FC236}">
                  <a16:creationId xmlns:a16="http://schemas.microsoft.com/office/drawing/2014/main" id="{9A58C27D-7DCB-6D4E-BD71-BB51AA52517F}"/>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grpSp>
        <p:nvGrpSpPr>
          <p:cNvPr id="57" name="Group 56">
            <a:extLst>
              <a:ext uri="{FF2B5EF4-FFF2-40B4-BE49-F238E27FC236}">
                <a16:creationId xmlns:a16="http://schemas.microsoft.com/office/drawing/2014/main" id="{A04B095A-9ABA-7E4F-81F3-D07C0E56AB12}"/>
              </a:ext>
            </a:extLst>
          </p:cNvPr>
          <p:cNvGrpSpPr/>
          <p:nvPr/>
        </p:nvGrpSpPr>
        <p:grpSpPr>
          <a:xfrm>
            <a:off x="519350" y="4876625"/>
            <a:ext cx="8229600" cy="566036"/>
            <a:chOff x="520700" y="4846586"/>
            <a:chExt cx="8229600" cy="566036"/>
          </a:xfrm>
        </p:grpSpPr>
        <p:sp>
          <p:nvSpPr>
            <p:cNvPr id="58" name="Rounded Rectangle 57">
              <a:extLst>
                <a:ext uri="{FF2B5EF4-FFF2-40B4-BE49-F238E27FC236}">
                  <a16:creationId xmlns:a16="http://schemas.microsoft.com/office/drawing/2014/main" id="{B0938B2C-5E06-0A48-B2FA-D74AEB3D4F81}"/>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9" name="Title 1">
              <a:extLst>
                <a:ext uri="{FF2B5EF4-FFF2-40B4-BE49-F238E27FC236}">
                  <a16:creationId xmlns:a16="http://schemas.microsoft.com/office/drawing/2014/main" id="{8C60DC02-DDA0-AD4C-B9E4-4FE673EFC1FA}"/>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sp>
        <p:nvSpPr>
          <p:cNvPr id="60" name="Rounded Rectangle 59">
            <a:hlinkClick r:id="" action="ppaction://hlinkshowjump?jump=nextslide"/>
            <a:extLst>
              <a:ext uri="{FF2B5EF4-FFF2-40B4-BE49-F238E27FC236}">
                <a16:creationId xmlns:a16="http://schemas.microsoft.com/office/drawing/2014/main" id="{9AD99120-FE71-F54D-ABD4-8C557AA979CB}"/>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20128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7"/>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12" grpId="0"/>
      <p:bldP spid="27" grpId="0"/>
      <p:bldP spid="31" grpId="0"/>
      <p:bldP spid="35" grpId="0"/>
      <p:bldP spid="40" grpId="0"/>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3</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036464"/>
            <a:ext cx="7237195" cy="378091"/>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Gill Sans MT" charset="0"/>
                <a:cs typeface="Arial" panose="020B0604020202020204" pitchFamily="34" charset="0"/>
              </a:rPr>
              <a:t>FDA approved May 2017</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8" y="2600429"/>
            <a:ext cx="813911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latin typeface="Arial" panose="020B0604020202020204" pitchFamily="34" charset="0"/>
                <a:cs typeface="Arial" panose="020B0604020202020204" pitchFamily="34" charset="0"/>
              </a:rPr>
              <a:t>imARs include pneumonitis, colitis, hepatitis, endocrinopathies, and nephritis</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9" y="3639178"/>
            <a:ext cx="8105810"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Recommended dose for melanoma is 200 mg administered as an intravenous infusion over 30 minutes every 3 weeks until disease progression or unacceptable toxicity</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Gill Sans MT" charset="0"/>
                <a:cs typeface="Arial" panose="020B0604020202020204" pitchFamily="34" charset="0"/>
              </a:rPr>
              <a:t>Manufactured by Merck Sharpe &amp; Dohme Corp.</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27802" y="3064661"/>
            <a:ext cx="8110271" cy="793589"/>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MOA: Binding of the PD-1 ligands, PD-L1 and PD-L2, to the PD-1 receptor found on T cells; inhibits T-cell proliferation and cytokine production</a:t>
            </a:r>
          </a:p>
          <a:p>
            <a:endParaRPr lang="en-US" sz="1600" dirty="0">
              <a:latin typeface="Arial" panose="020B0604020202020204" pitchFamily="34" charset="0"/>
              <a:cs typeface="Arial" panose="020B0604020202020204" pitchFamily="34" charset="0"/>
            </a:endParaRP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KEYTRUDA (pembrolizumab)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B69F6EBE-5D25-474F-B1C0-91F9E4AD4755}"/>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63B05AEF-8848-E040-A0A7-56932684AB74}"/>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1349FD16-3CFF-8C48-83A5-68E60732F46A}"/>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EDAE3381-F6BA-D145-8980-E9DABDC5789A}"/>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ED3B2414-46CD-DB4F-AF29-89845E9BC998}"/>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E921D05E-97FE-BC4C-9605-8EAD02F0898D}"/>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E5E61DDC-85E4-384E-807C-4B129C14A84F}"/>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67BE4283-5485-9242-8FA5-D1B92CEBB033}"/>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2A47F809-30D4-F14C-9A7C-18F2FF5AF539}"/>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82AB3764-B098-B647-B55C-3EBD733C7750}"/>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77CB4152-EE7B-D94C-800C-4B0303D21B71}"/>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442075E6-E48D-7E41-9EBC-6B5BD31EA31B}"/>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00859B9D-ACEB-8C42-9ABF-C6C82FE0D879}"/>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EEA84E70-CF0F-A647-9DA8-09FF4671E7C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15708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4</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054502"/>
            <a:ext cx="7237195" cy="350391"/>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Approved May 2017</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40" y="2609620"/>
            <a:ext cx="813911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No contraindications</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8" y="3656073"/>
            <a:ext cx="773714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NCCN</a:t>
            </a:r>
            <a:r>
              <a:rPr lang="en-US" sz="1600" baseline="300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 recommended as an option for second-line systemic therapy in patients with locally advanced or metastatic bladder cancer</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310085"/>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Generic name is avelumab</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36" y="4967814"/>
            <a:ext cx="65" cy="338554"/>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477F7E"/>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060508"/>
            <a:ext cx="7822362"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Patients received pre-medication with an antihistamine and with acetaminophen prior to the first 4 infusions</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BAVENCIO (avelumab)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DDDC5A06-E3B3-9840-BBB3-F33F69160993}"/>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81EFD29D-01A4-264B-870A-7BA6410C2412}"/>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54AFE97F-6915-D443-973A-53C20C2C40DB}"/>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CBDA7AD8-7066-9E4B-96BC-74D79026BE8F}"/>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D5E11290-7ECB-FF42-9158-92B3F9092B0E}"/>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A83F4A6A-2BBA-864E-B16F-95BD5EEF763F}"/>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52C1FFE0-D4E5-BC4D-A9E9-7A981889ECAE}"/>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9BF33D9E-664D-4C4E-AA94-89F4E854EA56}"/>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7DED1F5F-B312-3841-A533-7993B272E0CC}"/>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B9F82F3F-51CB-B242-9C9A-DEEFFEBEEEC0}"/>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grpSp>
        <p:nvGrpSpPr>
          <p:cNvPr id="42" name="Group 41">
            <a:extLst>
              <a:ext uri="{FF2B5EF4-FFF2-40B4-BE49-F238E27FC236}">
                <a16:creationId xmlns:a16="http://schemas.microsoft.com/office/drawing/2014/main" id="{E5E61DDC-85E4-384E-807C-4B129C14A84F}"/>
              </a:ext>
            </a:extLst>
          </p:cNvPr>
          <p:cNvGrpSpPr/>
          <p:nvPr/>
        </p:nvGrpSpPr>
        <p:grpSpPr>
          <a:xfrm>
            <a:off x="519350" y="4876625"/>
            <a:ext cx="8229600" cy="566036"/>
            <a:chOff x="520700" y="4846586"/>
            <a:chExt cx="8229600" cy="566036"/>
          </a:xfrm>
        </p:grpSpPr>
        <p:sp>
          <p:nvSpPr>
            <p:cNvPr id="43" name="Rounded Rectangle 42">
              <a:extLst>
                <a:ext uri="{FF2B5EF4-FFF2-40B4-BE49-F238E27FC236}">
                  <a16:creationId xmlns:a16="http://schemas.microsoft.com/office/drawing/2014/main" id="{67BE4283-5485-9242-8FA5-D1B92CEBB033}"/>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45" name="Title 1">
              <a:extLst>
                <a:ext uri="{FF2B5EF4-FFF2-40B4-BE49-F238E27FC236}">
                  <a16:creationId xmlns:a16="http://schemas.microsoft.com/office/drawing/2014/main" id="{2A47F809-30D4-F14C-9A7C-18F2FF5AF539}"/>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sp>
        <p:nvSpPr>
          <p:cNvPr id="54" name="Rounded Rectangle 53">
            <a:hlinkClick r:id="" action="ppaction://hlinkshowjump?jump=nextslide"/>
            <a:extLst>
              <a:ext uri="{FF2B5EF4-FFF2-40B4-BE49-F238E27FC236}">
                <a16:creationId xmlns:a16="http://schemas.microsoft.com/office/drawing/2014/main" id="{EEA84E70-CF0F-A647-9DA8-09FF4671E7C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8217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2"/>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childTnLst>
        </p:cTn>
      </p:par>
    </p:tnLst>
    <p:bldLst>
      <p:bldP spid="12" grpId="0"/>
      <p:bldP spid="27" grpId="0"/>
      <p:bldP spid="31" grpId="0"/>
      <p:bldP spid="35" grpId="0"/>
      <p:bldP spid="40" grpId="0"/>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5</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036464"/>
            <a:ext cx="7862021" cy="378091"/>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latin typeface="Arial" panose="020B0604020202020204" pitchFamily="34" charset="0"/>
                <a:cs typeface="Arial" panose="020B0604020202020204" pitchFamily="34" charset="0"/>
              </a:rPr>
              <a:t>Immune-mediated hepatitis, colitis, or diarrhea occurred in treated patients </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8" y="3631202"/>
            <a:ext cx="8139113"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Is a human immunoglobulin G1 kappa (IgG1κ) monoclonal antibody that blocks the interaction of PD-L1 with PD-1 and CD80 (B7.1) </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8" y="2491486"/>
            <a:ext cx="7737149"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Clearance decreases over time, with a mean maximal reduction (CV%) from baseline values of approximately 22.9% (46.3%) </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Gill Sans MT" charset="0"/>
                <a:cs typeface="Arial" panose="020B0604020202020204" pitchFamily="34" charset="0"/>
              </a:rPr>
              <a:t>FDA approved May 2017</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36" y="4967814"/>
            <a:ext cx="65" cy="338554"/>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057657"/>
            <a:ext cx="8047424"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Severe infections, including sepsis, necrotizing fasciitis, and osteomyelitis, occurred </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IMFINZI</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CF9FE66B-08F9-D245-B261-A8663D23369D}"/>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700174BD-BE9F-E746-BD44-FF5E004BD194}"/>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AC6141E3-FA0B-834C-A674-804AE8FB9979}"/>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FDF11B52-0065-744D-A94A-E7362293749E}"/>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71B6A41E-D029-B748-BD1D-813CFAABA5BA}"/>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5B1D5DA3-2AA3-D84F-84EB-1A4EBA16DB80}"/>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0C799DE2-FD4E-AE49-9522-CD61E29EF7D0}"/>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CD780661-2849-EE4E-A963-8A08CD3F8FED}"/>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3B372BAD-AE5F-FF43-B940-B31446DC31F3}"/>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24CC0344-6A47-A946-88C7-4EA82CEF5515}"/>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293F2146-2F95-A042-95A5-2AF19981BA32}"/>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BAB7CCE1-452B-074E-BB50-916C624596AF}"/>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9EC50F5C-6BA0-BF43-9319-B4389E111DAB}"/>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99E65BA9-4172-A148-8E46-4098DC7D96B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21015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6</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39513"/>
            <a:ext cx="7862021" cy="5719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a</a:t>
            </a:r>
            <a:r>
              <a:rPr lang="en-US" sz="1600" b="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humanized</a:t>
            </a:r>
            <a:r>
              <a:rPr lang="en-US" sz="1600" b="1" i="1"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monoclonal antibody that binds to PD-L1 and blocks its interactions with both PD-1 and CD80 (B7.1) receptors </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40" y="2624134"/>
            <a:ext cx="813911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ea typeface="Gill Sans MT" charset="0"/>
                <a:cs typeface="Arial" panose="020B0604020202020204" pitchFamily="34" charset="0"/>
              </a:rPr>
              <a:t>The VENTANA PD-L1 (SP142) Assay is a complementary diagnostic</a:t>
            </a:r>
            <a:r>
              <a:rPr lang="en-US" sz="1600" dirty="0">
                <a:solidFill>
                  <a:schemeClr val="bg1"/>
                </a:solidFill>
                <a:latin typeface="Gill Sans MT" charset="0"/>
                <a:ea typeface="Gill Sans MT" charset="0"/>
                <a:cs typeface="Gill Sans MT" charset="0"/>
              </a:rPr>
              <a:t> </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22907" y="3638475"/>
            <a:ext cx="815583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cs typeface="Arial" panose="020B0604020202020204" pitchFamily="34" charset="0"/>
              </a:rPr>
              <a:t>Immune-related AEs requiring systemic corticosteroids or hormone replacement therapy occurred in 19.3% of patients in Cohort 1 and 11.0% of patients in Cohort 2</a:t>
            </a:r>
            <a:endParaRPr lang="en-US" sz="1600" dirty="0">
              <a:solidFill>
                <a:schemeClr val="bg1"/>
              </a:solidFill>
              <a:latin typeface="Arial" panose="020B0604020202020204" pitchFamily="34" charset="0"/>
              <a:ea typeface="Arial" charset="0"/>
              <a:cs typeface="Arial" panose="020B0604020202020204" pitchFamily="34" charset="0"/>
            </a:endParaRP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327140"/>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Manufactured by Genentech</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082808"/>
            <a:ext cx="803650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NCCN</a:t>
            </a:r>
            <a:r>
              <a:rPr lang="en-US" sz="1600" baseline="30000" dirty="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-recommended option for locally advanced or metastatic disease in first line for cisplatin-ineligible patients and second/subsequent lines of therapy</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TECENTRIQ (atezolizumab)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88" name="Group 87">
            <a:extLst>
              <a:ext uri="{FF2B5EF4-FFF2-40B4-BE49-F238E27FC236}">
                <a16:creationId xmlns:a16="http://schemas.microsoft.com/office/drawing/2014/main" id="{7BF20DCF-15F2-2542-BFC1-FA2A11FB1ECC}"/>
              </a:ext>
            </a:extLst>
          </p:cNvPr>
          <p:cNvGrpSpPr/>
          <p:nvPr/>
        </p:nvGrpSpPr>
        <p:grpSpPr>
          <a:xfrm>
            <a:off x="502024" y="1349413"/>
            <a:ext cx="8247529" cy="558957"/>
            <a:chOff x="502024" y="1571387"/>
            <a:chExt cx="8247529" cy="558957"/>
          </a:xfrm>
        </p:grpSpPr>
        <p:sp>
          <p:nvSpPr>
            <p:cNvPr id="89" name="Rectangle 88">
              <a:extLst>
                <a:ext uri="{FF2B5EF4-FFF2-40B4-BE49-F238E27FC236}">
                  <a16:creationId xmlns:a16="http://schemas.microsoft.com/office/drawing/2014/main" id="{20718CAF-C5B6-7A47-A69E-3D3C798D05BA}"/>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B4F27F62-2B37-4045-B326-0CA38624DD43}"/>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91" name="Group 90">
            <a:extLst>
              <a:ext uri="{FF2B5EF4-FFF2-40B4-BE49-F238E27FC236}">
                <a16:creationId xmlns:a16="http://schemas.microsoft.com/office/drawing/2014/main" id="{10E317C5-982D-4948-A0C0-38E89B682D8F}"/>
              </a:ext>
            </a:extLst>
          </p:cNvPr>
          <p:cNvGrpSpPr/>
          <p:nvPr/>
        </p:nvGrpSpPr>
        <p:grpSpPr>
          <a:xfrm>
            <a:off x="8816866" y="1349413"/>
            <a:ext cx="2895639" cy="591861"/>
            <a:chOff x="8816866" y="1571387"/>
            <a:chExt cx="2895639" cy="591861"/>
          </a:xfrm>
        </p:grpSpPr>
        <p:sp>
          <p:nvSpPr>
            <p:cNvPr id="92" name="Rectangle 91">
              <a:extLst>
                <a:ext uri="{FF2B5EF4-FFF2-40B4-BE49-F238E27FC236}">
                  <a16:creationId xmlns:a16="http://schemas.microsoft.com/office/drawing/2014/main" id="{EB738E2B-9CBD-044D-8226-8C8F9EC3D9A5}"/>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3" name="Title 1">
              <a:extLst>
                <a:ext uri="{FF2B5EF4-FFF2-40B4-BE49-F238E27FC236}">
                  <a16:creationId xmlns:a16="http://schemas.microsoft.com/office/drawing/2014/main" id="{410C309D-69E6-8144-84B2-C3476E67FF04}"/>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94" name="Group 93">
            <a:extLst>
              <a:ext uri="{FF2B5EF4-FFF2-40B4-BE49-F238E27FC236}">
                <a16:creationId xmlns:a16="http://schemas.microsoft.com/office/drawing/2014/main" id="{18D9C85A-D5EB-4044-B948-7B4D3586782C}"/>
              </a:ext>
            </a:extLst>
          </p:cNvPr>
          <p:cNvGrpSpPr/>
          <p:nvPr/>
        </p:nvGrpSpPr>
        <p:grpSpPr>
          <a:xfrm>
            <a:off x="519350" y="4876625"/>
            <a:ext cx="8229600" cy="566036"/>
            <a:chOff x="520700" y="4846586"/>
            <a:chExt cx="8229600" cy="566036"/>
          </a:xfrm>
        </p:grpSpPr>
        <p:sp>
          <p:nvSpPr>
            <p:cNvPr id="95" name="Rounded Rectangle 94">
              <a:extLst>
                <a:ext uri="{FF2B5EF4-FFF2-40B4-BE49-F238E27FC236}">
                  <a16:creationId xmlns:a16="http://schemas.microsoft.com/office/drawing/2014/main" id="{E16728CF-DFA1-BF49-A5D1-24E8A36D124A}"/>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96" name="Title 1">
              <a:extLst>
                <a:ext uri="{FF2B5EF4-FFF2-40B4-BE49-F238E27FC236}">
                  <a16:creationId xmlns:a16="http://schemas.microsoft.com/office/drawing/2014/main" id="{170FA43C-CE0E-D24B-A3F9-F43BB5110CDE}"/>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97" name="Group 96">
            <a:extLst>
              <a:ext uri="{FF2B5EF4-FFF2-40B4-BE49-F238E27FC236}">
                <a16:creationId xmlns:a16="http://schemas.microsoft.com/office/drawing/2014/main" id="{D91939C8-E9CB-464A-B47A-110D0AEA81AF}"/>
              </a:ext>
            </a:extLst>
          </p:cNvPr>
          <p:cNvGrpSpPr/>
          <p:nvPr/>
        </p:nvGrpSpPr>
        <p:grpSpPr>
          <a:xfrm>
            <a:off x="8801100" y="4878118"/>
            <a:ext cx="2918244" cy="566036"/>
            <a:chOff x="8801100" y="4878118"/>
            <a:chExt cx="2918244" cy="566036"/>
          </a:xfrm>
        </p:grpSpPr>
        <p:sp>
          <p:nvSpPr>
            <p:cNvPr id="98" name="Rectangle 97">
              <a:hlinkClick r:id="" action="ppaction://hlinkshowjump?jump=nextslide"/>
              <a:extLst>
                <a:ext uri="{FF2B5EF4-FFF2-40B4-BE49-F238E27FC236}">
                  <a16:creationId xmlns:a16="http://schemas.microsoft.com/office/drawing/2014/main" id="{6A7D937D-0E88-8E4B-A398-D193482E843B}"/>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99" name="Rounded Rectangle 98">
              <a:extLst>
                <a:ext uri="{FF2B5EF4-FFF2-40B4-BE49-F238E27FC236}">
                  <a16:creationId xmlns:a16="http://schemas.microsoft.com/office/drawing/2014/main" id="{E2B9E966-0131-F143-B100-E0BC6454831B}"/>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0" name="Title 1">
              <a:extLst>
                <a:ext uri="{FF2B5EF4-FFF2-40B4-BE49-F238E27FC236}">
                  <a16:creationId xmlns:a16="http://schemas.microsoft.com/office/drawing/2014/main" id="{EE07C815-C9FC-474B-BF6A-E401A4BA0889}"/>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101" name="Rounded Rectangle 100">
            <a:hlinkClick r:id="" action="ppaction://hlinkshowjump?jump=nextslide"/>
            <a:extLst>
              <a:ext uri="{FF2B5EF4-FFF2-40B4-BE49-F238E27FC236}">
                <a16:creationId xmlns:a16="http://schemas.microsoft.com/office/drawing/2014/main" id="{FC991107-476A-874E-93EE-6C0C4F8B4281}"/>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21408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94"/>
                  </p:tgtEl>
                </p:cond>
              </p:nextCondLst>
            </p:seq>
          </p:childTnLst>
        </p:cTn>
      </p:par>
    </p:tnLst>
    <p:bldLst>
      <p:bldP spid="12" grpId="0"/>
      <p:bldP spid="27" grpId="0"/>
      <p:bldP spid="31" grpId="0"/>
      <p:bldP spid="35" grpId="0"/>
      <p:bldP spid="40" grpId="0"/>
      <p:bldP spid="1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0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0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0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0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0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7</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39515"/>
            <a:ext cx="7737148" cy="5719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A phase 1b, multicenter, open-label, single-arm study that included 242 patients with locally advanced or metastatic UC</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40" y="2484317"/>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The median time to response was 2.0 months (range: 1.3 to 11.0) among patients followed for either ≤13 weeks or ≥6 months </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40" y="3644139"/>
            <a:ext cx="773714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Efficacy results showed no clear differences in response rates based on PD-L1 tumor expression</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30 (12%) patients were permanently discontinued for Grade 1-4 adverse reactions</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068294"/>
            <a:ext cx="803650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cs typeface="Arial" panose="020B0604020202020204" pitchFamily="34" charset="0"/>
              </a:rPr>
              <a:t>Most common all-grade adverse reactions were fatigue, infusion-related reaction, musculoskeletal pain, nausea, decreased appetite, and urinary tract infection</a:t>
            </a:r>
            <a:endParaRPr lang="en-US" sz="1600" dirty="0">
              <a:solidFill>
                <a:schemeClr val="bg1"/>
              </a:solidFill>
              <a:latin typeface="Arial" panose="020B0604020202020204" pitchFamily="34" charset="0"/>
              <a:ea typeface="Arial" charset="0"/>
              <a:cs typeface="Arial" panose="020B0604020202020204" pitchFamily="34" charset="0"/>
            </a:endParaRP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0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000" b="1" dirty="0">
                <a:ln w="38100">
                  <a:noFill/>
                </a:ln>
                <a:solidFill>
                  <a:schemeClr val="bg1"/>
                </a:solidFill>
                <a:latin typeface="Arial" panose="020B0604020202020204" pitchFamily="34" charset="0"/>
                <a:cs typeface="Arial" panose="020B0604020202020204" pitchFamily="34" charset="0"/>
              </a:rPr>
              <a:t>BAVENCIO (avelumab) JAVELIN Solid Tumor Trial</a:t>
            </a:r>
            <a:endParaRPr lang="en-US" sz="20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4AC9E95C-92E7-914F-B6AE-0F51EED6EE15}"/>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4D4F6185-FAE8-7249-9F99-D43825E1EA38}"/>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AF632F8D-EF9C-3041-9E99-F865FDC95A47}"/>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6E9E1B6F-30CF-B34D-A89D-77DB64603F22}"/>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8B90E49F-9352-0E4F-94B2-3DAD0B2AC736}"/>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E61FD6E7-4491-A945-8857-13432F7CE648}"/>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C9BA74D9-A7F1-684E-AD97-C0CCD4B0B225}"/>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12FA9FB1-E621-D444-BBB9-BDA3B337FB37}"/>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86FDB02C-EBA7-3340-8FBB-CA9C6E8FF79D}"/>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989D63C0-F645-DA40-AF89-A54D3749FE65}"/>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3281635A-0DC3-7242-ABB6-AC71351A8D4E}"/>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67B1D398-EE24-7048-9434-D0E47D123C40}"/>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420D6ECE-C54E-8A4A-A1B0-02C90CD25D1B}"/>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26C56924-E09D-2945-AEF5-ED19012F1279}"/>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118332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8</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8" y="2506759"/>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The most common adverse reaction resulting in permanent discontinuation of (drug) was pneumonitis (1.9%)</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6" y="3063452"/>
            <a:ext cx="773714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Trial excluded patients with autoimmune disease or a medical condition that required immunosuppression</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8" y="3647881"/>
            <a:ext cx="8173545"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latin typeface="Arial" panose="020B0604020202020204" pitchFamily="34" charset="0"/>
                <a:cs typeface="Arial" panose="020B0604020202020204" pitchFamily="34" charset="0"/>
              </a:rPr>
              <a:t>PD-L1 expression was assessed in formalin-fixed tumor samples at a central laboratory with the use of commercially available PD-L1 IHC 22C3 pharmDx assay</a:t>
            </a:r>
            <a:endParaRPr lang="en-US" sz="1600" dirty="0">
              <a:solidFill>
                <a:schemeClr val="bg1"/>
              </a:solidFill>
              <a:latin typeface="Arial" panose="020B0604020202020204" pitchFamily="34" charset="0"/>
              <a:ea typeface="Arial" charset="0"/>
              <a:cs typeface="Arial" panose="020B0604020202020204" pitchFamily="34" charset="0"/>
            </a:endParaRP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38469" y="1943850"/>
            <a:ext cx="803650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Phase 3, randomized trial investigating (drug) vs chemotherapy in patients with locally advanced/unresectable or metastatic urothelial carcinoma</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4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400" b="1" dirty="0">
                <a:ln w="38100">
                  <a:noFill/>
                </a:ln>
                <a:solidFill>
                  <a:schemeClr val="bg1"/>
                </a:solidFill>
                <a:latin typeface="Arial" panose="020B0604020202020204" pitchFamily="34" charset="0"/>
                <a:cs typeface="Arial" panose="020B0604020202020204" pitchFamily="34" charset="0"/>
              </a:rPr>
              <a:t>KEYTRUDA (pembrolizumab) KEYNOTE-045</a:t>
            </a:r>
            <a:endParaRPr lang="en-US" sz="2400" b="1" i="1" dirty="0">
              <a:ln w="38100">
                <a:noFill/>
              </a:ln>
              <a:solidFill>
                <a:schemeClr val="bg1"/>
              </a:solidFill>
              <a:latin typeface="Arial" panose="020B0604020202020204" pitchFamily="34" charset="0"/>
              <a:ea typeface="Arial" charset="0"/>
              <a:cs typeface="Arial" panose="020B0604020202020204" pitchFamily="34" charset="0"/>
            </a:endParaRPr>
          </a:p>
        </p:txBody>
      </p:sp>
      <p:sp>
        <p:nvSpPr>
          <p:cNvPr id="43" name="Title 1">
            <a:extLst>
              <a:ext uri="{FF2B5EF4-FFF2-40B4-BE49-F238E27FC236}">
                <a16:creationId xmlns:a16="http://schemas.microsoft.com/office/drawing/2014/main" id="{0A339D74-DCB0-46BE-978C-556FFCEDFBDD}"/>
              </a:ext>
            </a:extLst>
          </p:cNvPr>
          <p:cNvSpPr txBox="1">
            <a:spLocks/>
          </p:cNvSpPr>
          <p:nvPr/>
        </p:nvSpPr>
        <p:spPr>
          <a:xfrm>
            <a:off x="610437" y="4209136"/>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Objective response rate was significantly higher in the pembrolizumab group (21.1%) than in the chemotherapy group (11.4%)</a:t>
            </a:r>
          </a:p>
        </p:txBody>
      </p:sp>
      <p:grpSp>
        <p:nvGrpSpPr>
          <p:cNvPr id="75" name="Group 74">
            <a:extLst>
              <a:ext uri="{FF2B5EF4-FFF2-40B4-BE49-F238E27FC236}">
                <a16:creationId xmlns:a16="http://schemas.microsoft.com/office/drawing/2014/main" id="{FA08FAF6-32F0-2B42-A1DC-C41E9BD291F4}"/>
              </a:ext>
            </a:extLst>
          </p:cNvPr>
          <p:cNvGrpSpPr/>
          <p:nvPr/>
        </p:nvGrpSpPr>
        <p:grpSpPr>
          <a:xfrm>
            <a:off x="502024" y="1349413"/>
            <a:ext cx="8247529" cy="558957"/>
            <a:chOff x="502024" y="1571387"/>
            <a:chExt cx="8247529" cy="558957"/>
          </a:xfrm>
        </p:grpSpPr>
        <p:sp>
          <p:nvSpPr>
            <p:cNvPr id="76" name="Rectangle 75">
              <a:extLst>
                <a:ext uri="{FF2B5EF4-FFF2-40B4-BE49-F238E27FC236}">
                  <a16:creationId xmlns:a16="http://schemas.microsoft.com/office/drawing/2014/main" id="{5189E302-CCA0-C245-BBA3-28ABDC2F11C5}"/>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7" name="Title 1">
              <a:extLst>
                <a:ext uri="{FF2B5EF4-FFF2-40B4-BE49-F238E27FC236}">
                  <a16:creationId xmlns:a16="http://schemas.microsoft.com/office/drawing/2014/main" id="{F7D63AB9-EADF-284E-BE0D-C0088A8DAFE6}"/>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8" name="Group 77">
            <a:extLst>
              <a:ext uri="{FF2B5EF4-FFF2-40B4-BE49-F238E27FC236}">
                <a16:creationId xmlns:a16="http://schemas.microsoft.com/office/drawing/2014/main" id="{1206E617-556D-9D40-99CD-07E9C6948555}"/>
              </a:ext>
            </a:extLst>
          </p:cNvPr>
          <p:cNvGrpSpPr/>
          <p:nvPr/>
        </p:nvGrpSpPr>
        <p:grpSpPr>
          <a:xfrm>
            <a:off x="8816866" y="1349413"/>
            <a:ext cx="2895639" cy="591861"/>
            <a:chOff x="8816866" y="1571387"/>
            <a:chExt cx="2895639" cy="591861"/>
          </a:xfrm>
        </p:grpSpPr>
        <p:sp>
          <p:nvSpPr>
            <p:cNvPr id="79" name="Rectangle 78">
              <a:extLst>
                <a:ext uri="{FF2B5EF4-FFF2-40B4-BE49-F238E27FC236}">
                  <a16:creationId xmlns:a16="http://schemas.microsoft.com/office/drawing/2014/main" id="{BD09C4D6-2869-3048-9183-C932F95B4671}"/>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C5E52763-11B9-A346-B62E-BDC724914C28}"/>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1" name="Group 80">
            <a:extLst>
              <a:ext uri="{FF2B5EF4-FFF2-40B4-BE49-F238E27FC236}">
                <a16:creationId xmlns:a16="http://schemas.microsoft.com/office/drawing/2014/main" id="{E02A7FBD-0789-3A48-AD61-44214644FED5}"/>
              </a:ext>
            </a:extLst>
          </p:cNvPr>
          <p:cNvGrpSpPr/>
          <p:nvPr/>
        </p:nvGrpSpPr>
        <p:grpSpPr>
          <a:xfrm>
            <a:off x="519350" y="4876625"/>
            <a:ext cx="8229600" cy="566036"/>
            <a:chOff x="520700" y="4846586"/>
            <a:chExt cx="8229600" cy="566036"/>
          </a:xfrm>
        </p:grpSpPr>
        <p:sp>
          <p:nvSpPr>
            <p:cNvPr id="82" name="Rounded Rectangle 81">
              <a:extLst>
                <a:ext uri="{FF2B5EF4-FFF2-40B4-BE49-F238E27FC236}">
                  <a16:creationId xmlns:a16="http://schemas.microsoft.com/office/drawing/2014/main" id="{61D4B175-A80A-0F49-8C7A-4C1BED5BB28B}"/>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3" name="Title 1">
              <a:extLst>
                <a:ext uri="{FF2B5EF4-FFF2-40B4-BE49-F238E27FC236}">
                  <a16:creationId xmlns:a16="http://schemas.microsoft.com/office/drawing/2014/main" id="{93B497CB-08E8-8B42-83EE-6B988368DBD7}"/>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4" name="Group 83">
            <a:extLst>
              <a:ext uri="{FF2B5EF4-FFF2-40B4-BE49-F238E27FC236}">
                <a16:creationId xmlns:a16="http://schemas.microsoft.com/office/drawing/2014/main" id="{C3C48E09-9E30-6E4D-9692-98DD8F51A41B}"/>
              </a:ext>
            </a:extLst>
          </p:cNvPr>
          <p:cNvGrpSpPr/>
          <p:nvPr/>
        </p:nvGrpSpPr>
        <p:grpSpPr>
          <a:xfrm>
            <a:off x="8801100" y="4878118"/>
            <a:ext cx="2918244" cy="566036"/>
            <a:chOff x="8801100" y="4878118"/>
            <a:chExt cx="2918244" cy="566036"/>
          </a:xfrm>
        </p:grpSpPr>
        <p:sp>
          <p:nvSpPr>
            <p:cNvPr id="85" name="Rectangle 84">
              <a:hlinkClick r:id="" action="ppaction://hlinkshowjump?jump=nextslide"/>
              <a:extLst>
                <a:ext uri="{FF2B5EF4-FFF2-40B4-BE49-F238E27FC236}">
                  <a16:creationId xmlns:a16="http://schemas.microsoft.com/office/drawing/2014/main" id="{034D7550-2AEC-7540-847E-45023EF7FE75}"/>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6" name="Rounded Rectangle 85">
              <a:extLst>
                <a:ext uri="{FF2B5EF4-FFF2-40B4-BE49-F238E27FC236}">
                  <a16:creationId xmlns:a16="http://schemas.microsoft.com/office/drawing/2014/main" id="{5855B2D0-E013-7045-AE40-B1A9E335D7E1}"/>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7" name="Title 1">
              <a:extLst>
                <a:ext uri="{FF2B5EF4-FFF2-40B4-BE49-F238E27FC236}">
                  <a16:creationId xmlns:a16="http://schemas.microsoft.com/office/drawing/2014/main" id="{9EC6C7C1-7124-8B4C-A018-54BA9A78643F}"/>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8" name="Rounded Rectangle 87">
            <a:hlinkClick r:id="" action="ppaction://hlinkshowjump?jump=nextslide"/>
            <a:extLst>
              <a:ext uri="{FF2B5EF4-FFF2-40B4-BE49-F238E27FC236}">
                <a16:creationId xmlns:a16="http://schemas.microsoft.com/office/drawing/2014/main" id="{BD00A3A1-DB54-084C-A957-49E79EA95D3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144950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childTnLst>
              </p:cTn>
              <p:nextCondLst>
                <p:cond evt="onClick" delay="0">
                  <p:tgtEl>
                    <p:spTgt spid="81"/>
                  </p:tgtEl>
                </p:cond>
              </p:nextCondLst>
            </p:seq>
          </p:childTnLst>
        </p:cTn>
      </p:par>
    </p:tnLst>
    <p:bldLst>
      <p:bldP spid="27" grpId="0"/>
      <p:bldP spid="31" grpId="0"/>
      <p:bldP spid="35" grpId="0"/>
      <p:bldP spid="40" grpId="0"/>
      <p:bldP spid="43" grpId="0"/>
      <p:bldP spid="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9</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050314"/>
            <a:ext cx="7237195" cy="350391"/>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Was initially approved in 2014</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3381" y="2506010"/>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ea typeface="Gill Sans MT" charset="0"/>
                <a:cs typeface="Arial" panose="020B0604020202020204" pitchFamily="34" charset="0"/>
              </a:rPr>
              <a:t>MOA: Binding of the PD-1 ligands, PD-L1 and PD-L2, to the PD-1 receptor found on T cells, inhibits T-cell proliferation and cytokine production</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Manufactured by Bristol-Myers Squibb</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9" y="3731040"/>
            <a:ext cx="7519757"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Available in 40-mg, 100-mg, and 240-mg single-dose vials</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400" b="1" dirty="0">
                <a:ln w="38100">
                  <a:noFill/>
                </a:ln>
                <a:solidFill>
                  <a:schemeClr val="bg1"/>
                </a:solidFill>
                <a:latin typeface="Arial" charset="0"/>
                <a:ea typeface="Arial" charset="0"/>
                <a:cs typeface="Arial" charset="0"/>
              </a:rPr>
              <a:t>Answer: OPDIVO (nivolumab)</a:t>
            </a:r>
            <a:endParaRPr lang="en-US" sz="2400" b="1" i="1" dirty="0">
              <a:ln w="38100">
                <a:noFill/>
              </a:ln>
              <a:solidFill>
                <a:schemeClr val="bg1"/>
              </a:solidFill>
              <a:latin typeface="Arial" charset="0"/>
              <a:ea typeface="Arial" charset="0"/>
              <a:cs typeface="Arial" charset="0"/>
            </a:endParaRPr>
          </a:p>
        </p:txBody>
      </p:sp>
      <p:grpSp>
        <p:nvGrpSpPr>
          <p:cNvPr id="88" name="Group 87">
            <a:extLst>
              <a:ext uri="{FF2B5EF4-FFF2-40B4-BE49-F238E27FC236}">
                <a16:creationId xmlns:a16="http://schemas.microsoft.com/office/drawing/2014/main" id="{F4128F5A-289E-2E42-87CD-DAA3F4A4CE7C}"/>
              </a:ext>
            </a:extLst>
          </p:cNvPr>
          <p:cNvGrpSpPr/>
          <p:nvPr/>
        </p:nvGrpSpPr>
        <p:grpSpPr>
          <a:xfrm>
            <a:off x="502024" y="1349413"/>
            <a:ext cx="8247529" cy="558957"/>
            <a:chOff x="502024" y="1571387"/>
            <a:chExt cx="8247529" cy="558957"/>
          </a:xfrm>
        </p:grpSpPr>
        <p:sp>
          <p:nvSpPr>
            <p:cNvPr id="89" name="Rectangle 88">
              <a:extLst>
                <a:ext uri="{FF2B5EF4-FFF2-40B4-BE49-F238E27FC236}">
                  <a16:creationId xmlns:a16="http://schemas.microsoft.com/office/drawing/2014/main" id="{07642B9B-E26D-D84B-AA4C-A5C5D1BA117D}"/>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8EFC77A2-302B-DE43-95C2-4A7C2B6CF517}"/>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91" name="Group 90">
            <a:extLst>
              <a:ext uri="{FF2B5EF4-FFF2-40B4-BE49-F238E27FC236}">
                <a16:creationId xmlns:a16="http://schemas.microsoft.com/office/drawing/2014/main" id="{16ACB026-6F1A-334A-999E-6EF1410FA625}"/>
              </a:ext>
            </a:extLst>
          </p:cNvPr>
          <p:cNvGrpSpPr/>
          <p:nvPr/>
        </p:nvGrpSpPr>
        <p:grpSpPr>
          <a:xfrm>
            <a:off x="8816866" y="1349413"/>
            <a:ext cx="2895639" cy="591861"/>
            <a:chOff x="8816866" y="1571387"/>
            <a:chExt cx="2895639" cy="591861"/>
          </a:xfrm>
        </p:grpSpPr>
        <p:sp>
          <p:nvSpPr>
            <p:cNvPr id="92" name="Rectangle 91">
              <a:extLst>
                <a:ext uri="{FF2B5EF4-FFF2-40B4-BE49-F238E27FC236}">
                  <a16:creationId xmlns:a16="http://schemas.microsoft.com/office/drawing/2014/main" id="{20B44C52-0B8A-A541-A7AF-C19D21D903E5}"/>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3" name="Title 1">
              <a:extLst>
                <a:ext uri="{FF2B5EF4-FFF2-40B4-BE49-F238E27FC236}">
                  <a16:creationId xmlns:a16="http://schemas.microsoft.com/office/drawing/2014/main" id="{DDEE4A94-65D2-1A41-8C0D-08F29810BDF7}"/>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97" name="Group 96">
            <a:extLst>
              <a:ext uri="{FF2B5EF4-FFF2-40B4-BE49-F238E27FC236}">
                <a16:creationId xmlns:a16="http://schemas.microsoft.com/office/drawing/2014/main" id="{855BED5D-2544-1D47-91F6-FBA38A213328}"/>
              </a:ext>
            </a:extLst>
          </p:cNvPr>
          <p:cNvGrpSpPr/>
          <p:nvPr/>
        </p:nvGrpSpPr>
        <p:grpSpPr>
          <a:xfrm>
            <a:off x="8801100" y="4878118"/>
            <a:ext cx="2918244" cy="566036"/>
            <a:chOff x="8801100" y="4878118"/>
            <a:chExt cx="2918244" cy="566036"/>
          </a:xfrm>
        </p:grpSpPr>
        <p:sp>
          <p:nvSpPr>
            <p:cNvPr id="98" name="Rectangle 97">
              <a:hlinkClick r:id="" action="ppaction://hlinkshowjump?jump=nextslide"/>
              <a:extLst>
                <a:ext uri="{FF2B5EF4-FFF2-40B4-BE49-F238E27FC236}">
                  <a16:creationId xmlns:a16="http://schemas.microsoft.com/office/drawing/2014/main" id="{6A31A048-20A1-A440-9EE7-98D5E9AAA45A}"/>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99" name="Rounded Rectangle 98">
              <a:extLst>
                <a:ext uri="{FF2B5EF4-FFF2-40B4-BE49-F238E27FC236}">
                  <a16:creationId xmlns:a16="http://schemas.microsoft.com/office/drawing/2014/main" id="{FDBA453C-60E3-F648-ACE5-03D276027893}"/>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0" name="Title 1">
              <a:extLst>
                <a:ext uri="{FF2B5EF4-FFF2-40B4-BE49-F238E27FC236}">
                  <a16:creationId xmlns:a16="http://schemas.microsoft.com/office/drawing/2014/main" id="{5EE7F99F-DF8B-B041-95CE-3FEBC10AC03C}"/>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101" name="Rounded Rectangle 100">
            <a:hlinkClick r:id="" action="ppaction://hlinkshowjump?jump=nextslide"/>
            <a:extLst>
              <a:ext uri="{FF2B5EF4-FFF2-40B4-BE49-F238E27FC236}">
                <a16:creationId xmlns:a16="http://schemas.microsoft.com/office/drawing/2014/main" id="{96A0B97A-F78A-D442-A2E5-CD07AE90EE6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
        <p:nvSpPr>
          <p:cNvPr id="41" name="Title 1">
            <a:extLst>
              <a:ext uri="{FF2B5EF4-FFF2-40B4-BE49-F238E27FC236}">
                <a16:creationId xmlns:a16="http://schemas.microsoft.com/office/drawing/2014/main" id="{216A386C-C488-446E-8332-16081B6295E7}"/>
              </a:ext>
            </a:extLst>
          </p:cNvPr>
          <p:cNvSpPr txBox="1">
            <a:spLocks/>
          </p:cNvSpPr>
          <p:nvPr/>
        </p:nvSpPr>
        <p:spPr>
          <a:xfrm>
            <a:off x="618067" y="3065462"/>
            <a:ext cx="773714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a human monoclonal antibody that blocks the interaction between PD-1 and its ligands, PD-L1 and PD-L2</a:t>
            </a:r>
          </a:p>
        </p:txBody>
      </p:sp>
      <p:grpSp>
        <p:nvGrpSpPr>
          <p:cNvPr id="94" name="Group 93">
            <a:extLst>
              <a:ext uri="{FF2B5EF4-FFF2-40B4-BE49-F238E27FC236}">
                <a16:creationId xmlns:a16="http://schemas.microsoft.com/office/drawing/2014/main" id="{5FA02C56-FF45-674B-9D25-205A7E6EC401}"/>
              </a:ext>
            </a:extLst>
          </p:cNvPr>
          <p:cNvGrpSpPr/>
          <p:nvPr/>
        </p:nvGrpSpPr>
        <p:grpSpPr>
          <a:xfrm>
            <a:off x="519350" y="4876625"/>
            <a:ext cx="8229600" cy="566036"/>
            <a:chOff x="520700" y="4846586"/>
            <a:chExt cx="8229600" cy="566036"/>
          </a:xfrm>
        </p:grpSpPr>
        <p:sp>
          <p:nvSpPr>
            <p:cNvPr id="95" name="Rounded Rectangle 94">
              <a:extLst>
                <a:ext uri="{FF2B5EF4-FFF2-40B4-BE49-F238E27FC236}">
                  <a16:creationId xmlns:a16="http://schemas.microsoft.com/office/drawing/2014/main" id="{546486D9-6E7D-C14F-AA04-C5B634BA866D}"/>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96" name="Title 1">
              <a:extLst>
                <a:ext uri="{FF2B5EF4-FFF2-40B4-BE49-F238E27FC236}">
                  <a16:creationId xmlns:a16="http://schemas.microsoft.com/office/drawing/2014/main" id="{D89D024D-8084-9D47-9F6B-680005D3754C}"/>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spTree>
    <p:extLst>
      <p:ext uri="{BB962C8B-B14F-4D97-AF65-F5344CB8AC3E}">
        <p14:creationId xmlns:p14="http://schemas.microsoft.com/office/powerpoint/2010/main" val="201665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94"/>
                  </p:tgtEl>
                </p:cond>
              </p:nextCondLst>
            </p:seq>
          </p:childTnLst>
        </p:cTn>
      </p:par>
    </p:tnLst>
    <p:bldLst>
      <p:bldP spid="12" grpId="0"/>
      <p:bldP spid="27" grpId="0"/>
      <p:bldP spid="35" grpId="0"/>
      <p:bldP spid="40" grpId="0"/>
      <p:bldP spid="101"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F419E-BCBF-4DBD-BC02-83758F44AE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3">
            <a:extLst>
              <a:ext uri="{FF2B5EF4-FFF2-40B4-BE49-F238E27FC236}">
                <a16:creationId xmlns:a16="http://schemas.microsoft.com/office/drawing/2014/main" id="{4E9AF7EB-09C5-47C2-A18B-B60987C1B0A5}"/>
              </a:ext>
            </a:extLst>
          </p:cNvPr>
          <p:cNvSpPr txBox="1">
            <a:spLocks noChangeArrowheads="1"/>
          </p:cNvSpPr>
          <p:nvPr/>
        </p:nvSpPr>
        <p:spPr bwMode="auto">
          <a:xfrm>
            <a:off x="1234440" y="2862792"/>
            <a:ext cx="9525000" cy="127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8763" tIns="54382" rIns="108763" bIns="54382">
            <a:spAutoFit/>
          </a:bodyPr>
          <a:lstStyle>
            <a:lvl1pPr defTabSz="652463">
              <a:defRPr sz="3400">
                <a:solidFill>
                  <a:schemeClr val="tx1"/>
                </a:solidFill>
                <a:latin typeface="Arial" panose="020B0604020202020204" pitchFamily="34" charset="0"/>
                <a:ea typeface="MS PGothic" panose="020B0600070205080204" pitchFamily="34" charset="-128"/>
              </a:defRPr>
            </a:lvl1pPr>
            <a:lvl2pPr marL="742950" indent="-285750" defTabSz="652463">
              <a:defRPr sz="3400">
                <a:solidFill>
                  <a:schemeClr val="tx1"/>
                </a:solidFill>
                <a:latin typeface="Arial" panose="020B0604020202020204" pitchFamily="34" charset="0"/>
                <a:ea typeface="MS PGothic" panose="020B0600070205080204" pitchFamily="34" charset="-128"/>
              </a:defRPr>
            </a:lvl2pPr>
            <a:lvl3pPr marL="1143000" indent="-228600" defTabSz="652463">
              <a:defRPr sz="3400">
                <a:solidFill>
                  <a:schemeClr val="tx1"/>
                </a:solidFill>
                <a:latin typeface="Arial" panose="020B0604020202020204" pitchFamily="34" charset="0"/>
                <a:ea typeface="MS PGothic" panose="020B0600070205080204" pitchFamily="34" charset="-128"/>
              </a:defRPr>
            </a:lvl3pPr>
            <a:lvl4pPr marL="1600200" indent="-228600" defTabSz="652463">
              <a:defRPr sz="3400">
                <a:solidFill>
                  <a:schemeClr val="tx1"/>
                </a:solidFill>
                <a:latin typeface="Arial" panose="020B0604020202020204" pitchFamily="34" charset="0"/>
                <a:ea typeface="MS PGothic" panose="020B0600070205080204" pitchFamily="34" charset="-128"/>
              </a:defRPr>
            </a:lvl4pPr>
            <a:lvl5pPr marL="2057400" indent="-228600" defTabSz="652463">
              <a:defRPr sz="34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dirty="0"/>
              <a:t>Notes Page LO/Materials </a:t>
            </a:r>
          </a:p>
          <a:p>
            <a:pPr algn="ctr" eaLnBrk="1" hangingPunct="1"/>
            <a:r>
              <a:rPr lang="en-US" altLang="en-US" sz="3200" b="1" dirty="0"/>
              <a:t>(hidden slide)</a:t>
            </a:r>
          </a:p>
        </p:txBody>
      </p:sp>
    </p:spTree>
    <p:extLst>
      <p:ext uri="{BB962C8B-B14F-4D97-AF65-F5344CB8AC3E}">
        <p14:creationId xmlns:p14="http://schemas.microsoft.com/office/powerpoint/2010/main" val="44123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10</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506442"/>
            <a:ext cx="7237195" cy="5719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indicated for the treatment of patients with locally advanced or metastatic urothelial carcinoma and metastatic NSCLC</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21353" y="2018702"/>
            <a:ext cx="813911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First approved in 2016</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9" y="3637978"/>
            <a:ext cx="773714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Across 2-cohort clinical trials, the most common all grade adverse reactions were fatigue, decreased appetite, diarrhea and nausea</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Generic name is atezolizumab</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9" y="3064784"/>
            <a:ext cx="803650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Recommended dose is 1200 mg administered as an intravenous infusion over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60 minutes every 3 weeks until disease progression or unacceptable toxicity</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TECENTRIQ (atezolizumab)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F11BB89C-1D96-8C4A-98DA-0FCB19E32CF9}"/>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F21AC296-D0B8-6747-B6FA-C6CB17C62A72}"/>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D135F118-97CE-EA47-A50D-8939585AE788}"/>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D2FA9183-437C-FD43-B2AF-7440D387C65E}"/>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A35E5C23-511D-AB44-ABE5-5078897E4468}"/>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3FDCBFD8-1EE2-9049-999A-F73F3E6FCDDE}"/>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804BC4DA-2F27-BB47-A55D-842152120587}"/>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9FF72098-E7E6-2C40-8472-B2C9960CB42D}"/>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003B3D0E-793F-A248-AF68-FE7ECD0C1A4C}"/>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C5A17F58-E259-7449-AD43-0C788633F3DE}"/>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308A48B7-2840-9D42-B3BC-E984D727DCBD}"/>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A9B82E08-6CB5-2F48-B573-23671B4C20B7}"/>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23F60583-ED7C-8F47-866B-DD50616512CC}"/>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21A3968B-3541-EC44-A12F-12C70DB0842E}"/>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10981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11</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25664"/>
            <a:ext cx="8139114" cy="5996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Some of the most common adverse reactions (≥15%) were fatigue (39%), musculoskeletal pain (24%), constipation (21%), decreased appetite (19%)</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592512" y="2500186"/>
            <a:ext cx="7906720"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Produced by recombinant DNA technology in Chinese Hamster Ovary (CHO) cell suspension culture</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21353" y="3618557"/>
            <a:ext cx="7737149"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Injection: 120 mg/2.4mL (50 mg/mL) and 500 mg/10mL (50 mg/mL) clear to opalescent, colorless to slightly yellow solution in a single-dose vial</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310085"/>
            <a:ext cx="804742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Arial" charset="0"/>
                <a:cs typeface="Arial" panose="020B0604020202020204" pitchFamily="34" charset="0"/>
              </a:rPr>
              <a:t>Manufactured by AstraZeneca</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21353" y="3053780"/>
            <a:ext cx="8036509"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latin typeface="Arial" panose="020B0604020202020204" pitchFamily="34" charset="0"/>
                <a:cs typeface="Arial" panose="020B0604020202020204" pitchFamily="34" charset="0"/>
              </a:rPr>
              <a:t>Administer infusion solution intravenously over 60 minutes through an intravenous line containing a sterile, low-protein binding 0.2 or 0.22 micron in-line filter</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IMFINZI</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EABBA65F-15CA-5C4E-AAB3-D47E82DCBABB}"/>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BE3B92DC-827B-C54E-8CAE-A89477AB9A11}"/>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494A52EE-9F38-BB4B-AA6B-B75499A0522D}"/>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E01A3527-4E36-2B4F-AD44-7C4C69B392ED}"/>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F006AE26-EF3E-554C-B8AB-9803402904F7}"/>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92099922-A7EA-B046-BC89-6A6EAE082105}"/>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A678E311-122B-3D41-8FBE-FB9E28C933D9}"/>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56C53EF2-B8EB-0D4F-A0FB-796DD0193EC9}"/>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A203B27F-527B-0544-B102-856834B3807F}"/>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CA396ABF-D3C8-FA46-9A4C-C3AD7C580CD4}"/>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9ED650E6-2CE3-AE4E-8EDE-BB11204487BC}"/>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9A762A84-F7D2-F445-AB60-6C239A59E377}"/>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21FCA881-CC1E-C445-B586-7D9696FC0987}"/>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F13D9F03-170D-244D-8542-2567438AB5E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2672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12</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39514"/>
            <a:ext cx="7237195" cy="5719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a fully human monoclonal antibody that binds PD-L1 and blocks its interaction with both PD-1 and CD80 (B7.1) receptors</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40" y="2484317"/>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Is indicated for the treatment of patients with locally advanced or metastatic urothelial carcinoma (UC) and metastatic Merkel cell carcinoma</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21353" y="3747893"/>
            <a:ext cx="7737149"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No approved companion or complementary diagnostic assay for UC treatment</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sz="1600" dirty="0">
                <a:solidFill>
                  <a:schemeClr val="bg1"/>
                </a:solidFill>
                <a:latin typeface="Arial" panose="020B0604020202020204" pitchFamily="34" charset="0"/>
                <a:ea typeface="Gill Sans MT" charset="0"/>
                <a:cs typeface="Arial" panose="020B0604020202020204" pitchFamily="34" charset="0"/>
              </a:rPr>
              <a:t>Manufactured by EMD Serono/Pfizer </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21353" y="3082808"/>
            <a:ext cx="7519757"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The recommended dose is 10 mg/kg over 60 minutes every 2 weeks until disease progression or unacceptable toxicity </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BAVENCIO (avelumab)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04E8448F-A998-E244-9E1D-AA38A19EF3CC}"/>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B5759A0C-D4B1-3540-A1EC-ED888258C6DF}"/>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5F5A56FC-DEF7-9E4D-84AD-AF85B95690FA}"/>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13A121A4-1AFC-5544-9656-5150845F9BCD}"/>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AE0A83DD-2CE1-1B48-9959-64FE08E82B4D}"/>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7A68DF66-3EF4-584B-9F86-60C9DB4F154D}"/>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E762D463-6816-C544-A38F-9506028A25F1}"/>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BB6DD4B9-A6F8-534A-BC71-AB5087F08B42}"/>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B67C2441-FE60-3249-9538-C2D1A6CE0FDA}"/>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B9ED801D-9784-3B40-9036-9BEA9B8F27B2}"/>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E1CC0C73-0CED-F345-972C-0ED6604CD70E}"/>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94C54CC7-6AF9-784D-869E-9BD965695B25}"/>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207239B0-C372-7640-84CF-D2F8849E7DF6}"/>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66548508-7425-2542-B114-87EB80DE32C0}"/>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6838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13</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25663"/>
            <a:ext cx="8047423" cy="5996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Is a humanized monoclonal antibody that binds to the PD-1 receptor and blocks its interaction with PD-L1 and PD-L2</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9" y="3066288"/>
            <a:ext cx="8139113"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charset="0"/>
                <a:ea typeface="Arial" charset="0"/>
                <a:cs typeface="Arial" charset="0"/>
              </a:rPr>
              <a:t>First-line use in a phase 2, single-arm, open-label trial in cisplatin-ineligible patients with locally advanced/unresectable or metastatic urothelial carcinoma</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9" y="3732220"/>
            <a:ext cx="7737149"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latin typeface="Arial" panose="020B0604020202020204" pitchFamily="34" charset="0"/>
                <a:cs typeface="Arial" panose="020B0604020202020204" pitchFamily="34" charset="0"/>
              </a:rPr>
              <a:t>Seven indications but not approved for the treatment of bladder cancer</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Gill Sans MT" charset="0"/>
                <a:cs typeface="Arial" panose="020B0604020202020204" pitchFamily="34" charset="0"/>
              </a:rPr>
              <a:t>Generic name is pembrolizumab</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36" y="4967814"/>
            <a:ext cx="65" cy="338554"/>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9" y="2482553"/>
            <a:ext cx="7737149"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No companion or complementary diagnostic assay for urothelial carcinoma (UC) treatment</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KEYTRUDA (pembrolizumab)</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42" name="Group 41">
            <a:extLst>
              <a:ext uri="{FF2B5EF4-FFF2-40B4-BE49-F238E27FC236}">
                <a16:creationId xmlns:a16="http://schemas.microsoft.com/office/drawing/2014/main" id="{77928A41-2085-B34A-B375-A75F512F7466}"/>
              </a:ext>
            </a:extLst>
          </p:cNvPr>
          <p:cNvGrpSpPr/>
          <p:nvPr/>
        </p:nvGrpSpPr>
        <p:grpSpPr>
          <a:xfrm>
            <a:off x="502024" y="1349413"/>
            <a:ext cx="8247529" cy="558957"/>
            <a:chOff x="502024" y="1571387"/>
            <a:chExt cx="8247529" cy="558957"/>
          </a:xfrm>
        </p:grpSpPr>
        <p:sp>
          <p:nvSpPr>
            <p:cNvPr id="43" name="Rectangle 42">
              <a:extLst>
                <a:ext uri="{FF2B5EF4-FFF2-40B4-BE49-F238E27FC236}">
                  <a16:creationId xmlns:a16="http://schemas.microsoft.com/office/drawing/2014/main" id="{123C7562-5009-6E4D-B8AA-72293A73A422}"/>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5" name="Title 1">
              <a:extLst>
                <a:ext uri="{FF2B5EF4-FFF2-40B4-BE49-F238E27FC236}">
                  <a16:creationId xmlns:a16="http://schemas.microsoft.com/office/drawing/2014/main" id="{16B84630-0942-0F47-A9B5-06D591D5A2E3}"/>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56" name="Group 55">
            <a:extLst>
              <a:ext uri="{FF2B5EF4-FFF2-40B4-BE49-F238E27FC236}">
                <a16:creationId xmlns:a16="http://schemas.microsoft.com/office/drawing/2014/main" id="{808B3450-5456-494F-9BA1-6F704CEDDD1D}"/>
              </a:ext>
            </a:extLst>
          </p:cNvPr>
          <p:cNvGrpSpPr/>
          <p:nvPr/>
        </p:nvGrpSpPr>
        <p:grpSpPr>
          <a:xfrm>
            <a:off x="8816866" y="1349413"/>
            <a:ext cx="2895639" cy="591861"/>
            <a:chOff x="8816866" y="1571387"/>
            <a:chExt cx="2895639" cy="591861"/>
          </a:xfrm>
        </p:grpSpPr>
        <p:sp>
          <p:nvSpPr>
            <p:cNvPr id="57" name="Rectangle 56">
              <a:extLst>
                <a:ext uri="{FF2B5EF4-FFF2-40B4-BE49-F238E27FC236}">
                  <a16:creationId xmlns:a16="http://schemas.microsoft.com/office/drawing/2014/main" id="{C09DD283-A87D-5C47-8A09-B0CD34D56805}"/>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8" name="Title 1">
              <a:extLst>
                <a:ext uri="{FF2B5EF4-FFF2-40B4-BE49-F238E27FC236}">
                  <a16:creationId xmlns:a16="http://schemas.microsoft.com/office/drawing/2014/main" id="{FCAE6004-F3B9-A84A-B3B9-64AF700E9F90}"/>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59" name="Group 58">
            <a:extLst>
              <a:ext uri="{FF2B5EF4-FFF2-40B4-BE49-F238E27FC236}">
                <a16:creationId xmlns:a16="http://schemas.microsoft.com/office/drawing/2014/main" id="{B7A1B3D4-AFC2-CB46-B186-B8F2EDEB4E3F}"/>
              </a:ext>
            </a:extLst>
          </p:cNvPr>
          <p:cNvGrpSpPr/>
          <p:nvPr/>
        </p:nvGrpSpPr>
        <p:grpSpPr>
          <a:xfrm>
            <a:off x="519350" y="4876625"/>
            <a:ext cx="8229600" cy="566036"/>
            <a:chOff x="520700" y="4846586"/>
            <a:chExt cx="8229600" cy="566036"/>
          </a:xfrm>
        </p:grpSpPr>
        <p:sp>
          <p:nvSpPr>
            <p:cNvPr id="60" name="Rounded Rectangle 59">
              <a:extLst>
                <a:ext uri="{FF2B5EF4-FFF2-40B4-BE49-F238E27FC236}">
                  <a16:creationId xmlns:a16="http://schemas.microsoft.com/office/drawing/2014/main" id="{D35A2969-9A4D-5E4D-AA6A-F030DD989F97}"/>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61" name="Title 1">
              <a:extLst>
                <a:ext uri="{FF2B5EF4-FFF2-40B4-BE49-F238E27FC236}">
                  <a16:creationId xmlns:a16="http://schemas.microsoft.com/office/drawing/2014/main" id="{0FCFD6F1-19F1-EB4D-9486-01FA6389DDC6}"/>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62" name="Group 61">
            <a:extLst>
              <a:ext uri="{FF2B5EF4-FFF2-40B4-BE49-F238E27FC236}">
                <a16:creationId xmlns:a16="http://schemas.microsoft.com/office/drawing/2014/main" id="{C501590C-FBC6-D74F-8649-011D9EB4AB06}"/>
              </a:ext>
            </a:extLst>
          </p:cNvPr>
          <p:cNvGrpSpPr/>
          <p:nvPr/>
        </p:nvGrpSpPr>
        <p:grpSpPr>
          <a:xfrm>
            <a:off x="8801100" y="4878118"/>
            <a:ext cx="2918244" cy="566036"/>
            <a:chOff x="8801100" y="4878118"/>
            <a:chExt cx="2918244" cy="566036"/>
          </a:xfrm>
        </p:grpSpPr>
        <p:sp>
          <p:nvSpPr>
            <p:cNvPr id="63" name="Rectangle 62">
              <a:hlinkClick r:id="" action="ppaction://hlinkshowjump?jump=nextslide"/>
              <a:extLst>
                <a:ext uri="{FF2B5EF4-FFF2-40B4-BE49-F238E27FC236}">
                  <a16:creationId xmlns:a16="http://schemas.microsoft.com/office/drawing/2014/main" id="{697C05F1-477E-6F4E-95AF-FF0F6C7E093C}"/>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C1728337-94F3-2640-99AF-AF3468007F5B}"/>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4" name="Title 1">
              <a:extLst>
                <a:ext uri="{FF2B5EF4-FFF2-40B4-BE49-F238E27FC236}">
                  <a16:creationId xmlns:a16="http://schemas.microsoft.com/office/drawing/2014/main" id="{F4C6D42A-222D-F447-8A3E-32F92EF1FBFF}"/>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75" name="Rounded Rectangle 74">
            <a:hlinkClick r:id="" action="ppaction://hlinkshowjump?jump=nextslide"/>
            <a:extLst>
              <a:ext uri="{FF2B5EF4-FFF2-40B4-BE49-F238E27FC236}">
                <a16:creationId xmlns:a16="http://schemas.microsoft.com/office/drawing/2014/main" id="{C289343C-315A-C944-B722-B5E4D03909DE}"/>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5049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9"/>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59"/>
                  </p:tgtEl>
                </p:cond>
              </p:nextCondLst>
            </p:seq>
          </p:childTnLst>
        </p:cTn>
      </p:par>
    </p:tnLst>
    <p:bldLst>
      <p:bldP spid="12" grpId="0"/>
      <p:bldP spid="27" grpId="0"/>
      <p:bldP spid="31" grpId="0"/>
      <p:bldP spid="35" grpId="0"/>
      <p:bldP spid="40" grpId="0"/>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14</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39515"/>
            <a:ext cx="7862021" cy="5719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A single-arm study of 270 patients with locally advanced or metastatic urothelial carcinoma</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9" y="4197358"/>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Most common Grade 3/4 adverse reactions were asthenia/fatigue/malaise, urinary tract infection, abdominal pain, diarrhea, vomiting, rash, and musculoskeletal pain</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9" y="3764036"/>
            <a:ext cx="7737149" cy="36424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Median time to response was 1.9 months (range: 1.6–7.2)</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2490519"/>
            <a:ext cx="804742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In patients who received prior systemic therapy only in the neoadjuvant or adjuvant setting (n = 77), the ORR was 23.4% (95% CI: 14.5, 34.4)</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9" y="3079196"/>
            <a:ext cx="7519757"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34% of patients had disease progression from prior platinum-containing neoadjuvant or adjuvant therapy</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4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400" b="1" dirty="0">
                <a:ln w="38100">
                  <a:noFill/>
                </a:ln>
                <a:solidFill>
                  <a:schemeClr val="bg1"/>
                </a:solidFill>
                <a:latin typeface="Arial" panose="020B0604020202020204" pitchFamily="34" charset="0"/>
                <a:cs typeface="Arial" panose="020B0604020202020204" pitchFamily="34" charset="0"/>
              </a:rPr>
              <a:t>OPDIVO (nivolumab) CHECKMATE-275 Study</a:t>
            </a:r>
            <a:endParaRPr lang="en-US" sz="24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43D342C1-0C2E-3241-B331-7CC066CF3685}"/>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726C5245-8C3B-A74E-9207-1F0C6EA10692}"/>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88A95C55-225C-3345-9D6C-CCA22890478E}"/>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1075B6EC-7663-0C49-8C59-DCDC29ED7B82}"/>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3DA33DA6-B159-DA4D-9718-0042CBC02F5E}"/>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7BA70372-41D8-2B4B-94D3-E66249DABB3A}"/>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84C98613-9D98-8C44-B9DD-6DBBB7736950}"/>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DA7A5EF6-7554-2E4A-B828-CF2942A67D6B}"/>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DDD9254C-F1B3-D342-ADF5-20EF62F93C20}"/>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5E7B424D-2CCB-D348-B0EE-4D438175842F}"/>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3512BC66-226C-4E46-A4FE-FFFE348E13F1}"/>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295E919D-6AE8-304F-A686-D416ADE89FA7}"/>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F2D0F484-B0AC-464E-85E2-6BA87AAA355F}"/>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918328F2-7899-F44A-9EF5-43C308C6B631}"/>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4309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77F7E"/>
              </a:solidFill>
              <a:latin typeface="Gill Sans MT" panose="020B0502020104020203"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15</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050313"/>
            <a:ext cx="8013590" cy="350391"/>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Adverse reactions leading to interruption in this study occurred in 27% of patients</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50</a:t>
            </a:r>
            <a:endParaRPr lang="en-US" sz="2400" b="1" baseline="30000" dirty="0">
              <a:effectLst/>
              <a:latin typeface="Arial" charset="0"/>
              <a:ea typeface="Arial" charset="0"/>
              <a:cs typeface="Arial"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40</a:t>
            </a:r>
            <a:endParaRPr lang="en-US" sz="2400" b="1" baseline="30000" dirty="0">
              <a:effectLst/>
              <a:latin typeface="Arial" charset="0"/>
              <a:ea typeface="Arial" charset="0"/>
              <a:cs typeface="Arial"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21353" y="2499484"/>
            <a:ext cx="8139113"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A multicenter, open-label, single-arm trial that included 310 patients with locally advanced or metastatic urothelial carcinoma</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30</a:t>
            </a:r>
            <a:endParaRPr lang="en-US" sz="2400" b="1" baseline="30000" dirty="0">
              <a:effectLst/>
              <a:latin typeface="Arial" charset="0"/>
              <a:ea typeface="Arial" charset="0"/>
              <a:cs typeface="Arial"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8" y="3730794"/>
            <a:ext cx="7737149"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The median follow-up time for this study was 14.4 months</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20</a:t>
            </a:r>
            <a:endParaRPr lang="en-US" sz="2400" b="1" baseline="30000" dirty="0">
              <a:effectLst/>
              <a:latin typeface="Arial" charset="0"/>
              <a:ea typeface="Arial" charset="0"/>
              <a:cs typeface="Arial"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503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mr-IN" sz="1600" dirty="0" err="1">
                <a:solidFill>
                  <a:schemeClr val="bg1"/>
                </a:solidFill>
                <a:latin typeface="Arial" panose="020B0604020202020204" pitchFamily="34" charset="0"/>
                <a:ea typeface="Gill Sans MT" charset="0"/>
                <a:cs typeface="Gill Sans MT" charset="0"/>
              </a:rPr>
              <a:t>O</a:t>
            </a:r>
            <a:r>
              <a:rPr lang="en-US" sz="1600" dirty="0">
                <a:solidFill>
                  <a:schemeClr val="bg1"/>
                </a:solidFill>
                <a:latin typeface="Arial" panose="020B0604020202020204" pitchFamily="34" charset="0"/>
                <a:ea typeface="Gill Sans MT" charset="0"/>
                <a:cs typeface="Arial" panose="020B0604020202020204" pitchFamily="34" charset="0"/>
              </a:rPr>
              <a:t>verall response rate</a:t>
            </a:r>
            <a:r>
              <a:rPr lang="mr-IN" sz="1600" dirty="0">
                <a:solidFill>
                  <a:schemeClr val="bg1"/>
                </a:solidFill>
                <a:latin typeface="Arial" panose="020B0604020202020204" pitchFamily="34" charset="0"/>
                <a:ea typeface="Gill Sans MT" charset="0"/>
                <a:cs typeface="Gill Sans MT" charset="0"/>
              </a:rPr>
              <a:t> was 22.0% (95% CI: 12.3%, 34.7%)</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charset="0"/>
                <a:ea typeface="Arial" charset="0"/>
                <a:cs typeface="Arial" charset="0"/>
              </a:rPr>
              <a:t>10</a:t>
            </a:r>
            <a:endParaRPr lang="en-US" sz="2400" b="1" baseline="30000" dirty="0">
              <a:effectLst/>
              <a:latin typeface="Arial" charset="0"/>
              <a:ea typeface="Arial" charset="0"/>
              <a:cs typeface="Arial"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27" y="4947720"/>
            <a:ext cx="84" cy="378742"/>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082808"/>
            <a:ext cx="8002676" cy="5719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600" dirty="0">
                <a:solidFill>
                  <a:schemeClr val="bg1"/>
                </a:solidFill>
                <a:latin typeface="Arial" panose="020B0604020202020204" pitchFamily="34" charset="0"/>
                <a:cs typeface="Arial" panose="020B0604020202020204" pitchFamily="34" charset="0"/>
              </a:rPr>
              <a:t>26% had non-bladder urothelial carcinoma and 78% of patients had visceral metastases</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4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400" b="1" dirty="0">
                <a:ln w="38100">
                  <a:noFill/>
                </a:ln>
                <a:solidFill>
                  <a:schemeClr val="bg1"/>
                </a:solidFill>
                <a:latin typeface="Arial" panose="020B0604020202020204" pitchFamily="34" charset="0"/>
                <a:cs typeface="Arial" panose="020B0604020202020204" pitchFamily="34" charset="0"/>
              </a:rPr>
              <a:t>TECENTRIQ (atezolizumab) STUDY 1</a:t>
            </a:r>
            <a:endParaRPr lang="en-US" sz="24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74" name="Group 73">
            <a:extLst>
              <a:ext uri="{FF2B5EF4-FFF2-40B4-BE49-F238E27FC236}">
                <a16:creationId xmlns:a16="http://schemas.microsoft.com/office/drawing/2014/main" id="{575952A8-CE01-BE47-8BF3-7AC3FA7F0557}"/>
              </a:ext>
            </a:extLst>
          </p:cNvPr>
          <p:cNvGrpSpPr/>
          <p:nvPr/>
        </p:nvGrpSpPr>
        <p:grpSpPr>
          <a:xfrm>
            <a:off x="502024" y="1349413"/>
            <a:ext cx="8247529" cy="558957"/>
            <a:chOff x="502024" y="1571387"/>
            <a:chExt cx="8247529" cy="558957"/>
          </a:xfrm>
        </p:grpSpPr>
        <p:sp>
          <p:nvSpPr>
            <p:cNvPr id="75" name="Rectangle 74">
              <a:extLst>
                <a:ext uri="{FF2B5EF4-FFF2-40B4-BE49-F238E27FC236}">
                  <a16:creationId xmlns:a16="http://schemas.microsoft.com/office/drawing/2014/main" id="{243B8E59-0BC1-894D-A9C4-A61B9C771AF2}"/>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6D00ED71-BA3E-1E45-91F5-4F375215C4CE}"/>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7" name="Group 76">
            <a:extLst>
              <a:ext uri="{FF2B5EF4-FFF2-40B4-BE49-F238E27FC236}">
                <a16:creationId xmlns:a16="http://schemas.microsoft.com/office/drawing/2014/main" id="{40FC9933-1190-384F-93E7-4F9357EC30A4}"/>
              </a:ext>
            </a:extLst>
          </p:cNvPr>
          <p:cNvGrpSpPr/>
          <p:nvPr/>
        </p:nvGrpSpPr>
        <p:grpSpPr>
          <a:xfrm>
            <a:off x="8816866" y="1349413"/>
            <a:ext cx="2895639" cy="591861"/>
            <a:chOff x="8816866" y="1571387"/>
            <a:chExt cx="2895639" cy="591861"/>
          </a:xfrm>
        </p:grpSpPr>
        <p:sp>
          <p:nvSpPr>
            <p:cNvPr id="78" name="Rectangle 77">
              <a:extLst>
                <a:ext uri="{FF2B5EF4-FFF2-40B4-BE49-F238E27FC236}">
                  <a16:creationId xmlns:a16="http://schemas.microsoft.com/office/drawing/2014/main" id="{0B992D0B-B666-EB4C-83A6-EEDDDB11B745}"/>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9" name="Title 1">
              <a:extLst>
                <a:ext uri="{FF2B5EF4-FFF2-40B4-BE49-F238E27FC236}">
                  <a16:creationId xmlns:a16="http://schemas.microsoft.com/office/drawing/2014/main" id="{2018C3D7-501E-D64D-A9C8-33045F8DBF27}"/>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80" name="Group 79">
            <a:extLst>
              <a:ext uri="{FF2B5EF4-FFF2-40B4-BE49-F238E27FC236}">
                <a16:creationId xmlns:a16="http://schemas.microsoft.com/office/drawing/2014/main" id="{C5783586-0741-0647-A340-D0C927610FB7}"/>
              </a:ext>
            </a:extLst>
          </p:cNvPr>
          <p:cNvGrpSpPr/>
          <p:nvPr/>
        </p:nvGrpSpPr>
        <p:grpSpPr>
          <a:xfrm>
            <a:off x="519350" y="4876625"/>
            <a:ext cx="8229600" cy="566036"/>
            <a:chOff x="520700" y="4846586"/>
            <a:chExt cx="8229600" cy="566036"/>
          </a:xfrm>
        </p:grpSpPr>
        <p:sp>
          <p:nvSpPr>
            <p:cNvPr id="81" name="Rounded Rectangle 80">
              <a:extLst>
                <a:ext uri="{FF2B5EF4-FFF2-40B4-BE49-F238E27FC236}">
                  <a16:creationId xmlns:a16="http://schemas.microsoft.com/office/drawing/2014/main" id="{F77626F5-6E7F-3A40-8B0C-A27E544D59A3}"/>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82" name="Title 1">
              <a:extLst>
                <a:ext uri="{FF2B5EF4-FFF2-40B4-BE49-F238E27FC236}">
                  <a16:creationId xmlns:a16="http://schemas.microsoft.com/office/drawing/2014/main" id="{42638EB2-0C0C-8746-B5AC-084DAACEDBD0}"/>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83" name="Group 82">
            <a:extLst>
              <a:ext uri="{FF2B5EF4-FFF2-40B4-BE49-F238E27FC236}">
                <a16:creationId xmlns:a16="http://schemas.microsoft.com/office/drawing/2014/main" id="{CEA75ECE-9F62-8042-AFBD-4EB3E4B79D7B}"/>
              </a:ext>
            </a:extLst>
          </p:cNvPr>
          <p:cNvGrpSpPr/>
          <p:nvPr/>
        </p:nvGrpSpPr>
        <p:grpSpPr>
          <a:xfrm>
            <a:off x="8801100" y="4878118"/>
            <a:ext cx="2918244" cy="566036"/>
            <a:chOff x="8801100" y="4878118"/>
            <a:chExt cx="2918244" cy="566036"/>
          </a:xfrm>
        </p:grpSpPr>
        <p:sp>
          <p:nvSpPr>
            <p:cNvPr id="84" name="Rectangle 83">
              <a:hlinkClick r:id="" action="ppaction://hlinkshowjump?jump=nextslide"/>
              <a:extLst>
                <a:ext uri="{FF2B5EF4-FFF2-40B4-BE49-F238E27FC236}">
                  <a16:creationId xmlns:a16="http://schemas.microsoft.com/office/drawing/2014/main" id="{A8216975-EEFB-7A45-A9F2-FAA45A7B5163}"/>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85" name="Rounded Rectangle 84">
              <a:extLst>
                <a:ext uri="{FF2B5EF4-FFF2-40B4-BE49-F238E27FC236}">
                  <a16:creationId xmlns:a16="http://schemas.microsoft.com/office/drawing/2014/main" id="{F69C1AF8-DA4E-4143-A2BB-F9AE9849663C}"/>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6" name="Title 1">
              <a:extLst>
                <a:ext uri="{FF2B5EF4-FFF2-40B4-BE49-F238E27FC236}">
                  <a16:creationId xmlns:a16="http://schemas.microsoft.com/office/drawing/2014/main" id="{08F65D5E-EAE8-4141-9604-917F5341A8C3}"/>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87" name="Rounded Rectangle 86">
            <a:hlinkClick r:id="" action="ppaction://hlinkshowjump?jump=nextslide"/>
            <a:extLst>
              <a:ext uri="{FF2B5EF4-FFF2-40B4-BE49-F238E27FC236}">
                <a16:creationId xmlns:a16="http://schemas.microsoft.com/office/drawing/2014/main" id="{48273E64-ED6A-9640-A0D0-41601F0FB29E}"/>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TO NEXT ROUND  →</a:t>
            </a:r>
          </a:p>
        </p:txBody>
      </p:sp>
    </p:spTree>
    <p:extLst>
      <p:ext uri="{BB962C8B-B14F-4D97-AF65-F5344CB8AC3E}">
        <p14:creationId xmlns:p14="http://schemas.microsoft.com/office/powerpoint/2010/main" val="14656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0"/>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12" grpId="0"/>
      <p:bldP spid="27" grpId="0"/>
      <p:bldP spid="31" grpId="0"/>
      <p:bldP spid="35" grpId="0"/>
      <p:bldP spid="40" grpId="0"/>
      <p:bldP spid="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0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0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0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0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0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lstStyle/>
          <a:p>
            <a:r>
              <a:rPr lang="en-US" dirty="0"/>
              <a:t>Name It! Round 16</a:t>
            </a:r>
          </a:p>
        </p:txBody>
      </p:sp>
      <p:grpSp>
        <p:nvGrpSpPr>
          <p:cNvPr id="6" name="Group 5"/>
          <p:cNvGrpSpPr/>
          <p:nvPr/>
        </p:nvGrpSpPr>
        <p:grpSpPr>
          <a:xfrm>
            <a:off x="502024" y="1349413"/>
            <a:ext cx="8247529" cy="558957"/>
            <a:chOff x="502024" y="1571387"/>
            <a:chExt cx="8247529" cy="558957"/>
          </a:xfrm>
        </p:grpSpPr>
        <p:sp>
          <p:nvSpPr>
            <p:cNvPr id="54" name="Rectangle 53">
              <a:extLst>
                <a:ext uri="{FF2B5EF4-FFF2-40B4-BE49-F238E27FC236}">
                  <a16:creationId xmlns:a16="http://schemas.microsoft.com/office/drawing/2014/main" id="{F4B34C90-0E71-4A24-8E56-3E94846C6833}"/>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4AF28F1-FA4D-41B5-AA58-D52A143A2739}"/>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 name="Group 6"/>
          <p:cNvGrpSpPr/>
          <p:nvPr/>
        </p:nvGrpSpPr>
        <p:grpSpPr>
          <a:xfrm>
            <a:off x="8816866" y="1349413"/>
            <a:ext cx="2895639" cy="591861"/>
            <a:chOff x="8816866" y="1571387"/>
            <a:chExt cx="2895639" cy="591861"/>
          </a:xfrm>
        </p:grpSpPr>
        <p:sp>
          <p:nvSpPr>
            <p:cNvPr id="55" name="Rectangle 54">
              <a:extLst>
                <a:ext uri="{FF2B5EF4-FFF2-40B4-BE49-F238E27FC236}">
                  <a16:creationId xmlns:a16="http://schemas.microsoft.com/office/drawing/2014/main" id="{F4B34C90-0E71-4A24-8E56-3E94846C6833}"/>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4E59A7AC-BC30-4D11-A678-611BF177E7EB}"/>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1940413"/>
            <a:ext cx="8013590" cy="599690"/>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Is indicated for the treatment of patients with locally advanced or metastatic urothelial carcinoma (UC)</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40" y="2617546"/>
            <a:ext cx="8139113" cy="36424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solidFill>
                  <a:schemeClr val="bg1"/>
                </a:solidFill>
                <a:latin typeface="Arial" panose="020B0604020202020204" pitchFamily="34" charset="0"/>
                <a:ea typeface="Gill Sans MT" charset="0"/>
                <a:cs typeface="Arial" panose="020B0604020202020204" pitchFamily="34" charset="0"/>
              </a:rPr>
              <a:t>PI contains warning of i</a:t>
            </a:r>
            <a:r>
              <a:rPr lang="en-US" sz="1700" dirty="0">
                <a:latin typeface="Arial" panose="020B0604020202020204" pitchFamily="34" charset="0"/>
                <a:ea typeface="Gill Sans MT" charset="0"/>
                <a:cs typeface="Arial" panose="020B0604020202020204" pitchFamily="34" charset="0"/>
              </a:rPr>
              <a:t>mmune-mediated pneumonitis or interstitial lung disease</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21353" y="3626803"/>
            <a:ext cx="8002676"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Recommended dose is 10 mg/kg administered as an intravenous infusion over 60 minutes every 2 weeks until disease progression or unacceptable toxicity</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Gill Sans MT" charset="0"/>
                <a:cs typeface="Arial" panose="020B0604020202020204" pitchFamily="34" charset="0"/>
              </a:rPr>
              <a:t>Generic name is durvalumab</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36" y="4967814"/>
            <a:ext cx="65" cy="338554"/>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21353" y="3050425"/>
            <a:ext cx="7519757" cy="599690"/>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sz="1700" dirty="0">
                <a:latin typeface="Arial" panose="020B0604020202020204" pitchFamily="34" charset="0"/>
                <a:cs typeface="Arial" panose="020B0604020202020204" pitchFamily="34" charset="0"/>
              </a:rPr>
              <a:t>Supplied as a clear to opalescent, colorless to slightly yellow solution supplied in a carton containing one single-dose vial </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IMFINZI</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grpSp>
        <p:nvGrpSpPr>
          <p:cNvPr id="2" name="Group 1"/>
          <p:cNvGrpSpPr/>
          <p:nvPr/>
        </p:nvGrpSpPr>
        <p:grpSpPr>
          <a:xfrm>
            <a:off x="519350" y="4876625"/>
            <a:ext cx="8229600" cy="566036"/>
            <a:chOff x="520700" y="4846586"/>
            <a:chExt cx="8229600" cy="566036"/>
          </a:xfrm>
        </p:grpSpPr>
        <p:sp>
          <p:nvSpPr>
            <p:cNvPr id="41" name="Rounded Rectangle 40">
              <a:extLst>
                <a:ext uri="{FF2B5EF4-FFF2-40B4-BE49-F238E27FC236}">
                  <a16:creationId xmlns:a16="http://schemas.microsoft.com/office/drawing/2014/main" id="{871A36D5-8B33-4F70-ADEA-763A07814101}"/>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42" name="Title 1">
              <a:extLst>
                <a:ext uri="{FF2B5EF4-FFF2-40B4-BE49-F238E27FC236}">
                  <a16:creationId xmlns:a16="http://schemas.microsoft.com/office/drawing/2014/main" id="{6279F70D-A2EF-44C8-898A-DDE8671FB657}"/>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grpSp>
        <p:nvGrpSpPr>
          <p:cNvPr id="14" name="Group 13"/>
          <p:cNvGrpSpPr/>
          <p:nvPr/>
        </p:nvGrpSpPr>
        <p:grpSpPr>
          <a:xfrm>
            <a:off x="8801100" y="4878118"/>
            <a:ext cx="2918244" cy="566036"/>
            <a:chOff x="8801100" y="4878118"/>
            <a:chExt cx="2918244" cy="566036"/>
          </a:xfrm>
        </p:grpSpPr>
        <p:sp>
          <p:nvSpPr>
            <p:cNvPr id="37" name="Rectangle 36">
              <a:hlinkClick r:id="" action="ppaction://hlinkshowjump?jump=nextslide"/>
              <a:extLst>
                <a:ext uri="{FF2B5EF4-FFF2-40B4-BE49-F238E27FC236}">
                  <a16:creationId xmlns:a16="http://schemas.microsoft.com/office/drawing/2014/main" id="{94ADA292-2E0A-4320-AE6C-BAFE05633CDC}"/>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871A36D5-8B33-4F70-ADEA-763A07814101}"/>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56" name="Title 1">
              <a:extLst>
                <a:ext uri="{FF2B5EF4-FFF2-40B4-BE49-F238E27FC236}">
                  <a16:creationId xmlns:a16="http://schemas.microsoft.com/office/drawing/2014/main" id="{69E08DE2-5B7B-4E17-8DB4-5D14A6F1504F}"/>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sp>
        <p:nvSpPr>
          <p:cNvPr id="58" name="Rounded Rectangle 57">
            <a:hlinkClick r:id="" action="ppaction://hlinkshowjump?jump=nextslide"/>
            <a:extLst>
              <a:ext uri="{FF2B5EF4-FFF2-40B4-BE49-F238E27FC236}">
                <a16:creationId xmlns:a16="http://schemas.microsoft.com/office/drawing/2014/main" id="{871A36D5-8B33-4F70-ADEA-763A07814101}"/>
              </a:ext>
            </a:extLst>
          </p:cNvPr>
          <p:cNvSpPr/>
          <p:nvPr/>
        </p:nvSpPr>
        <p:spPr>
          <a:xfrm>
            <a:off x="502024" y="5655637"/>
            <a:ext cx="4242486" cy="516038"/>
          </a:xfrm>
          <a:prstGeom prst="roundRect">
            <a:avLst>
              <a:gd name="adj" fmla="val 0"/>
            </a:avLst>
          </a:prstGeom>
          <a:solidFill>
            <a:srgbClr val="75C77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ea typeface="Arial" charset="0"/>
                <a:cs typeface="Arial" panose="020B0604020202020204" pitchFamily="34" charset="0"/>
              </a:rPr>
              <a:t>CONTINUE →</a:t>
            </a:r>
          </a:p>
        </p:txBody>
      </p:sp>
    </p:spTree>
    <p:extLst>
      <p:ext uri="{BB962C8B-B14F-4D97-AF65-F5344CB8AC3E}">
        <p14:creationId xmlns:p14="http://schemas.microsoft.com/office/powerpoint/2010/main" val="5530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2" grpId="0"/>
      <p:bldP spid="27" grpId="0"/>
      <p:bldP spid="31" grpId="0"/>
      <p:bldP spid="35" grpId="0"/>
      <p:bldP spid="40" grpId="0"/>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THAT COMPETITOR</a:t>
            </a:r>
          </a:p>
        </p:txBody>
      </p:sp>
      <p:sp>
        <p:nvSpPr>
          <p:cNvPr id="3" name="Content Placeholder 2"/>
          <p:cNvSpPr>
            <a:spLocks noGrp="1"/>
          </p:cNvSpPr>
          <p:nvPr>
            <p:ph idx="4294967295"/>
          </p:nvPr>
        </p:nvSpPr>
        <p:spPr>
          <a:xfrm>
            <a:off x="661852" y="1819594"/>
            <a:ext cx="11001375" cy="1777047"/>
          </a:xfrm>
        </p:spPr>
        <p:txBody>
          <a:bodyPr>
            <a:normAutofit/>
          </a:bodyPr>
          <a:lstStyle/>
          <a:p>
            <a:pPr marL="0" indent="0" algn="ctr">
              <a:buNone/>
            </a:pPr>
            <a:r>
              <a:rPr lang="en-US" sz="4000" dirty="0">
                <a:solidFill>
                  <a:schemeClr val="bg1"/>
                </a:solidFill>
              </a:rPr>
              <a:t>And the winner is</a:t>
            </a:r>
            <a:r>
              <a:rPr lang="mr-IN" sz="4000" dirty="0">
                <a:solidFill>
                  <a:schemeClr val="bg1"/>
                </a:solidFill>
              </a:rPr>
              <a:t>…</a:t>
            </a:r>
            <a:endParaRPr lang="en-US" sz="4000" dirty="0">
              <a:solidFill>
                <a:schemeClr val="bg1"/>
              </a:solidFill>
            </a:endParaRPr>
          </a:p>
          <a:p>
            <a:pPr marL="0" indent="0" algn="ctr">
              <a:buNone/>
            </a:pPr>
            <a:r>
              <a:rPr lang="en-US" sz="4000" b="1" dirty="0">
                <a:solidFill>
                  <a:schemeClr val="bg1"/>
                </a:solidFill>
              </a:rPr>
              <a:t>Congratulations Team ?!</a:t>
            </a:r>
          </a:p>
        </p:txBody>
      </p:sp>
      <p:pic>
        <p:nvPicPr>
          <p:cNvPr id="4" name="Picture 3">
            <a:extLst>
              <a:ext uri="{FF2B5EF4-FFF2-40B4-BE49-F238E27FC236}">
                <a16:creationId xmlns:a16="http://schemas.microsoft.com/office/drawing/2014/main" id="{6F5A2037-A703-904B-8F68-1F9F8292612D}"/>
              </a:ext>
            </a:extLst>
          </p:cNvPr>
          <p:cNvPicPr>
            <a:picLocks noChangeAspect="1"/>
          </p:cNvPicPr>
          <p:nvPr/>
        </p:nvPicPr>
        <p:blipFill>
          <a:blip r:embed="rId3"/>
          <a:stretch>
            <a:fillRect/>
          </a:stretch>
        </p:blipFill>
        <p:spPr>
          <a:xfrm>
            <a:off x="4568096" y="3383757"/>
            <a:ext cx="2215881" cy="2350761"/>
          </a:xfrm>
          <a:prstGeom prst="rect">
            <a:avLst/>
          </a:prstGeom>
        </p:spPr>
      </p:pic>
    </p:spTree>
    <p:extLst>
      <p:ext uri="{BB962C8B-B14F-4D97-AF65-F5344CB8AC3E}">
        <p14:creationId xmlns:p14="http://schemas.microsoft.com/office/powerpoint/2010/main" val="6854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ABA4C-ED7F-4AB3-A364-8829A485961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3">
            <a:extLst>
              <a:ext uri="{FF2B5EF4-FFF2-40B4-BE49-F238E27FC236}">
                <a16:creationId xmlns:a16="http://schemas.microsoft.com/office/drawing/2014/main" id="{7F7326B1-B876-4FEA-A088-1ACFA7F09B1D}"/>
              </a:ext>
            </a:extLst>
          </p:cNvPr>
          <p:cNvSpPr txBox="1">
            <a:spLocks noChangeArrowheads="1"/>
          </p:cNvSpPr>
          <p:nvPr/>
        </p:nvSpPr>
        <p:spPr bwMode="auto">
          <a:xfrm>
            <a:off x="1234440" y="2862792"/>
            <a:ext cx="9525000" cy="127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8763" tIns="54382" rIns="108763" bIns="54382">
            <a:spAutoFit/>
          </a:bodyPr>
          <a:lstStyle>
            <a:lvl1pPr defTabSz="652463">
              <a:defRPr sz="3400">
                <a:solidFill>
                  <a:schemeClr val="tx1"/>
                </a:solidFill>
                <a:latin typeface="Arial" panose="020B0604020202020204" pitchFamily="34" charset="0"/>
                <a:ea typeface="MS PGothic" panose="020B0600070205080204" pitchFamily="34" charset="-128"/>
              </a:defRPr>
            </a:lvl1pPr>
            <a:lvl2pPr marL="742950" indent="-285750" defTabSz="652463">
              <a:defRPr sz="3400">
                <a:solidFill>
                  <a:schemeClr val="tx1"/>
                </a:solidFill>
                <a:latin typeface="Arial" panose="020B0604020202020204" pitchFamily="34" charset="0"/>
                <a:ea typeface="MS PGothic" panose="020B0600070205080204" pitchFamily="34" charset="-128"/>
              </a:defRPr>
            </a:lvl2pPr>
            <a:lvl3pPr marL="1143000" indent="-228600" defTabSz="652463">
              <a:defRPr sz="3400">
                <a:solidFill>
                  <a:schemeClr val="tx1"/>
                </a:solidFill>
                <a:latin typeface="Arial" panose="020B0604020202020204" pitchFamily="34" charset="0"/>
                <a:ea typeface="MS PGothic" panose="020B0600070205080204" pitchFamily="34" charset="-128"/>
              </a:defRPr>
            </a:lvl3pPr>
            <a:lvl4pPr marL="1600200" indent="-228600" defTabSz="652463">
              <a:defRPr sz="3400">
                <a:solidFill>
                  <a:schemeClr val="tx1"/>
                </a:solidFill>
                <a:latin typeface="Arial" panose="020B0604020202020204" pitchFamily="34" charset="0"/>
                <a:ea typeface="MS PGothic" panose="020B0600070205080204" pitchFamily="34" charset="-128"/>
              </a:defRPr>
            </a:lvl4pPr>
            <a:lvl5pPr marL="2057400" indent="-228600" defTabSz="652463">
              <a:defRPr sz="34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dirty="0"/>
              <a:t>Notes Page Appendix </a:t>
            </a:r>
          </a:p>
          <a:p>
            <a:pPr algn="ctr" eaLnBrk="1" hangingPunct="1"/>
            <a:r>
              <a:rPr lang="en-US" altLang="en-US" sz="3200" b="1" dirty="0"/>
              <a:t>(hidden slide)</a:t>
            </a:r>
          </a:p>
        </p:txBody>
      </p:sp>
    </p:spTree>
    <p:extLst>
      <p:ext uri="{BB962C8B-B14F-4D97-AF65-F5344CB8AC3E}">
        <p14:creationId xmlns:p14="http://schemas.microsoft.com/office/powerpoint/2010/main" val="60240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8D275E-87D5-4234-BD99-FDDA701F189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9F4CFA-61D2-4B0E-86A7-D1DC25298246}"/>
              </a:ext>
            </a:extLst>
          </p:cNvPr>
          <p:cNvSpPr txBox="1">
            <a:spLocks noChangeArrowheads="1"/>
          </p:cNvSpPr>
          <p:nvPr/>
        </p:nvSpPr>
        <p:spPr bwMode="auto">
          <a:xfrm>
            <a:off x="1234440" y="2862792"/>
            <a:ext cx="9525000" cy="1956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8763" tIns="54382" rIns="108763" bIns="54382">
            <a:spAutoFit/>
          </a:bodyPr>
          <a:lstStyle>
            <a:lvl1pPr defTabSz="652463">
              <a:defRPr sz="3400">
                <a:solidFill>
                  <a:schemeClr val="tx1"/>
                </a:solidFill>
                <a:latin typeface="Arial" panose="020B0604020202020204" pitchFamily="34" charset="0"/>
                <a:ea typeface="MS PGothic" panose="020B0600070205080204" pitchFamily="34" charset="-128"/>
              </a:defRPr>
            </a:lvl1pPr>
            <a:lvl2pPr marL="742950" indent="-285750" defTabSz="652463">
              <a:defRPr sz="3400">
                <a:solidFill>
                  <a:schemeClr val="tx1"/>
                </a:solidFill>
                <a:latin typeface="Arial" panose="020B0604020202020204" pitchFamily="34" charset="0"/>
                <a:ea typeface="MS PGothic" panose="020B0600070205080204" pitchFamily="34" charset="-128"/>
              </a:defRPr>
            </a:lvl2pPr>
            <a:lvl3pPr marL="1143000" indent="-228600" defTabSz="652463">
              <a:defRPr sz="3400">
                <a:solidFill>
                  <a:schemeClr val="tx1"/>
                </a:solidFill>
                <a:latin typeface="Arial" panose="020B0604020202020204" pitchFamily="34" charset="0"/>
                <a:ea typeface="MS PGothic" panose="020B0600070205080204" pitchFamily="34" charset="-128"/>
              </a:defRPr>
            </a:lvl3pPr>
            <a:lvl4pPr marL="1600200" indent="-228600" defTabSz="652463">
              <a:defRPr sz="3400">
                <a:solidFill>
                  <a:schemeClr val="tx1"/>
                </a:solidFill>
                <a:latin typeface="Arial" panose="020B0604020202020204" pitchFamily="34" charset="0"/>
                <a:ea typeface="MS PGothic" panose="020B0600070205080204" pitchFamily="34" charset="-128"/>
              </a:defRPr>
            </a:lvl4pPr>
            <a:lvl5pPr marL="2057400" indent="-228600" defTabSz="652463">
              <a:defRPr sz="34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9pPr>
          </a:lstStyle>
          <a:p>
            <a:pPr algn="ctr"/>
            <a:r>
              <a:rPr lang="en-US" altLang="en-US" sz="4400" b="1" dirty="0"/>
              <a:t>Notes Page Appendix</a:t>
            </a:r>
            <a:br>
              <a:rPr lang="en-US" altLang="en-US" sz="4400" b="1" dirty="0"/>
            </a:br>
            <a:r>
              <a:rPr lang="en-US" altLang="en-US" b="1" dirty="0"/>
              <a:t>Answer Key</a:t>
            </a:r>
            <a:r>
              <a:rPr lang="en-US" altLang="en-US" sz="4400" b="1" dirty="0"/>
              <a:t> </a:t>
            </a:r>
          </a:p>
          <a:p>
            <a:pPr algn="ctr" eaLnBrk="1" hangingPunct="1"/>
            <a:r>
              <a:rPr lang="en-US" altLang="en-US" sz="3200" b="1" dirty="0"/>
              <a:t>(hidden slide)</a:t>
            </a:r>
          </a:p>
        </p:txBody>
      </p:sp>
    </p:spTree>
    <p:extLst>
      <p:ext uri="{BB962C8B-B14F-4D97-AF65-F5344CB8AC3E}">
        <p14:creationId xmlns:p14="http://schemas.microsoft.com/office/powerpoint/2010/main" val="80143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33B4E0-B899-4E8D-A2AE-15A3B247CCB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3">
            <a:extLst>
              <a:ext uri="{FF2B5EF4-FFF2-40B4-BE49-F238E27FC236}">
                <a16:creationId xmlns:a16="http://schemas.microsoft.com/office/drawing/2014/main" id="{B6BF15CC-E210-40B8-9721-DE757480D02F}"/>
              </a:ext>
            </a:extLst>
          </p:cNvPr>
          <p:cNvSpPr txBox="1">
            <a:spLocks noChangeArrowheads="1"/>
          </p:cNvSpPr>
          <p:nvPr/>
        </p:nvSpPr>
        <p:spPr bwMode="auto">
          <a:xfrm>
            <a:off x="1234440" y="2862792"/>
            <a:ext cx="9525000" cy="127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8763" tIns="54382" rIns="108763" bIns="54382">
            <a:spAutoFit/>
          </a:bodyPr>
          <a:lstStyle>
            <a:lvl1pPr defTabSz="652463">
              <a:defRPr sz="3400">
                <a:solidFill>
                  <a:schemeClr val="tx1"/>
                </a:solidFill>
                <a:latin typeface="Arial" panose="020B0604020202020204" pitchFamily="34" charset="0"/>
                <a:ea typeface="MS PGothic" panose="020B0600070205080204" pitchFamily="34" charset="-128"/>
              </a:defRPr>
            </a:lvl1pPr>
            <a:lvl2pPr marL="742950" indent="-285750" defTabSz="652463">
              <a:defRPr sz="3400">
                <a:solidFill>
                  <a:schemeClr val="tx1"/>
                </a:solidFill>
                <a:latin typeface="Arial" panose="020B0604020202020204" pitchFamily="34" charset="0"/>
                <a:ea typeface="MS PGothic" panose="020B0600070205080204" pitchFamily="34" charset="-128"/>
              </a:defRPr>
            </a:lvl2pPr>
            <a:lvl3pPr marL="1143000" indent="-228600" defTabSz="652463">
              <a:defRPr sz="3400">
                <a:solidFill>
                  <a:schemeClr val="tx1"/>
                </a:solidFill>
                <a:latin typeface="Arial" panose="020B0604020202020204" pitchFamily="34" charset="0"/>
                <a:ea typeface="MS PGothic" panose="020B0600070205080204" pitchFamily="34" charset="-128"/>
              </a:defRPr>
            </a:lvl3pPr>
            <a:lvl4pPr marL="1600200" indent="-228600" defTabSz="652463">
              <a:defRPr sz="3400">
                <a:solidFill>
                  <a:schemeClr val="tx1"/>
                </a:solidFill>
                <a:latin typeface="Arial" panose="020B0604020202020204" pitchFamily="34" charset="0"/>
                <a:ea typeface="MS PGothic" panose="020B0600070205080204" pitchFamily="34" charset="-128"/>
              </a:defRPr>
            </a:lvl4pPr>
            <a:lvl5pPr marL="2057400" indent="-228600" defTabSz="652463">
              <a:defRPr sz="3400">
                <a:solidFill>
                  <a:schemeClr val="tx1"/>
                </a:solidFill>
                <a:latin typeface="Arial" panose="020B0604020202020204" pitchFamily="34" charset="0"/>
                <a:ea typeface="MS PGothic" panose="020B0600070205080204" pitchFamily="34" charset="-128"/>
              </a:defRPr>
            </a:lvl5pPr>
            <a:lvl6pPr marL="25146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6pPr>
            <a:lvl7pPr marL="29718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7pPr>
            <a:lvl8pPr marL="34290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8pPr>
            <a:lvl9pPr marL="3886200" indent="-228600" defTabSz="652463" eaLnBrk="0" fontAlgn="base" hangingPunct="0">
              <a:spcBef>
                <a:spcPct val="0"/>
              </a:spcBef>
              <a:spcAft>
                <a:spcPct val="0"/>
              </a:spcAft>
              <a:defRPr sz="3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dirty="0"/>
              <a:t>Notes Page WAAG </a:t>
            </a:r>
          </a:p>
          <a:p>
            <a:pPr algn="ctr" eaLnBrk="1" hangingPunct="1"/>
            <a:r>
              <a:rPr lang="en-US" altLang="en-US" sz="3200" b="1" dirty="0"/>
              <a:t>(hidden slide)</a:t>
            </a:r>
          </a:p>
        </p:txBody>
      </p:sp>
    </p:spTree>
    <p:extLst>
      <p:ext uri="{BB962C8B-B14F-4D97-AF65-F5344CB8AC3E}">
        <p14:creationId xmlns:p14="http://schemas.microsoft.com/office/powerpoint/2010/main" val="387592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effectLst/>
              </a:rPr>
              <a:t>Knowledge Assessment</a:t>
            </a:r>
          </a:p>
        </p:txBody>
      </p:sp>
      <p:pic>
        <p:nvPicPr>
          <p:cNvPr id="7" name="Picture 6">
            <a:extLst>
              <a:ext uri="{FF2B5EF4-FFF2-40B4-BE49-F238E27FC236}">
                <a16:creationId xmlns:a16="http://schemas.microsoft.com/office/drawing/2014/main" id="{73B9FF22-6B03-DA43-9C97-9D58A5E09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 y="1767139"/>
            <a:ext cx="5022669" cy="2293457"/>
          </a:xfrm>
          <a:prstGeom prst="rect">
            <a:avLst/>
          </a:prstGeom>
        </p:spPr>
      </p:pic>
    </p:spTree>
    <p:extLst>
      <p:ext uri="{BB962C8B-B14F-4D97-AF65-F5344CB8AC3E}">
        <p14:creationId xmlns:p14="http://schemas.microsoft.com/office/powerpoint/2010/main" val="28997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sz="3600" b="1" dirty="0">
                <a:solidFill>
                  <a:schemeClr val="accent2">
                    <a:lumMod val="50000"/>
                  </a:schemeClr>
                </a:solidFill>
              </a:rPr>
              <a:t>Upon completion of this workshop, you will be able to:</a:t>
            </a:r>
          </a:p>
          <a:p>
            <a:pPr lvl="1"/>
            <a:r>
              <a:rPr lang="en-US" dirty="0"/>
              <a:t>Identify key data on durvalumab and top competitors in the oncology marketplace: avelumab, atezolizumab, nivolumab, and pembrolizumab</a:t>
            </a:r>
          </a:p>
          <a:p>
            <a:pPr lvl="1"/>
            <a:r>
              <a:rPr lang="en-US" dirty="0"/>
              <a:t>Demonstrate your understanding of the competitor landscape for IMFINZI</a:t>
            </a:r>
            <a:r>
              <a:rPr lang="en-US" baseline="30000" dirty="0"/>
              <a:t>®</a:t>
            </a:r>
            <a:r>
              <a:rPr lang="en-US" dirty="0"/>
              <a:t> (durvalumab)</a:t>
            </a:r>
          </a:p>
        </p:txBody>
      </p:sp>
    </p:spTree>
    <p:extLst>
      <p:ext uri="{BB962C8B-B14F-4D97-AF65-F5344CB8AC3E}">
        <p14:creationId xmlns:p14="http://schemas.microsoft.com/office/powerpoint/2010/main" val="163602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COMPLIANCE REMINDERS</a:t>
            </a:r>
          </a:p>
        </p:txBody>
      </p:sp>
      <p:sp>
        <p:nvSpPr>
          <p:cNvPr id="3" name="Content Placeholder 2"/>
          <p:cNvSpPr>
            <a:spLocks noGrp="1"/>
          </p:cNvSpPr>
          <p:nvPr>
            <p:ph idx="1"/>
          </p:nvPr>
        </p:nvSpPr>
        <p:spPr/>
        <p:txBody>
          <a:bodyPr>
            <a:normAutofit/>
          </a:bodyPr>
          <a:lstStyle/>
          <a:p>
            <a:pPr marL="0" indent="0">
              <a:buNone/>
            </a:pPr>
            <a:endParaRPr lang="en-US" sz="3200" b="1" dirty="0"/>
          </a:p>
          <a:p>
            <a:pPr marL="0" indent="0">
              <a:buNone/>
            </a:pPr>
            <a:r>
              <a:rPr lang="en-US" sz="3200" b="1" dirty="0"/>
              <a:t>Our session may contain INFORMATION THAT IS BEYOND what is included in the PI and our approved promotional materials.</a:t>
            </a:r>
            <a:br>
              <a:rPr lang="en-US" sz="3200" b="1" dirty="0"/>
            </a:br>
            <a:endParaRPr lang="en-US" sz="3200" b="1" dirty="0"/>
          </a:p>
          <a:p>
            <a:pPr marL="0" indent="0">
              <a:buNone/>
            </a:pPr>
            <a:r>
              <a:rPr lang="en-US" sz="3200" b="1" dirty="0"/>
              <a:t>Remember that this type of information is FOR YOUR BACKGROUND INFORMATION ONLY and may not be </a:t>
            </a:r>
            <a:br>
              <a:rPr lang="en-US" sz="3200" b="1" dirty="0"/>
            </a:br>
            <a:r>
              <a:rPr lang="en-US" sz="3200" b="1" dirty="0"/>
              <a:t>discussed with customers.</a:t>
            </a:r>
          </a:p>
        </p:txBody>
      </p:sp>
    </p:spTree>
    <p:extLst>
      <p:ext uri="{BB962C8B-B14F-4D97-AF65-F5344CB8AC3E}">
        <p14:creationId xmlns:p14="http://schemas.microsoft.com/office/powerpoint/2010/main" val="88411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THAT COMPETITOR</a:t>
            </a:r>
          </a:p>
        </p:txBody>
      </p:sp>
      <p:sp>
        <p:nvSpPr>
          <p:cNvPr id="3" name="Content Placeholder 2"/>
          <p:cNvSpPr>
            <a:spLocks noGrp="1"/>
          </p:cNvSpPr>
          <p:nvPr>
            <p:ph idx="1"/>
          </p:nvPr>
        </p:nvSpPr>
        <p:spPr/>
        <p:txBody>
          <a:bodyPr/>
          <a:lstStyle/>
          <a:p>
            <a:pPr marL="0" indent="0">
              <a:buNone/>
            </a:pPr>
            <a:r>
              <a:rPr lang="en-US" b="1" dirty="0"/>
              <a:t>How to play this game:</a:t>
            </a:r>
          </a:p>
          <a:p>
            <a:pPr lvl="1"/>
            <a:r>
              <a:rPr lang="en-US" dirty="0"/>
              <a:t>Form 2 teams (A/B)</a:t>
            </a:r>
          </a:p>
          <a:p>
            <a:pPr lvl="1"/>
            <a:r>
              <a:rPr lang="en-US" dirty="0"/>
              <a:t>Facilitator flips a coin to determine first playing team</a:t>
            </a:r>
          </a:p>
          <a:p>
            <a:pPr lvl="1"/>
            <a:r>
              <a:rPr lang="en-US" altLang="en-US" dirty="0"/>
              <a:t>Teams alternate turns </a:t>
            </a:r>
          </a:p>
          <a:p>
            <a:pPr lvl="1"/>
            <a:r>
              <a:rPr lang="en-US" altLang="en-US" dirty="0"/>
              <a:t>Clues will be shown one at a time </a:t>
            </a:r>
          </a:p>
          <a:p>
            <a:pPr lvl="2"/>
            <a:r>
              <a:rPr lang="en-US" altLang="en-US" dirty="0"/>
              <a:t>Clues include details from durvalumab and competitor products’ prescribing information (eg, indications, dosing, efficacy, safety and other information—anything that can be found in the PI!)</a:t>
            </a:r>
          </a:p>
          <a:p>
            <a:pPr lvl="1"/>
            <a:r>
              <a:rPr lang="en-US" altLang="en-US" dirty="0"/>
              <a:t>Team can either attempt to identify the product after each clue is revealed, or ask to reveal the next clue</a:t>
            </a:r>
          </a:p>
        </p:txBody>
      </p:sp>
    </p:spTree>
    <p:extLst>
      <p:ext uri="{BB962C8B-B14F-4D97-AF65-F5344CB8AC3E}">
        <p14:creationId xmlns:p14="http://schemas.microsoft.com/office/powerpoint/2010/main" val="131464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B34C90-0E71-4A24-8E56-3E94846C6833}"/>
              </a:ext>
            </a:extLst>
          </p:cNvPr>
          <p:cNvSpPr/>
          <p:nvPr/>
        </p:nvSpPr>
        <p:spPr>
          <a:xfrm>
            <a:off x="502024" y="1962506"/>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4B34C90-0E71-4A24-8E56-3E94846C6833}"/>
              </a:ext>
            </a:extLst>
          </p:cNvPr>
          <p:cNvSpPr/>
          <p:nvPr/>
        </p:nvSpPr>
        <p:spPr>
          <a:xfrm>
            <a:off x="502024" y="2521148"/>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4B34C90-0E71-4A24-8E56-3E94846C6833}"/>
              </a:ext>
            </a:extLst>
          </p:cNvPr>
          <p:cNvSpPr/>
          <p:nvPr/>
        </p:nvSpPr>
        <p:spPr>
          <a:xfrm>
            <a:off x="502024" y="3092060"/>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B34C90-0E71-4A24-8E56-3E94846C6833}"/>
              </a:ext>
            </a:extLst>
          </p:cNvPr>
          <p:cNvSpPr/>
          <p:nvPr/>
        </p:nvSpPr>
        <p:spPr>
          <a:xfrm>
            <a:off x="502024" y="3656837"/>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4B34C90-0E71-4A24-8E56-3E94846C6833}"/>
              </a:ext>
            </a:extLst>
          </p:cNvPr>
          <p:cNvSpPr/>
          <p:nvPr/>
        </p:nvSpPr>
        <p:spPr>
          <a:xfrm>
            <a:off x="502024" y="4221613"/>
            <a:ext cx="8247529" cy="526007"/>
          </a:xfrm>
          <a:prstGeom prst="rect">
            <a:avLst/>
          </a:prstGeom>
          <a:solidFill>
            <a:srgbClr val="016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4B34C90-0E71-4A24-8E56-3E94846C6833}"/>
              </a:ext>
            </a:extLst>
          </p:cNvPr>
          <p:cNvSpPr/>
          <p:nvPr/>
        </p:nvSpPr>
        <p:spPr>
          <a:xfrm>
            <a:off x="8807940" y="1962506"/>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F4B34C90-0E71-4A24-8E56-3E94846C6833}"/>
              </a:ext>
            </a:extLst>
          </p:cNvPr>
          <p:cNvSpPr/>
          <p:nvPr/>
        </p:nvSpPr>
        <p:spPr>
          <a:xfrm>
            <a:off x="8807940" y="2521148"/>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4B34C90-0E71-4A24-8E56-3E94846C6833}"/>
              </a:ext>
            </a:extLst>
          </p:cNvPr>
          <p:cNvSpPr/>
          <p:nvPr/>
        </p:nvSpPr>
        <p:spPr>
          <a:xfrm>
            <a:off x="8807940" y="3092060"/>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4B34C90-0E71-4A24-8E56-3E94846C6833}"/>
              </a:ext>
            </a:extLst>
          </p:cNvPr>
          <p:cNvSpPr/>
          <p:nvPr/>
        </p:nvSpPr>
        <p:spPr>
          <a:xfrm>
            <a:off x="8807940" y="3656837"/>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4B34C90-0E71-4A24-8E56-3E94846C6833}"/>
              </a:ext>
            </a:extLst>
          </p:cNvPr>
          <p:cNvSpPr/>
          <p:nvPr/>
        </p:nvSpPr>
        <p:spPr>
          <a:xfrm>
            <a:off x="8807940" y="4221613"/>
            <a:ext cx="2904565" cy="526007"/>
          </a:xfrm>
          <a:prstGeom prst="rect">
            <a:avLst/>
          </a:prstGeom>
          <a:solidFill>
            <a:srgbClr val="027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9F7C297-B371-4868-9BBF-0AFCC3E2CF2A}"/>
              </a:ext>
            </a:extLst>
          </p:cNvPr>
          <p:cNvSpPr>
            <a:spLocks noGrp="1"/>
          </p:cNvSpPr>
          <p:nvPr>
            <p:ph type="title"/>
          </p:nvPr>
        </p:nvSpPr>
        <p:spPr/>
        <p:txBody>
          <a:bodyPr>
            <a:normAutofit/>
          </a:bodyPr>
          <a:lstStyle/>
          <a:p>
            <a:r>
              <a:rPr lang="en-US" sz="3700" dirty="0"/>
              <a:t>NAME THAT COMPETITOR POINT VALUES</a:t>
            </a:r>
          </a:p>
        </p:txBody>
      </p:sp>
      <p:sp>
        <p:nvSpPr>
          <p:cNvPr id="12" name="Title 1">
            <a:extLst>
              <a:ext uri="{FF2B5EF4-FFF2-40B4-BE49-F238E27FC236}">
                <a16:creationId xmlns:a16="http://schemas.microsoft.com/office/drawing/2014/main" id="{6E38FB74-0C63-43D0-B7CE-E61C12C0A632}"/>
              </a:ext>
            </a:extLst>
          </p:cNvPr>
          <p:cNvSpPr txBox="1">
            <a:spLocks/>
          </p:cNvSpPr>
          <p:nvPr/>
        </p:nvSpPr>
        <p:spPr>
          <a:xfrm>
            <a:off x="610439" y="2036464"/>
            <a:ext cx="7237195" cy="378091"/>
          </a:xfrm>
          <a:prstGeom prst="rect">
            <a:avLst/>
          </a:prstGeom>
          <a:noFill/>
        </p:spPr>
        <p:txBody>
          <a:bodyPr vert="horz" wrap="square" lIns="127546" tIns="63773" rIns="127546" bIns="63773" rtlCol="0" anchor="ctr" anchorCtr="0">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solidFill>
                  <a:schemeClr val="bg1"/>
                </a:solidFill>
                <a:latin typeface="Arial" panose="020B0604020202020204" pitchFamily="34" charset="0"/>
                <a:cs typeface="Arial" panose="020B0604020202020204" pitchFamily="34" charset="0"/>
              </a:rPr>
              <a:t>Clue 1</a:t>
            </a:r>
          </a:p>
        </p:txBody>
      </p:sp>
      <p:sp>
        <p:nvSpPr>
          <p:cNvPr id="13" name="Title 1">
            <a:extLst>
              <a:ext uri="{FF2B5EF4-FFF2-40B4-BE49-F238E27FC236}">
                <a16:creationId xmlns:a16="http://schemas.microsoft.com/office/drawing/2014/main" id="{3C1FC7F4-C40E-4F07-AFEB-64C985B53F39}"/>
              </a:ext>
            </a:extLst>
          </p:cNvPr>
          <p:cNvSpPr txBox="1">
            <a:spLocks/>
          </p:cNvSpPr>
          <p:nvPr/>
        </p:nvSpPr>
        <p:spPr>
          <a:xfrm>
            <a:off x="9597276" y="2008782"/>
            <a:ext cx="1325893" cy="357255"/>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50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4" name="Title 1">
            <a:extLst>
              <a:ext uri="{FF2B5EF4-FFF2-40B4-BE49-F238E27FC236}">
                <a16:creationId xmlns:a16="http://schemas.microsoft.com/office/drawing/2014/main" id="{B37F413F-C352-405C-83D6-E3DDD08AD9F9}"/>
              </a:ext>
            </a:extLst>
          </p:cNvPr>
          <p:cNvSpPr txBox="1">
            <a:spLocks/>
          </p:cNvSpPr>
          <p:nvPr/>
        </p:nvSpPr>
        <p:spPr>
          <a:xfrm>
            <a:off x="9597276" y="2593663"/>
            <a:ext cx="1325893" cy="342446"/>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40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27" name="Title 1">
            <a:extLst>
              <a:ext uri="{FF2B5EF4-FFF2-40B4-BE49-F238E27FC236}">
                <a16:creationId xmlns:a16="http://schemas.microsoft.com/office/drawing/2014/main" id="{0A339D74-DCB0-46BE-978C-556FFCEDFBDD}"/>
              </a:ext>
            </a:extLst>
          </p:cNvPr>
          <p:cNvSpPr txBox="1">
            <a:spLocks/>
          </p:cNvSpPr>
          <p:nvPr/>
        </p:nvSpPr>
        <p:spPr>
          <a:xfrm>
            <a:off x="610438" y="3723767"/>
            <a:ext cx="813911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solidFill>
                  <a:schemeClr val="bg1"/>
                </a:solidFill>
                <a:latin typeface="Arial" panose="020B0604020202020204" pitchFamily="34" charset="0"/>
                <a:cs typeface="Arial" panose="020B0604020202020204" pitchFamily="34" charset="0"/>
              </a:rPr>
              <a:t>Clue 4</a:t>
            </a:r>
          </a:p>
        </p:txBody>
      </p:sp>
      <p:sp>
        <p:nvSpPr>
          <p:cNvPr id="28" name="Title 1">
            <a:extLst>
              <a:ext uri="{FF2B5EF4-FFF2-40B4-BE49-F238E27FC236}">
                <a16:creationId xmlns:a16="http://schemas.microsoft.com/office/drawing/2014/main" id="{485E73F1-895D-451C-9179-050B9A9B5A90}"/>
              </a:ext>
            </a:extLst>
          </p:cNvPr>
          <p:cNvSpPr txBox="1">
            <a:spLocks/>
          </p:cNvSpPr>
          <p:nvPr/>
        </p:nvSpPr>
        <p:spPr>
          <a:xfrm>
            <a:off x="9597276" y="3155855"/>
            <a:ext cx="1325893" cy="3450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30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1" name="Title 1">
            <a:extLst>
              <a:ext uri="{FF2B5EF4-FFF2-40B4-BE49-F238E27FC236}">
                <a16:creationId xmlns:a16="http://schemas.microsoft.com/office/drawing/2014/main" id="{216A386C-C488-446E-8332-16081B6295E7}"/>
              </a:ext>
            </a:extLst>
          </p:cNvPr>
          <p:cNvSpPr txBox="1">
            <a:spLocks/>
          </p:cNvSpPr>
          <p:nvPr/>
        </p:nvSpPr>
        <p:spPr>
          <a:xfrm>
            <a:off x="610438" y="2574235"/>
            <a:ext cx="7737149"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solidFill>
                  <a:schemeClr val="bg1"/>
                </a:solidFill>
                <a:latin typeface="Arial" panose="020B0604020202020204" pitchFamily="34" charset="0"/>
                <a:cs typeface="Arial" panose="020B0604020202020204" pitchFamily="34" charset="0"/>
              </a:rPr>
              <a:t>Clue 2</a:t>
            </a:r>
          </a:p>
        </p:txBody>
      </p:sp>
      <p:sp>
        <p:nvSpPr>
          <p:cNvPr id="32" name="Title 1">
            <a:extLst>
              <a:ext uri="{FF2B5EF4-FFF2-40B4-BE49-F238E27FC236}">
                <a16:creationId xmlns:a16="http://schemas.microsoft.com/office/drawing/2014/main" id="{F46B3A29-9A9A-40E2-B978-D91998EBA5C9}"/>
              </a:ext>
            </a:extLst>
          </p:cNvPr>
          <p:cNvSpPr txBox="1">
            <a:spLocks/>
          </p:cNvSpPr>
          <p:nvPr/>
        </p:nvSpPr>
        <p:spPr>
          <a:xfrm>
            <a:off x="9597276" y="3711691"/>
            <a:ext cx="1325893" cy="365498"/>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20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5" name="Title 1">
            <a:extLst>
              <a:ext uri="{FF2B5EF4-FFF2-40B4-BE49-F238E27FC236}">
                <a16:creationId xmlns:a16="http://schemas.microsoft.com/office/drawing/2014/main" id="{8C963C40-340F-41E2-9B57-F111D6444598}"/>
              </a:ext>
            </a:extLst>
          </p:cNvPr>
          <p:cNvSpPr txBox="1">
            <a:spLocks/>
          </p:cNvSpPr>
          <p:nvPr/>
        </p:nvSpPr>
        <p:spPr>
          <a:xfrm>
            <a:off x="610439" y="4295571"/>
            <a:ext cx="8047423"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pPr lvl="0"/>
            <a:r>
              <a:rPr lang="en-US" dirty="0">
                <a:solidFill>
                  <a:schemeClr val="bg1"/>
                </a:solidFill>
                <a:latin typeface="Arial" panose="020B0604020202020204" pitchFamily="34" charset="0"/>
                <a:ea typeface="Gill Sans MT" charset="0"/>
                <a:cs typeface="Arial" panose="020B0604020202020204" pitchFamily="34" charset="0"/>
              </a:rPr>
              <a:t>Clue 5</a:t>
            </a:r>
          </a:p>
        </p:txBody>
      </p:sp>
      <p:sp>
        <p:nvSpPr>
          <p:cNvPr id="36" name="Title 1">
            <a:extLst>
              <a:ext uri="{FF2B5EF4-FFF2-40B4-BE49-F238E27FC236}">
                <a16:creationId xmlns:a16="http://schemas.microsoft.com/office/drawing/2014/main" id="{FBA657F9-EBE6-401C-8208-9DD86C755C7C}"/>
              </a:ext>
            </a:extLst>
          </p:cNvPr>
          <p:cNvSpPr txBox="1">
            <a:spLocks/>
          </p:cNvSpPr>
          <p:nvPr/>
        </p:nvSpPr>
        <p:spPr>
          <a:xfrm>
            <a:off x="9597276" y="4276615"/>
            <a:ext cx="1325893" cy="3506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10</a:t>
            </a:r>
            <a:endParaRPr lang="en-US" sz="2400" b="1" baseline="30000" dirty="0">
              <a:effectLst/>
              <a:latin typeface="Arial" panose="020B0604020202020204" pitchFamily="34" charset="0"/>
              <a:ea typeface="Arial" charset="0"/>
              <a:cs typeface="Arial" panose="020B0604020202020204" pitchFamily="34" charset="0"/>
            </a:endParaRPr>
          </a:p>
        </p:txBody>
      </p:sp>
      <p:sp>
        <p:nvSpPr>
          <p:cNvPr id="39" name="Reveal Answer Button">
            <a:extLst>
              <a:ext uri="{FF2B5EF4-FFF2-40B4-BE49-F238E27FC236}">
                <a16:creationId xmlns:a16="http://schemas.microsoft.com/office/drawing/2014/main" id="{44CA9C76-D5B1-47C8-A4E6-0F62D8C9A2CC}"/>
              </a:ext>
            </a:extLst>
          </p:cNvPr>
          <p:cNvSpPr/>
          <p:nvPr/>
        </p:nvSpPr>
        <p:spPr bwMode="auto">
          <a:xfrm>
            <a:off x="4254736" y="4967814"/>
            <a:ext cx="65" cy="338554"/>
          </a:xfrm>
          <a:prstGeom prst="rect">
            <a:avLst/>
          </a:prstGeom>
          <a:solidFill>
            <a:schemeClr val="tx2">
              <a:alpha val="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solidFill>
                <a:srgbClr val="071D49"/>
              </a:solidFill>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287074F3-62BD-4C67-899C-7315B7576CF4}"/>
              </a:ext>
            </a:extLst>
          </p:cNvPr>
          <p:cNvSpPr txBox="1">
            <a:spLocks/>
          </p:cNvSpPr>
          <p:nvPr/>
        </p:nvSpPr>
        <p:spPr>
          <a:xfrm>
            <a:off x="610438" y="3173362"/>
            <a:ext cx="8002676" cy="378091"/>
          </a:xfrm>
          <a:prstGeom prst="rect">
            <a:avLst/>
          </a:prstGeom>
          <a:noFill/>
        </p:spPr>
        <p:txBody>
          <a:bodyPr vert="horz" wrap="square" lIns="127546" tIns="63773" rIns="127546" bIns="63773" rtlCol="0" anchor="t">
            <a:spAutoFit/>
            <a:scene3d>
              <a:camera prst="orthographicFront"/>
              <a:lightRig rig="threePt" dir="t"/>
            </a:scene3d>
            <a:sp3d extrusionH="57150">
              <a:extrusionClr>
                <a:schemeClr val="bg1"/>
              </a:extrusionClr>
              <a:contourClr>
                <a:schemeClr val="bg2"/>
              </a:contourClr>
            </a:sp3d>
          </a:bodyPr>
          <a:lstStyle>
            <a:defPPr>
              <a:defRPr lang="en-US"/>
            </a:defPPr>
            <a:lvl1pPr algn="l" defTabSz="1088212" eaLnBrk="1" latinLnBrk="0" hangingPunct="1">
              <a:lnSpc>
                <a:spcPct val="90000"/>
              </a:lnSpc>
              <a:spcBef>
                <a:spcPct val="0"/>
              </a:spcBef>
              <a:buNone/>
              <a:defRPr sz="1800" b="0">
                <a:ln w="38100">
                  <a:noFill/>
                </a:ln>
                <a:solidFill>
                  <a:srgbClr val="FFFFFF"/>
                </a:solidFill>
                <a:effectLst/>
                <a:latin typeface="Gill Sans MT" panose="020B0502020104020203" pitchFamily="34" charset="0"/>
                <a:ea typeface="+mj-ea"/>
                <a:cs typeface="Gill Sans"/>
              </a:defRPr>
            </a:lvl1pPr>
          </a:lstStyle>
          <a:p>
            <a:r>
              <a:rPr lang="en-US" dirty="0">
                <a:solidFill>
                  <a:schemeClr val="bg1"/>
                </a:solidFill>
                <a:latin typeface="Arial" panose="020B0604020202020204" pitchFamily="34" charset="0"/>
                <a:cs typeface="Arial" panose="020B0604020202020204" pitchFamily="34" charset="0"/>
              </a:rPr>
              <a:t>Clue 3</a:t>
            </a:r>
          </a:p>
        </p:txBody>
      </p:sp>
      <p:sp>
        <p:nvSpPr>
          <p:cNvPr id="64" name="Answer Text">
            <a:extLst>
              <a:ext uri="{FF2B5EF4-FFF2-40B4-BE49-F238E27FC236}">
                <a16:creationId xmlns:a16="http://schemas.microsoft.com/office/drawing/2014/main" id="{443A1BEA-F846-4F95-AA1F-8F2BC1177D79}"/>
              </a:ext>
            </a:extLst>
          </p:cNvPr>
          <p:cNvSpPr/>
          <p:nvPr/>
        </p:nvSpPr>
        <p:spPr>
          <a:xfrm>
            <a:off x="486867" y="4873827"/>
            <a:ext cx="8137162" cy="430887"/>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p>
            <a:pPr algn="ctr" defTabSz="1088212" fontAlgn="base">
              <a:lnSpc>
                <a:spcPct val="90000"/>
              </a:lnSpc>
              <a:spcBef>
                <a:spcPct val="0"/>
              </a:spcBef>
              <a:spcAft>
                <a:spcPct val="50000"/>
              </a:spcAft>
            </a:pPr>
            <a:r>
              <a:rPr lang="en-US" sz="2800" b="1" dirty="0">
                <a:ln w="38100">
                  <a:noFill/>
                </a:ln>
                <a:solidFill>
                  <a:schemeClr val="bg1"/>
                </a:solidFill>
                <a:latin typeface="Arial" panose="020B0604020202020204" pitchFamily="34" charset="0"/>
                <a:ea typeface="Arial" charset="0"/>
                <a:cs typeface="Arial" panose="020B0604020202020204" pitchFamily="34" charset="0"/>
              </a:rPr>
              <a:t>Answer: </a:t>
            </a:r>
            <a:r>
              <a:rPr lang="en-US" sz="2800" b="1" dirty="0">
                <a:ln w="38100">
                  <a:noFill/>
                </a:ln>
                <a:solidFill>
                  <a:schemeClr val="bg1"/>
                </a:solidFill>
                <a:latin typeface="Arial" panose="020B0604020202020204" pitchFamily="34" charset="0"/>
                <a:cs typeface="Arial" panose="020B0604020202020204" pitchFamily="34" charset="0"/>
              </a:rPr>
              <a:t>PRODUCT NAME</a:t>
            </a:r>
            <a:endParaRPr lang="en-US" sz="2800" b="1" i="1" dirty="0">
              <a:ln w="38100">
                <a:noFill/>
              </a:ln>
              <a:solidFill>
                <a:schemeClr val="bg1"/>
              </a:solidFill>
              <a:latin typeface="Arial" panose="020B0604020202020204" pitchFamily="34" charset="0"/>
              <a:ea typeface="Arial" charset="0"/>
              <a:cs typeface="Arial" panose="020B0604020202020204" pitchFamily="34" charset="0"/>
            </a:endParaRPr>
          </a:p>
        </p:txBody>
      </p:sp>
      <p:sp>
        <p:nvSpPr>
          <p:cNvPr id="3" name="TextBox 2"/>
          <p:cNvSpPr txBox="1"/>
          <p:nvPr/>
        </p:nvSpPr>
        <p:spPr>
          <a:xfrm>
            <a:off x="1715560" y="5683751"/>
            <a:ext cx="8794796"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ea typeface="Arial" charset="0"/>
                <a:cs typeface="Arial" panose="020B0604020202020204" pitchFamily="34" charset="0"/>
              </a:rPr>
              <a:t>FEWER CLUES = MORE POINTS!</a:t>
            </a:r>
          </a:p>
        </p:txBody>
      </p:sp>
      <p:grpSp>
        <p:nvGrpSpPr>
          <p:cNvPr id="63" name="Group 62">
            <a:extLst>
              <a:ext uri="{FF2B5EF4-FFF2-40B4-BE49-F238E27FC236}">
                <a16:creationId xmlns:a16="http://schemas.microsoft.com/office/drawing/2014/main" id="{209E0FC6-3758-9242-9ACD-C33110338CA0}"/>
              </a:ext>
            </a:extLst>
          </p:cNvPr>
          <p:cNvGrpSpPr/>
          <p:nvPr/>
        </p:nvGrpSpPr>
        <p:grpSpPr>
          <a:xfrm>
            <a:off x="502024" y="1349413"/>
            <a:ext cx="8247529" cy="558957"/>
            <a:chOff x="502024" y="1571387"/>
            <a:chExt cx="8247529" cy="558957"/>
          </a:xfrm>
        </p:grpSpPr>
        <p:sp>
          <p:nvSpPr>
            <p:cNvPr id="65" name="Rectangle 64">
              <a:extLst>
                <a:ext uri="{FF2B5EF4-FFF2-40B4-BE49-F238E27FC236}">
                  <a16:creationId xmlns:a16="http://schemas.microsoft.com/office/drawing/2014/main" id="{A8A2D080-6866-294E-AB85-66891CA9C76E}"/>
                </a:ext>
              </a:extLst>
            </p:cNvPr>
            <p:cNvSpPr/>
            <p:nvPr/>
          </p:nvSpPr>
          <p:spPr>
            <a:xfrm>
              <a:off x="502024" y="1571387"/>
              <a:ext cx="824752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66" name="Title 1">
              <a:extLst>
                <a:ext uri="{FF2B5EF4-FFF2-40B4-BE49-F238E27FC236}">
                  <a16:creationId xmlns:a16="http://schemas.microsoft.com/office/drawing/2014/main" id="{E352BCC7-2405-E14D-955D-3C2838F7899B}"/>
                </a:ext>
              </a:extLst>
            </p:cNvPr>
            <p:cNvSpPr txBox="1">
              <a:spLocks/>
            </p:cNvSpPr>
            <p:nvPr/>
          </p:nvSpPr>
          <p:spPr>
            <a:xfrm>
              <a:off x="610439" y="1625824"/>
              <a:ext cx="2511121" cy="488343"/>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r>
                <a:rPr lang="en-US" sz="2400" b="1" dirty="0">
                  <a:effectLst/>
                  <a:latin typeface="Arial" panose="020B0604020202020204" pitchFamily="34" charset="0"/>
                  <a:ea typeface="Arial" charset="0"/>
                  <a:cs typeface="Arial" panose="020B0604020202020204" pitchFamily="34" charset="0"/>
                </a:rPr>
                <a:t>CLUE</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67" name="Group 66">
            <a:extLst>
              <a:ext uri="{FF2B5EF4-FFF2-40B4-BE49-F238E27FC236}">
                <a16:creationId xmlns:a16="http://schemas.microsoft.com/office/drawing/2014/main" id="{7CA4FBEE-2510-014D-A26D-47FC65C33B1D}"/>
              </a:ext>
            </a:extLst>
          </p:cNvPr>
          <p:cNvGrpSpPr/>
          <p:nvPr/>
        </p:nvGrpSpPr>
        <p:grpSpPr>
          <a:xfrm>
            <a:off x="8816866" y="1349413"/>
            <a:ext cx="2895639" cy="591861"/>
            <a:chOff x="8816866" y="1571387"/>
            <a:chExt cx="2895639" cy="591861"/>
          </a:xfrm>
        </p:grpSpPr>
        <p:sp>
          <p:nvSpPr>
            <p:cNvPr id="68" name="Rectangle 67">
              <a:extLst>
                <a:ext uri="{FF2B5EF4-FFF2-40B4-BE49-F238E27FC236}">
                  <a16:creationId xmlns:a16="http://schemas.microsoft.com/office/drawing/2014/main" id="{4101BC27-7529-5248-BED1-8A3C221A2093}"/>
                </a:ext>
              </a:extLst>
            </p:cNvPr>
            <p:cNvSpPr/>
            <p:nvPr/>
          </p:nvSpPr>
          <p:spPr>
            <a:xfrm>
              <a:off x="8816866" y="1571387"/>
              <a:ext cx="2895639" cy="558957"/>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69" name="Title 1">
              <a:extLst>
                <a:ext uri="{FF2B5EF4-FFF2-40B4-BE49-F238E27FC236}">
                  <a16:creationId xmlns:a16="http://schemas.microsoft.com/office/drawing/2014/main" id="{8DE08E59-E262-0D4C-9BEB-2D2E4D05F0D0}"/>
                </a:ext>
              </a:extLst>
            </p:cNvPr>
            <p:cNvSpPr txBox="1">
              <a:spLocks/>
            </p:cNvSpPr>
            <p:nvPr/>
          </p:nvSpPr>
          <p:spPr>
            <a:xfrm>
              <a:off x="9261796" y="1641609"/>
              <a:ext cx="1996852" cy="52163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effectLst/>
                  <a:latin typeface="Arial" panose="020B0604020202020204" pitchFamily="34" charset="0"/>
                  <a:ea typeface="Arial" charset="0"/>
                  <a:cs typeface="Arial" panose="020B0604020202020204" pitchFamily="34" charset="0"/>
                </a:rPr>
                <a:t>POINTS</a:t>
              </a:r>
              <a:endParaRPr lang="en-US" sz="2400" b="1" baseline="30000" dirty="0">
                <a:effectLst/>
                <a:latin typeface="Arial" panose="020B0604020202020204" pitchFamily="34" charset="0"/>
                <a:ea typeface="Arial" charset="0"/>
                <a:cs typeface="Arial" panose="020B0604020202020204" pitchFamily="34" charset="0"/>
              </a:endParaRPr>
            </a:p>
          </p:txBody>
        </p:sp>
      </p:grpSp>
      <p:grpSp>
        <p:nvGrpSpPr>
          <p:cNvPr id="73" name="Group 72">
            <a:extLst>
              <a:ext uri="{FF2B5EF4-FFF2-40B4-BE49-F238E27FC236}">
                <a16:creationId xmlns:a16="http://schemas.microsoft.com/office/drawing/2014/main" id="{3EA136A0-7EF3-1A45-9F49-BA7390F79289}"/>
              </a:ext>
            </a:extLst>
          </p:cNvPr>
          <p:cNvGrpSpPr/>
          <p:nvPr/>
        </p:nvGrpSpPr>
        <p:grpSpPr>
          <a:xfrm>
            <a:off x="8801100" y="4878118"/>
            <a:ext cx="2918244" cy="566036"/>
            <a:chOff x="8801100" y="4878118"/>
            <a:chExt cx="2918244" cy="566036"/>
          </a:xfrm>
        </p:grpSpPr>
        <p:sp>
          <p:nvSpPr>
            <p:cNvPr id="74" name="Rectangle 73">
              <a:hlinkClick r:id="" action="ppaction://hlinkshowjump?jump=nextslide"/>
              <a:extLst>
                <a:ext uri="{FF2B5EF4-FFF2-40B4-BE49-F238E27FC236}">
                  <a16:creationId xmlns:a16="http://schemas.microsoft.com/office/drawing/2014/main" id="{CCECFA6D-6854-104A-A37F-C9C520195C16}"/>
                </a:ext>
              </a:extLst>
            </p:cNvPr>
            <p:cNvSpPr/>
            <p:nvPr/>
          </p:nvSpPr>
          <p:spPr bwMode="auto">
            <a:xfrm>
              <a:off x="10260190" y="4942467"/>
              <a:ext cx="65" cy="33855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algn="ctr" fontAlgn="base">
                <a:spcBef>
                  <a:spcPct val="50000"/>
                </a:spcBef>
                <a:spcAft>
                  <a:spcPct val="50000"/>
                </a:spcAft>
              </a:pPr>
              <a:endParaRPr lang="en-US" sz="2200" dirty="0">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E4B54409-CB8B-C14F-AF0E-12A00DE43949}"/>
                </a:ext>
              </a:extLst>
            </p:cNvPr>
            <p:cNvSpPr/>
            <p:nvPr/>
          </p:nvSpPr>
          <p:spPr>
            <a:xfrm>
              <a:off x="8801100" y="4878118"/>
              <a:ext cx="2918244" cy="566036"/>
            </a:xfrm>
            <a:prstGeom prst="roundRect">
              <a:avLst>
                <a:gd name="adj" fmla="val 0"/>
              </a:avLst>
            </a:prstGeom>
            <a:solidFill>
              <a:srgbClr val="18B5B2"/>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6" name="Title 1">
              <a:extLst>
                <a:ext uri="{FF2B5EF4-FFF2-40B4-BE49-F238E27FC236}">
                  <a16:creationId xmlns:a16="http://schemas.microsoft.com/office/drawing/2014/main" id="{4D192F89-822E-9E40-8A77-69541F944AAC}"/>
                </a:ext>
              </a:extLst>
            </p:cNvPr>
            <p:cNvSpPr txBox="1">
              <a:spLocks/>
            </p:cNvSpPr>
            <p:nvPr/>
          </p:nvSpPr>
          <p:spPr>
            <a:xfrm>
              <a:off x="8807940" y="4944502"/>
              <a:ext cx="2904565" cy="424279"/>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NEXT CLUE</a:t>
              </a:r>
              <a:r>
                <a:rPr lang="en-US" sz="2400" b="1" spc="300" dirty="0">
                  <a:effectLst/>
                  <a:latin typeface="Arial" panose="020B0604020202020204" pitchFamily="34" charset="0"/>
                  <a:ea typeface="Arial" charset="0"/>
                  <a:cs typeface="Arial" panose="020B0604020202020204" pitchFamily="34" charset="0"/>
                </a:rPr>
                <a:t> </a:t>
              </a:r>
              <a:r>
                <a:rPr lang="en-US" sz="2400" b="1" dirty="0">
                  <a:latin typeface="Arial" panose="020B0604020202020204" pitchFamily="34" charset="0"/>
                  <a:ea typeface="Arial" charset="0"/>
                  <a:cs typeface="Arial" panose="020B0604020202020204" pitchFamily="34" charset="0"/>
                </a:rPr>
                <a:t>→</a:t>
              </a:r>
            </a:p>
          </p:txBody>
        </p:sp>
      </p:grpSp>
      <p:grpSp>
        <p:nvGrpSpPr>
          <p:cNvPr id="41" name="Group 40">
            <a:extLst>
              <a:ext uri="{FF2B5EF4-FFF2-40B4-BE49-F238E27FC236}">
                <a16:creationId xmlns:a16="http://schemas.microsoft.com/office/drawing/2014/main" id="{C60360FB-B374-D24F-94A3-C8CE556B1798}"/>
              </a:ext>
            </a:extLst>
          </p:cNvPr>
          <p:cNvGrpSpPr/>
          <p:nvPr/>
        </p:nvGrpSpPr>
        <p:grpSpPr>
          <a:xfrm>
            <a:off x="519350" y="4876625"/>
            <a:ext cx="8229600" cy="566036"/>
            <a:chOff x="520700" y="4846586"/>
            <a:chExt cx="8229600" cy="566036"/>
          </a:xfrm>
        </p:grpSpPr>
        <p:sp>
          <p:nvSpPr>
            <p:cNvPr id="42" name="Rounded Rectangle 41">
              <a:extLst>
                <a:ext uri="{FF2B5EF4-FFF2-40B4-BE49-F238E27FC236}">
                  <a16:creationId xmlns:a16="http://schemas.microsoft.com/office/drawing/2014/main" id="{A23729AE-E98F-F847-9005-D4AACC8979C8}"/>
                </a:ext>
              </a:extLst>
            </p:cNvPr>
            <p:cNvSpPr/>
            <p:nvPr/>
          </p:nvSpPr>
          <p:spPr>
            <a:xfrm>
              <a:off x="520700" y="4846586"/>
              <a:ext cx="8229600" cy="566036"/>
            </a:xfrm>
            <a:prstGeom prst="roundRect">
              <a:avLst>
                <a:gd name="adj" fmla="val 0"/>
              </a:avLst>
            </a:prstGeom>
            <a:solidFill>
              <a:srgbClr val="128E8C"/>
            </a:solidFill>
            <a:ln>
              <a:solidFill>
                <a:schemeClr val="bg1"/>
              </a:solidFill>
            </a:ln>
            <a:effectLst>
              <a:outerShdw blurRad="38100" dist="381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43" name="Title 1">
              <a:extLst>
                <a:ext uri="{FF2B5EF4-FFF2-40B4-BE49-F238E27FC236}">
                  <a16:creationId xmlns:a16="http://schemas.microsoft.com/office/drawing/2014/main" id="{2879DA0B-DC87-6247-B592-2CE65A6354A1}"/>
                </a:ext>
              </a:extLst>
            </p:cNvPr>
            <p:cNvSpPr txBox="1">
              <a:spLocks/>
            </p:cNvSpPr>
            <p:nvPr/>
          </p:nvSpPr>
          <p:spPr>
            <a:xfrm>
              <a:off x="3044111" y="4918376"/>
              <a:ext cx="3182778" cy="414330"/>
            </a:xfrm>
            <a:prstGeom prst="rect">
              <a:avLst/>
            </a:prstGeom>
            <a:noFill/>
          </p:spPr>
          <p:txBody>
            <a:bodyPr vert="horz" lIns="127546" tIns="63773" rIns="127546" bIns="63773" rtlCol="0" anchor="t">
              <a:noAutofit/>
              <a:scene3d>
                <a:camera prst="orthographicFront"/>
                <a:lightRig rig="threePt" dir="t"/>
              </a:scene3d>
              <a:sp3d extrusionH="57150">
                <a:extrusionClr>
                  <a:schemeClr val="bg1"/>
                </a:extrusionClr>
                <a:contourClr>
                  <a:schemeClr val="bg2"/>
                </a:contourClr>
              </a:sp3d>
            </a:bodyPr>
            <a:lstStyle>
              <a:lvl1pPr algn="l" defTabSz="1088212" rtl="0" eaLnBrk="1" latinLnBrk="0" hangingPunct="1">
                <a:lnSpc>
                  <a:spcPct val="90000"/>
                </a:lnSpc>
                <a:spcBef>
                  <a:spcPct val="0"/>
                </a:spcBef>
                <a:buNone/>
                <a:defRPr lang="en-US" sz="3200" b="0" kern="1200" dirty="0">
                  <a:ln w="38100">
                    <a:noFill/>
                  </a:ln>
                  <a:solidFill>
                    <a:schemeClr val="bg1"/>
                  </a:solidFill>
                  <a:effectLst>
                    <a:outerShdw blurRad="50800" dist="38100" dir="2700000" algn="tl" rotWithShape="0">
                      <a:prstClr val="black">
                        <a:alpha val="40000"/>
                      </a:prstClr>
                    </a:outerShdw>
                  </a:effectLst>
                  <a:latin typeface="Arial Black" panose="020B0A04020102020204" pitchFamily="34" charset="0"/>
                  <a:ea typeface="+mj-ea"/>
                  <a:cs typeface="+mj-cs"/>
                </a:defRPr>
              </a:lvl1pPr>
            </a:lstStyle>
            <a:p>
              <a:pPr algn="ctr"/>
              <a:r>
                <a:rPr lang="en-US" sz="2400" b="1" dirty="0">
                  <a:latin typeface="Arial" panose="020B0604020202020204" pitchFamily="34" charset="0"/>
                  <a:ea typeface="Arial" charset="0"/>
                  <a:cs typeface="Arial" panose="020B0604020202020204" pitchFamily="34" charset="0"/>
                </a:rPr>
                <a:t>REVEAL ANSWER</a:t>
              </a:r>
              <a:endParaRPr lang="en-US" sz="2400" b="1" spc="300" baseline="30000" dirty="0">
                <a:effectLst/>
                <a:latin typeface="Arial" panose="020B0604020202020204" pitchFamily="34" charset="0"/>
                <a:ea typeface="Arial" charset="0"/>
                <a:cs typeface="Arial" panose="020B0604020202020204" pitchFamily="34" charset="0"/>
              </a:endParaRPr>
            </a:p>
          </p:txBody>
        </p:sp>
      </p:grpSp>
    </p:spTree>
    <p:extLst>
      <p:ext uri="{BB962C8B-B14F-4D97-AF65-F5344CB8AC3E}">
        <p14:creationId xmlns:p14="http://schemas.microsoft.com/office/powerpoint/2010/main" val="15764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2" grpId="0"/>
      <p:bldP spid="27" grpId="0"/>
      <p:bldP spid="31" grpId="0"/>
      <p:bldP spid="35"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THAT COMPETITOR</a:t>
            </a:r>
          </a:p>
        </p:txBody>
      </p:sp>
      <p:sp>
        <p:nvSpPr>
          <p:cNvPr id="3" name="Content Placeholder 2"/>
          <p:cNvSpPr>
            <a:spLocks noGrp="1"/>
          </p:cNvSpPr>
          <p:nvPr>
            <p:ph idx="1"/>
          </p:nvPr>
        </p:nvSpPr>
        <p:spPr>
          <a:xfrm>
            <a:off x="1497720" y="1756836"/>
            <a:ext cx="9477703" cy="4733396"/>
          </a:xfrm>
        </p:spPr>
        <p:txBody>
          <a:bodyPr/>
          <a:lstStyle/>
          <a:p>
            <a:pPr marL="0" indent="0">
              <a:buNone/>
            </a:pPr>
            <a:r>
              <a:rPr lang="en-US" altLang="en-US" dirty="0"/>
              <a:t>If the team correctly identifies the competitor product, they win the corresponding points</a:t>
            </a:r>
          </a:p>
          <a:p>
            <a:pPr marL="0" indent="0">
              <a:buNone/>
            </a:pPr>
            <a:endParaRPr lang="en-US" altLang="en-US" dirty="0"/>
          </a:p>
          <a:p>
            <a:pPr marL="0" indent="0">
              <a:buNone/>
            </a:pPr>
            <a:r>
              <a:rPr lang="en-US" altLang="en-US" dirty="0"/>
              <a:t>If the team guesses wrong, the other team can “steal” the points by naming the correct product</a:t>
            </a:r>
          </a:p>
          <a:p>
            <a:pPr marL="0" indent="0">
              <a:buNone/>
            </a:pPr>
            <a:endParaRPr lang="en-US" altLang="en-US" dirty="0"/>
          </a:p>
          <a:p>
            <a:pPr marL="0" indent="0">
              <a:buNone/>
            </a:pPr>
            <a:r>
              <a:rPr lang="en-US" altLang="en-US" dirty="0"/>
              <a:t>The team with the most points at the end is the winner!</a:t>
            </a:r>
          </a:p>
        </p:txBody>
      </p:sp>
      <p:pic>
        <p:nvPicPr>
          <p:cNvPr id="5" name="Picture 4">
            <a:extLst>
              <a:ext uri="{FF2B5EF4-FFF2-40B4-BE49-F238E27FC236}">
                <a16:creationId xmlns:a16="http://schemas.microsoft.com/office/drawing/2014/main" id="{192B513A-4CD2-FF4D-BB55-C4F626762D22}"/>
              </a:ext>
            </a:extLst>
          </p:cNvPr>
          <p:cNvPicPr>
            <a:picLocks noChangeAspect="1"/>
          </p:cNvPicPr>
          <p:nvPr/>
        </p:nvPicPr>
        <p:blipFill>
          <a:blip r:embed="rId3"/>
          <a:stretch>
            <a:fillRect/>
          </a:stretch>
        </p:blipFill>
        <p:spPr>
          <a:xfrm>
            <a:off x="353148" y="4202363"/>
            <a:ext cx="1150921" cy="1220977"/>
          </a:xfrm>
          <a:prstGeom prst="rect">
            <a:avLst/>
          </a:prstGeom>
        </p:spPr>
      </p:pic>
      <p:pic>
        <p:nvPicPr>
          <p:cNvPr id="7" name="Picture 6">
            <a:extLst>
              <a:ext uri="{FF2B5EF4-FFF2-40B4-BE49-F238E27FC236}">
                <a16:creationId xmlns:a16="http://schemas.microsoft.com/office/drawing/2014/main" id="{DF265093-2E2D-CF4D-977B-7D36A3211645}"/>
              </a:ext>
            </a:extLst>
          </p:cNvPr>
          <p:cNvPicPr>
            <a:picLocks noChangeAspect="1"/>
          </p:cNvPicPr>
          <p:nvPr/>
        </p:nvPicPr>
        <p:blipFill>
          <a:blip r:embed="rId4"/>
          <a:stretch>
            <a:fillRect/>
          </a:stretch>
        </p:blipFill>
        <p:spPr>
          <a:xfrm>
            <a:off x="305237" y="3061346"/>
            <a:ext cx="1150921" cy="1220977"/>
          </a:xfrm>
          <a:prstGeom prst="rect">
            <a:avLst/>
          </a:prstGeom>
        </p:spPr>
      </p:pic>
      <p:pic>
        <p:nvPicPr>
          <p:cNvPr id="9" name="Picture 8">
            <a:extLst>
              <a:ext uri="{FF2B5EF4-FFF2-40B4-BE49-F238E27FC236}">
                <a16:creationId xmlns:a16="http://schemas.microsoft.com/office/drawing/2014/main" id="{7A86EAC9-E25C-1742-95C2-7A6AE5924D8C}"/>
              </a:ext>
            </a:extLst>
          </p:cNvPr>
          <p:cNvPicPr>
            <a:picLocks noChangeAspect="1"/>
          </p:cNvPicPr>
          <p:nvPr/>
        </p:nvPicPr>
        <p:blipFill>
          <a:blip r:embed="rId5"/>
          <a:stretch>
            <a:fillRect/>
          </a:stretch>
        </p:blipFill>
        <p:spPr>
          <a:xfrm>
            <a:off x="321616" y="1547045"/>
            <a:ext cx="1367970" cy="1451238"/>
          </a:xfrm>
          <a:prstGeom prst="rect">
            <a:avLst/>
          </a:prstGeom>
        </p:spPr>
      </p:pic>
    </p:spTree>
    <p:extLst>
      <p:ext uri="{BB962C8B-B14F-4D97-AF65-F5344CB8AC3E}">
        <p14:creationId xmlns:p14="http://schemas.microsoft.com/office/powerpoint/2010/main" val="1649099049"/>
      </p:ext>
    </p:extLst>
  </p:cSld>
  <p:clrMapOvr>
    <a:masterClrMapping/>
  </p:clrMapOvr>
</p:sld>
</file>

<file path=ppt/theme/theme1.xml><?xml version="1.0" encoding="utf-8"?>
<a:theme xmlns:a="http://schemas.openxmlformats.org/drawingml/2006/main" name="Office Theme">
  <a:themeElements>
    <a:clrScheme name="OncologyV02">
      <a:dk1>
        <a:srgbClr val="000000"/>
      </a:dk1>
      <a:lt1>
        <a:srgbClr val="FFFFFF"/>
      </a:lt1>
      <a:dk2>
        <a:srgbClr val="44546A"/>
      </a:dk2>
      <a:lt2>
        <a:srgbClr val="E7E6E6"/>
      </a:lt2>
      <a:accent1>
        <a:srgbClr val="1F8381"/>
      </a:accent1>
      <a:accent2>
        <a:srgbClr val="56CFCB"/>
      </a:accent2>
      <a:accent3>
        <a:srgbClr val="012222"/>
      </a:accent3>
      <a:accent4>
        <a:srgbClr val="D2AC19"/>
      </a:accent4>
      <a:accent5>
        <a:srgbClr val="4A9E37"/>
      </a:accent5>
      <a:accent6>
        <a:srgbClr val="030339"/>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16109</TotalTime>
  <Words>5021</Words>
  <Application>Microsoft Office PowerPoint</Application>
  <PresentationFormat>Widescreen</PresentationFormat>
  <Paragraphs>613</Paragraphs>
  <Slides>29</Slides>
  <Notes>29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Gill Sans MT</vt:lpstr>
      <vt:lpstr>Wingdings</vt:lpstr>
      <vt:lpstr>Office Theme</vt:lpstr>
      <vt:lpstr>PowerPoint Presentation</vt:lpstr>
      <vt:lpstr>PowerPoint Presentation</vt:lpstr>
      <vt:lpstr>PowerPoint Presentation</vt:lpstr>
      <vt:lpstr>PowerPoint Presentation</vt:lpstr>
      <vt:lpstr>Learning Objectives</vt:lpstr>
      <vt:lpstr>IMPORTANT COMPLIANCE REMINDERS</vt:lpstr>
      <vt:lpstr>NAME THAT COMPETITOR</vt:lpstr>
      <vt:lpstr>NAME THAT COMPETITOR POINT VALUES</vt:lpstr>
      <vt:lpstr>NAME THAT COMPETITOR</vt:lpstr>
      <vt:lpstr>Get ready to play…</vt:lpstr>
      <vt:lpstr>Name It! Round 1</vt:lpstr>
      <vt:lpstr>Name It! Round 2</vt:lpstr>
      <vt:lpstr>Name It! Round 3</vt:lpstr>
      <vt:lpstr>Name It! Round 4</vt:lpstr>
      <vt:lpstr>Name It! Round 5</vt:lpstr>
      <vt:lpstr>Name It! Round 6</vt:lpstr>
      <vt:lpstr>Name It! Round 7</vt:lpstr>
      <vt:lpstr>Name It! Round 8</vt:lpstr>
      <vt:lpstr>Name It! Round 9</vt:lpstr>
      <vt:lpstr>Name It! Round 10</vt:lpstr>
      <vt:lpstr>Name It! Round 11</vt:lpstr>
      <vt:lpstr>Name It! Round 12</vt:lpstr>
      <vt:lpstr>Name It! Round 13</vt:lpstr>
      <vt:lpstr>Name It! Round 14</vt:lpstr>
      <vt:lpstr>Name It! Round 15</vt:lpstr>
      <vt:lpstr>Name It! Round 16</vt:lpstr>
      <vt:lpstr>NAME THAT COMPETITOR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Gerry Lacuarta</cp:lastModifiedBy>
  <cp:revision>273</cp:revision>
  <cp:lastPrinted>2018-01-04T17:59:59Z</cp:lastPrinted>
  <dcterms:created xsi:type="dcterms:W3CDTF">2017-05-26T14:31:17Z</dcterms:created>
  <dcterms:modified xsi:type="dcterms:W3CDTF">2021-08-18T16:20:48Z</dcterms:modified>
</cp:coreProperties>
</file>