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57" r:id="rId3"/>
    <p:sldId id="258" r:id="rId4"/>
    <p:sldId id="346" r:id="rId5"/>
    <p:sldId id="364" r:id="rId6"/>
    <p:sldId id="372" r:id="rId7"/>
    <p:sldId id="390" r:id="rId8"/>
    <p:sldId id="387" r:id="rId9"/>
    <p:sldId id="374" r:id="rId10"/>
    <p:sldId id="393" r:id="rId11"/>
    <p:sldId id="388" r:id="rId12"/>
    <p:sldId id="376" r:id="rId13"/>
    <p:sldId id="377" r:id="rId14"/>
    <p:sldId id="378" r:id="rId15"/>
    <p:sldId id="379" r:id="rId16"/>
    <p:sldId id="380" r:id="rId17"/>
    <p:sldId id="381" r:id="rId18"/>
    <p:sldId id="382" r:id="rId19"/>
    <p:sldId id="394" r:id="rId20"/>
    <p:sldId id="397" r:id="rId21"/>
    <p:sldId id="392" r:id="rId22"/>
    <p:sldId id="331" r:id="rId23"/>
    <p:sldId id="371" r:id="rId24"/>
    <p:sldId id="273" r:id="rId25"/>
    <p:sldId id="324" r:id="rId26"/>
    <p:sldId id="395" r:id="rId27"/>
    <p:sldId id="398" r:id="rId28"/>
    <p:sldId id="396" r:id="rId29"/>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Soldo" initials="BS" lastIdx="110" clrIdx="0"/>
  <p:cmAuthor id="2" name="Scott Diodato" initials="SD" lastIdx="2" clrIdx="1"/>
  <p:cmAuthor id="3" name="Dianne Pena" initials="DP" lastIdx="77" clrIdx="2"/>
  <p:cmAuthor id="4" name="Leslie Nicholson" initials="LN" lastIdx="19" clrIdx="3"/>
  <p:cmAuthor id="5" name="Leslie Nicholson" initials="LN [2]" lastIdx="13" clrIdx="4"/>
  <p:cmAuthor id="6" name="Leslie" initials="L" lastIdx="4" clrIdx="5"/>
  <p:cmAuthor id="7" name="Wendy Clubb" initials="WC" lastIdx="5" clrIdx="6">
    <p:extLst>
      <p:ext uri="{19B8F6BF-5375-455C-9EA6-DF929625EA0E}">
        <p15:presenceInfo xmlns:p15="http://schemas.microsoft.com/office/powerpoint/2012/main" userId="S::wclubb@educationalresource.com::79fe6174-22dd-4a32-8f8a-2cdff9170464" providerId="AD"/>
      </p:ext>
    </p:extLst>
  </p:cmAuthor>
  <p:cmAuthor id="8" name="debbie Anderson" initials="dA" lastIdx="33" clrIdx="7">
    <p:extLst>
      <p:ext uri="{19B8F6BF-5375-455C-9EA6-DF929625EA0E}">
        <p15:presenceInfo xmlns:p15="http://schemas.microsoft.com/office/powerpoint/2012/main" userId="8a0c35ff483800a5" providerId="Windows Live"/>
      </p:ext>
    </p:extLst>
  </p:cmAuthor>
  <p:cmAuthor id="9" name="Jordana Jampel" initials="JJ" lastIdx="17" clrIdx="8">
    <p:extLst>
      <p:ext uri="{19B8F6BF-5375-455C-9EA6-DF929625EA0E}">
        <p15:presenceInfo xmlns:p15="http://schemas.microsoft.com/office/powerpoint/2012/main" userId="Jordana Jampel" providerId="None"/>
      </p:ext>
    </p:extLst>
  </p:cmAuthor>
  <p:cmAuthor id="10" name="James'" initials="J" lastIdx="5" clrIdx="9"/>
  <p:cmAuthor id="11" name="Dana Cullen" initials="DC" lastIdx="2" clrIdx="10">
    <p:extLst>
      <p:ext uri="{19B8F6BF-5375-455C-9EA6-DF929625EA0E}">
        <p15:presenceInfo xmlns:p15="http://schemas.microsoft.com/office/powerpoint/2012/main" userId="S::dcullen@educationalresource.com::5ded6347-ee79-413e-8057-91246bc027f0" providerId="AD"/>
      </p:ext>
    </p:extLst>
  </p:cmAuthor>
  <p:cmAuthor id="12" name="Karen Ward" initials="KW" lastIdx="92" clrIdx="11">
    <p:extLst>
      <p:ext uri="{19B8F6BF-5375-455C-9EA6-DF929625EA0E}">
        <p15:presenceInfo xmlns:p15="http://schemas.microsoft.com/office/powerpoint/2012/main" userId="S::kward@educationalresource.com::2c0d96a1-7ed9-416c-9b9f-f92c831747fa" providerId="AD"/>
      </p:ext>
    </p:extLst>
  </p:cmAuthor>
  <p:cmAuthor id="13" name="Nicole Urbont" initials="NU" lastIdx="138" clrIdx="12">
    <p:extLst>
      <p:ext uri="{19B8F6BF-5375-455C-9EA6-DF929625EA0E}">
        <p15:presenceInfo xmlns:p15="http://schemas.microsoft.com/office/powerpoint/2012/main" userId="S::nurbont@educationalresource.com::d6764f66-c5a8-4131-8dd1-65c88ec1542a" providerId="AD"/>
      </p:ext>
    </p:extLst>
  </p:cmAuthor>
  <p:cmAuthor id="14" name="Emily Hertler" initials="EH" lastIdx="7" clrIdx="13">
    <p:extLst>
      <p:ext uri="{19B8F6BF-5375-455C-9EA6-DF929625EA0E}">
        <p15:presenceInfo xmlns:p15="http://schemas.microsoft.com/office/powerpoint/2012/main" userId="S::ehertler@educationalresource.com::eb09bf52-0430-43e5-933e-1ce90c22c7f0" providerId="AD"/>
      </p:ext>
    </p:extLst>
  </p:cmAuthor>
  <p:cmAuthor id="15" name="Melissa Orlando" initials="MO" lastIdx="4" clrIdx="14">
    <p:extLst>
      <p:ext uri="{19B8F6BF-5375-455C-9EA6-DF929625EA0E}">
        <p15:presenceInfo xmlns:p15="http://schemas.microsoft.com/office/powerpoint/2012/main" userId="S::morlando@educationalresource.com::ebcc2e21-fec4-4877-b807-c682e0be7d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B"/>
    <a:srgbClr val="FF00FF"/>
    <a:srgbClr val="8F1D56"/>
    <a:srgbClr val="2E5A74"/>
    <a:srgbClr val="5F163A"/>
    <a:srgbClr val="1B3F52"/>
    <a:srgbClr val="FF33CC"/>
    <a:srgbClr val="1BC4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37"/>
    <p:restoredTop sz="90579" autoAdjust="0"/>
  </p:normalViewPr>
  <p:slideViewPr>
    <p:cSldViewPr snapToGrid="0" snapToObjects="1">
      <p:cViewPr varScale="1">
        <p:scale>
          <a:sx n="60" d="100"/>
          <a:sy n="60" d="100"/>
        </p:scale>
        <p:origin x="1800" y="52"/>
      </p:cViewPr>
      <p:guideLst>
        <p:guide orient="horz" pos="864"/>
        <p:guide pos="2880"/>
      </p:guideLst>
    </p:cSldViewPr>
  </p:slideViewPr>
  <p:notesTextViewPr>
    <p:cViewPr>
      <p:scale>
        <a:sx n="1" d="1"/>
        <a:sy n="1" d="1"/>
      </p:scale>
      <p:origin x="0" y="0"/>
    </p:cViewPr>
  </p:notesTextViewPr>
  <p:sorterViewPr>
    <p:cViewPr>
      <p:scale>
        <a:sx n="121" d="100"/>
        <a:sy n="121" d="100"/>
      </p:scale>
      <p:origin x="0" y="-2016"/>
    </p:cViewPr>
  </p:sorterViewPr>
  <p:notesViewPr>
    <p:cSldViewPr snapToGrid="0" snapToObjects="1">
      <p:cViewPr>
        <p:scale>
          <a:sx n="160" d="100"/>
          <a:sy n="160" d="100"/>
        </p:scale>
        <p:origin x="240" y="-329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1"/>
          </a:xfrm>
          <a:prstGeom prst="rect">
            <a:avLst/>
          </a:prstGeom>
        </p:spPr>
        <p:txBody>
          <a:bodyPr vert="horz" lIns="93493" tIns="46746" rIns="93493" bIns="46746"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1"/>
          </a:xfrm>
          <a:prstGeom prst="rect">
            <a:avLst/>
          </a:prstGeom>
        </p:spPr>
        <p:txBody>
          <a:bodyPr vert="horz" lIns="93493" tIns="46746" rIns="93493" bIns="46746" rtlCol="0"/>
          <a:lstStyle>
            <a:lvl1pPr algn="r">
              <a:defRPr sz="1200"/>
            </a:lvl1pPr>
          </a:lstStyle>
          <a:p>
            <a:fld id="{1D408D5E-5798-F443-962E-3DC4BFBDE520}" type="datetimeFigureOut">
              <a:rPr lang="en-US" smtClean="0"/>
              <a:pPr/>
              <a:t>7/25/2022</a:t>
            </a:fld>
            <a:endParaRPr lang="en-US" dirty="0"/>
          </a:p>
        </p:txBody>
      </p:sp>
      <p:sp>
        <p:nvSpPr>
          <p:cNvPr id="4" name="Slide Image Placeholder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93" tIns="46746" rIns="93493" bIns="46746" rtlCol="0" anchor="ctr"/>
          <a:lstStyle/>
          <a:p>
            <a:endParaRPr lang="en-US" dirty="0"/>
          </a:p>
        </p:txBody>
      </p:sp>
      <p:sp>
        <p:nvSpPr>
          <p:cNvPr id="5" name="Notes Placeholder 4"/>
          <p:cNvSpPr>
            <a:spLocks noGrp="1"/>
          </p:cNvSpPr>
          <p:nvPr>
            <p:ph type="body" sz="quarter" idx="3"/>
          </p:nvPr>
        </p:nvSpPr>
        <p:spPr>
          <a:xfrm>
            <a:off x="705327" y="4480005"/>
            <a:ext cx="5642610" cy="3665459"/>
          </a:xfrm>
          <a:prstGeom prst="rect">
            <a:avLst/>
          </a:prstGeom>
        </p:spPr>
        <p:txBody>
          <a:bodyPr vert="horz" lIns="93493" tIns="46746" rIns="93493" bIns="467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0"/>
          </a:xfrm>
          <a:prstGeom prst="rect">
            <a:avLst/>
          </a:prstGeom>
        </p:spPr>
        <p:txBody>
          <a:bodyPr vert="horz" lIns="93493" tIns="46746" rIns="93493" bIns="467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0"/>
          </a:xfrm>
          <a:prstGeom prst="rect">
            <a:avLst/>
          </a:prstGeom>
        </p:spPr>
        <p:txBody>
          <a:bodyPr vert="horz" lIns="93493" tIns="46746" rIns="93493" bIns="46746" rtlCol="0" anchor="b"/>
          <a:lstStyle>
            <a:lvl1pPr algn="r">
              <a:defRPr sz="1200"/>
            </a:lvl1pPr>
          </a:lstStyle>
          <a:p>
            <a:fld id="{7D36509F-A3D8-4C4C-AEA4-3F63F4C537CC}" type="slidenum">
              <a:rPr lang="en-US" smtClean="0"/>
              <a:pPr/>
              <a:t>‹#›</a:t>
            </a:fld>
            <a:endParaRPr lang="en-US" dirty="0"/>
          </a:p>
        </p:txBody>
      </p:sp>
    </p:spTree>
    <p:extLst>
      <p:ext uri="{BB962C8B-B14F-4D97-AF65-F5344CB8AC3E}">
        <p14:creationId xmlns:p14="http://schemas.microsoft.com/office/powerpoint/2010/main" val="318943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a:t>
            </a:fld>
            <a:endParaRPr lang="en-US" dirty="0"/>
          </a:p>
        </p:txBody>
      </p:sp>
    </p:spTree>
    <p:extLst>
      <p:ext uri="{BB962C8B-B14F-4D97-AF65-F5344CB8AC3E}">
        <p14:creationId xmlns:p14="http://schemas.microsoft.com/office/powerpoint/2010/main" val="72818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10</a:t>
            </a:fld>
            <a:endParaRPr lang="en-US" dirty="0"/>
          </a:p>
        </p:txBody>
      </p:sp>
    </p:spTree>
    <p:extLst>
      <p:ext uri="{BB962C8B-B14F-4D97-AF65-F5344CB8AC3E}">
        <p14:creationId xmlns:p14="http://schemas.microsoft.com/office/powerpoint/2010/main" val="2932125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11</a:t>
            </a:fld>
            <a:endParaRPr lang="en-US" dirty="0"/>
          </a:p>
        </p:txBody>
      </p:sp>
    </p:spTree>
    <p:extLst>
      <p:ext uri="{BB962C8B-B14F-4D97-AF65-F5344CB8AC3E}">
        <p14:creationId xmlns:p14="http://schemas.microsoft.com/office/powerpoint/2010/main" val="1811606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12</a:t>
            </a:fld>
            <a:endParaRPr lang="en-US" dirty="0"/>
          </a:p>
        </p:txBody>
      </p:sp>
    </p:spTree>
    <p:extLst>
      <p:ext uri="{BB962C8B-B14F-4D97-AF65-F5344CB8AC3E}">
        <p14:creationId xmlns:p14="http://schemas.microsoft.com/office/powerpoint/2010/main" val="184354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13</a:t>
            </a:fld>
            <a:endParaRPr lang="en-US" dirty="0"/>
          </a:p>
        </p:txBody>
      </p:sp>
    </p:spTree>
    <p:extLst>
      <p:ext uri="{BB962C8B-B14F-4D97-AF65-F5344CB8AC3E}">
        <p14:creationId xmlns:p14="http://schemas.microsoft.com/office/powerpoint/2010/main" val="53510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14</a:t>
            </a:fld>
            <a:endParaRPr lang="en-US" dirty="0"/>
          </a:p>
        </p:txBody>
      </p:sp>
    </p:spTree>
    <p:extLst>
      <p:ext uri="{BB962C8B-B14F-4D97-AF65-F5344CB8AC3E}">
        <p14:creationId xmlns:p14="http://schemas.microsoft.com/office/powerpoint/2010/main" val="786587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15</a:t>
            </a:fld>
            <a:endParaRPr lang="en-US" dirty="0"/>
          </a:p>
        </p:txBody>
      </p:sp>
    </p:spTree>
    <p:extLst>
      <p:ext uri="{BB962C8B-B14F-4D97-AF65-F5344CB8AC3E}">
        <p14:creationId xmlns:p14="http://schemas.microsoft.com/office/powerpoint/2010/main" val="118353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16</a:t>
            </a:fld>
            <a:endParaRPr lang="en-US" dirty="0"/>
          </a:p>
        </p:txBody>
      </p:sp>
    </p:spTree>
    <p:extLst>
      <p:ext uri="{BB962C8B-B14F-4D97-AF65-F5344CB8AC3E}">
        <p14:creationId xmlns:p14="http://schemas.microsoft.com/office/powerpoint/2010/main" val="165068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17</a:t>
            </a:fld>
            <a:endParaRPr lang="en-US" dirty="0"/>
          </a:p>
        </p:txBody>
      </p:sp>
    </p:spTree>
    <p:extLst>
      <p:ext uri="{BB962C8B-B14F-4D97-AF65-F5344CB8AC3E}">
        <p14:creationId xmlns:p14="http://schemas.microsoft.com/office/powerpoint/2010/main" val="211526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18</a:t>
            </a:fld>
            <a:endParaRPr lang="en-US" dirty="0"/>
          </a:p>
        </p:txBody>
      </p:sp>
    </p:spTree>
    <p:extLst>
      <p:ext uri="{BB962C8B-B14F-4D97-AF65-F5344CB8AC3E}">
        <p14:creationId xmlns:p14="http://schemas.microsoft.com/office/powerpoint/2010/main" val="350429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19</a:t>
            </a:fld>
            <a:endParaRPr lang="en-US" dirty="0"/>
          </a:p>
        </p:txBody>
      </p:sp>
    </p:spTree>
    <p:extLst>
      <p:ext uri="{BB962C8B-B14F-4D97-AF65-F5344CB8AC3E}">
        <p14:creationId xmlns:p14="http://schemas.microsoft.com/office/powerpoint/2010/main" val="64036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a:t>
            </a:fld>
            <a:endParaRPr lang="en-US" dirty="0"/>
          </a:p>
        </p:txBody>
      </p:sp>
    </p:spTree>
    <p:extLst>
      <p:ext uri="{BB962C8B-B14F-4D97-AF65-F5344CB8AC3E}">
        <p14:creationId xmlns:p14="http://schemas.microsoft.com/office/powerpoint/2010/main" val="1562129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20</a:t>
            </a:fld>
            <a:endParaRPr lang="en-US" dirty="0"/>
          </a:p>
        </p:txBody>
      </p:sp>
    </p:spTree>
    <p:extLst>
      <p:ext uri="{BB962C8B-B14F-4D97-AF65-F5344CB8AC3E}">
        <p14:creationId xmlns:p14="http://schemas.microsoft.com/office/powerpoint/2010/main" val="2772672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21</a:t>
            </a:fld>
            <a:endParaRPr lang="en-US" dirty="0"/>
          </a:p>
        </p:txBody>
      </p:sp>
    </p:spTree>
    <p:extLst>
      <p:ext uri="{BB962C8B-B14F-4D97-AF65-F5344CB8AC3E}">
        <p14:creationId xmlns:p14="http://schemas.microsoft.com/office/powerpoint/2010/main" val="3025716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22</a:t>
            </a:fld>
            <a:endParaRPr lang="en-US" dirty="0"/>
          </a:p>
        </p:txBody>
      </p:sp>
    </p:spTree>
    <p:extLst>
      <p:ext uri="{BB962C8B-B14F-4D97-AF65-F5344CB8AC3E}">
        <p14:creationId xmlns:p14="http://schemas.microsoft.com/office/powerpoint/2010/main" val="3965439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23</a:t>
            </a:fld>
            <a:endParaRPr lang="en-US" dirty="0"/>
          </a:p>
        </p:txBody>
      </p:sp>
    </p:spTree>
    <p:extLst>
      <p:ext uri="{BB962C8B-B14F-4D97-AF65-F5344CB8AC3E}">
        <p14:creationId xmlns:p14="http://schemas.microsoft.com/office/powerpoint/2010/main" val="3560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24</a:t>
            </a:fld>
            <a:endParaRPr lang="en-US" dirty="0"/>
          </a:p>
        </p:txBody>
      </p:sp>
    </p:spTree>
    <p:extLst>
      <p:ext uri="{BB962C8B-B14F-4D97-AF65-F5344CB8AC3E}">
        <p14:creationId xmlns:p14="http://schemas.microsoft.com/office/powerpoint/2010/main" val="3628640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75" y="1182688"/>
            <a:ext cx="4257675"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B296E-9235-7C41-8D72-2DE26C380977}" type="slidenum">
              <a:rPr lang="en-US" smtClean="0"/>
              <a:pPr/>
              <a:t>25</a:t>
            </a:fld>
            <a:endParaRPr lang="en-US" dirty="0"/>
          </a:p>
        </p:txBody>
      </p:sp>
    </p:spTree>
    <p:extLst>
      <p:ext uri="{BB962C8B-B14F-4D97-AF65-F5344CB8AC3E}">
        <p14:creationId xmlns:p14="http://schemas.microsoft.com/office/powerpoint/2010/main" val="2961598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26</a:t>
            </a:fld>
            <a:endParaRPr lang="en-US" dirty="0"/>
          </a:p>
        </p:txBody>
      </p:sp>
    </p:spTree>
    <p:extLst>
      <p:ext uri="{BB962C8B-B14F-4D97-AF65-F5344CB8AC3E}">
        <p14:creationId xmlns:p14="http://schemas.microsoft.com/office/powerpoint/2010/main" val="197809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27</a:t>
            </a:fld>
            <a:endParaRPr lang="en-US" dirty="0"/>
          </a:p>
        </p:txBody>
      </p:sp>
    </p:spTree>
    <p:extLst>
      <p:ext uri="{BB962C8B-B14F-4D97-AF65-F5344CB8AC3E}">
        <p14:creationId xmlns:p14="http://schemas.microsoft.com/office/powerpoint/2010/main" val="1306886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28</a:t>
            </a:fld>
            <a:endParaRPr lang="en-US" dirty="0"/>
          </a:p>
        </p:txBody>
      </p:sp>
    </p:spTree>
    <p:extLst>
      <p:ext uri="{BB962C8B-B14F-4D97-AF65-F5344CB8AC3E}">
        <p14:creationId xmlns:p14="http://schemas.microsoft.com/office/powerpoint/2010/main" val="235192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3</a:t>
            </a:fld>
            <a:endParaRPr lang="en-US" dirty="0"/>
          </a:p>
        </p:txBody>
      </p:sp>
    </p:spTree>
    <p:extLst>
      <p:ext uri="{BB962C8B-B14F-4D97-AF65-F5344CB8AC3E}">
        <p14:creationId xmlns:p14="http://schemas.microsoft.com/office/powerpoint/2010/main" val="370785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B296E-9235-7C41-8D72-2DE26C380977}" type="slidenum">
              <a:rPr lang="en-US" smtClean="0"/>
              <a:pPr/>
              <a:t>4</a:t>
            </a:fld>
            <a:endParaRPr lang="en-US" dirty="0"/>
          </a:p>
        </p:txBody>
      </p:sp>
    </p:spTree>
    <p:extLst>
      <p:ext uri="{BB962C8B-B14F-4D97-AF65-F5344CB8AC3E}">
        <p14:creationId xmlns:p14="http://schemas.microsoft.com/office/powerpoint/2010/main" val="150040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5</a:t>
            </a:fld>
            <a:endParaRPr lang="en-US" dirty="0"/>
          </a:p>
        </p:txBody>
      </p:sp>
    </p:spTree>
    <p:extLst>
      <p:ext uri="{BB962C8B-B14F-4D97-AF65-F5344CB8AC3E}">
        <p14:creationId xmlns:p14="http://schemas.microsoft.com/office/powerpoint/2010/main" val="680338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B296E-9235-7C41-8D72-2DE26C380977}" type="slidenum">
              <a:rPr lang="en-US" smtClean="0"/>
              <a:pPr/>
              <a:t>6</a:t>
            </a:fld>
            <a:endParaRPr lang="en-US" dirty="0"/>
          </a:p>
        </p:txBody>
      </p:sp>
    </p:spTree>
    <p:extLst>
      <p:ext uri="{BB962C8B-B14F-4D97-AF65-F5344CB8AC3E}">
        <p14:creationId xmlns:p14="http://schemas.microsoft.com/office/powerpoint/2010/main" val="385638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B296E-9235-7C41-8D72-2DE26C380977}" type="slidenum">
              <a:rPr lang="en-US" smtClean="0"/>
              <a:pPr/>
              <a:t>7</a:t>
            </a:fld>
            <a:endParaRPr lang="en-US" dirty="0"/>
          </a:p>
        </p:txBody>
      </p:sp>
    </p:spTree>
    <p:extLst>
      <p:ext uri="{BB962C8B-B14F-4D97-AF65-F5344CB8AC3E}">
        <p14:creationId xmlns:p14="http://schemas.microsoft.com/office/powerpoint/2010/main" val="1820659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E9B296E-9235-7C41-8D72-2DE26C380977}" type="slidenum">
              <a:rPr lang="en-US" smtClean="0"/>
              <a:pPr/>
              <a:t>8</a:t>
            </a:fld>
            <a:endParaRPr lang="en-US" dirty="0"/>
          </a:p>
        </p:txBody>
      </p:sp>
    </p:spTree>
    <p:extLst>
      <p:ext uri="{BB962C8B-B14F-4D97-AF65-F5344CB8AC3E}">
        <p14:creationId xmlns:p14="http://schemas.microsoft.com/office/powerpoint/2010/main" val="261524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6509F-A3D8-4C4C-AEA4-3F63F4C537CC}" type="slidenum">
              <a:rPr lang="en-US" smtClean="0"/>
              <a:pPr/>
              <a:t>9</a:t>
            </a:fld>
            <a:endParaRPr lang="en-US" dirty="0"/>
          </a:p>
        </p:txBody>
      </p:sp>
    </p:spTree>
    <p:extLst>
      <p:ext uri="{BB962C8B-B14F-4D97-AF65-F5344CB8AC3E}">
        <p14:creationId xmlns:p14="http://schemas.microsoft.com/office/powerpoint/2010/main" val="3321301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16CDD68-2DB3-CA4A-A07A-A2895C297C49}"/>
              </a:ext>
            </a:extLst>
          </p:cNvPr>
          <p:cNvSpPr/>
          <p:nvPr userDrawn="1"/>
        </p:nvSpPr>
        <p:spPr>
          <a:xfrm>
            <a:off x="0" y="0"/>
            <a:ext cx="9144000" cy="6154095"/>
          </a:xfrm>
          <a:prstGeom prst="rect">
            <a:avLst/>
          </a:prstGeom>
          <a:solidFill>
            <a:srgbClr val="21425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C1D327F2-EDAC-A440-9706-0904C0B42591}"/>
              </a:ext>
            </a:extLst>
          </p:cNvPr>
          <p:cNvSpPr/>
          <p:nvPr userDrawn="1"/>
        </p:nvSpPr>
        <p:spPr>
          <a:xfrm>
            <a:off x="0" y="0"/>
            <a:ext cx="9144000" cy="6146354"/>
          </a:xfrm>
          <a:prstGeom prst="rect">
            <a:avLst/>
          </a:prstGeom>
          <a:gradFill flip="none" rotWithShape="1">
            <a:gsLst>
              <a:gs pos="34000">
                <a:srgbClr val="1B3F52"/>
              </a:gs>
              <a:gs pos="100000">
                <a:srgbClr val="1BC4BD">
                  <a:alpha val="0"/>
                </a:srgbClr>
              </a:gs>
            </a:gsLst>
            <a:lin ang="2700000" scaled="1"/>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EE4F16BD-AE96-944B-B9C9-E1FEEDDDF175}"/>
              </a:ext>
            </a:extLst>
          </p:cNvPr>
          <p:cNvSpPr txBox="1"/>
          <p:nvPr userDrawn="1"/>
        </p:nvSpPr>
        <p:spPr>
          <a:xfrm>
            <a:off x="773216" y="6514795"/>
            <a:ext cx="5266264" cy="246221"/>
          </a:xfrm>
          <a:prstGeom prst="rect">
            <a:avLst/>
          </a:prstGeom>
          <a:noFill/>
        </p:spPr>
        <p:txBody>
          <a:bodyPr wrap="square" rtlCol="0">
            <a:spAutoFit/>
          </a:bodyPr>
          <a:lstStyle/>
          <a:p>
            <a:r>
              <a:rPr lang="en-US" sz="1000" dirty="0">
                <a:solidFill>
                  <a:schemeClr val="bg1"/>
                </a:solidFill>
              </a:rPr>
              <a:t>For Internal Use Only. Not to be shared outside of Merck. NEUR-1250717-0000  03/2018</a:t>
            </a:r>
          </a:p>
        </p:txBody>
      </p:sp>
      <p:pic>
        <p:nvPicPr>
          <p:cNvPr id="29" name="Picture 28" descr="106123_Bel_Supergraphic_01.eps">
            <a:extLst>
              <a:ext uri="{FF2B5EF4-FFF2-40B4-BE49-F238E27FC236}">
                <a16:creationId xmlns:a16="http://schemas.microsoft.com/office/drawing/2014/main" id="{1413136D-78CA-0C45-BB0F-9EB8B8011ACC}"/>
              </a:ext>
            </a:extLst>
          </p:cNvPr>
          <p:cNvPicPr>
            <a:picLocks noChangeAspect="1"/>
          </p:cNvPicPr>
          <p:nvPr userDrawn="1"/>
        </p:nvPicPr>
        <p:blipFill rotWithShape="1">
          <a:blip r:embed="rId2" cstate="email">
            <a:alphaModFix amt="60000"/>
            <a:extLst>
              <a:ext uri="{28A0092B-C50C-407E-A947-70E740481C1C}">
                <a14:useLocalDpi xmlns:a14="http://schemas.microsoft.com/office/drawing/2010/main"/>
              </a:ext>
            </a:extLst>
          </a:blip>
          <a:srcRect l="26510" t="5020" r="2407" b="55157"/>
          <a:stretch/>
        </p:blipFill>
        <p:spPr>
          <a:xfrm rot="10800000">
            <a:off x="0" y="2441"/>
            <a:ext cx="9144000" cy="1518977"/>
          </a:xfrm>
          <a:prstGeom prst="rect">
            <a:avLst/>
          </a:prstGeom>
        </p:spPr>
      </p:pic>
      <p:pic>
        <p:nvPicPr>
          <p:cNvPr id="30" name="Picture 29" descr="106123_Bel_Supergraphic_01.eps">
            <a:extLst>
              <a:ext uri="{FF2B5EF4-FFF2-40B4-BE49-F238E27FC236}">
                <a16:creationId xmlns:a16="http://schemas.microsoft.com/office/drawing/2014/main" id="{2A1A7C1B-2296-E249-80F9-4F93FE1464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6753" t="5020" r="2164" b="26489"/>
          <a:stretch/>
        </p:blipFill>
        <p:spPr>
          <a:xfrm rot="10800000">
            <a:off x="-2" y="2620383"/>
            <a:ext cx="9144000" cy="2612445"/>
          </a:xfrm>
          <a:prstGeom prst="rect">
            <a:avLst/>
          </a:prstGeom>
        </p:spPr>
      </p:pic>
      <p:sp>
        <p:nvSpPr>
          <p:cNvPr id="31" name="Rectangle 30">
            <a:extLst>
              <a:ext uri="{FF2B5EF4-FFF2-40B4-BE49-F238E27FC236}">
                <a16:creationId xmlns:a16="http://schemas.microsoft.com/office/drawing/2014/main" id="{F716D20C-AB69-984F-A8AD-F45278E530FD}"/>
              </a:ext>
            </a:extLst>
          </p:cNvPr>
          <p:cNvSpPr/>
          <p:nvPr userDrawn="1"/>
        </p:nvSpPr>
        <p:spPr>
          <a:xfrm>
            <a:off x="0" y="6217920"/>
            <a:ext cx="9144000" cy="731520"/>
          </a:xfrm>
          <a:prstGeom prst="rect">
            <a:avLst/>
          </a:prstGeom>
          <a:solidFill>
            <a:srgbClr val="2E5A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D4FE1885-71F2-3441-AF3D-C013CEDDD2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141" y="6423199"/>
            <a:ext cx="775448" cy="273992"/>
          </a:xfrm>
          <a:prstGeom prst="rect">
            <a:avLst/>
          </a:prstGeom>
        </p:spPr>
      </p:pic>
      <p:sp>
        <p:nvSpPr>
          <p:cNvPr id="33" name="TextBox 32">
            <a:extLst>
              <a:ext uri="{FF2B5EF4-FFF2-40B4-BE49-F238E27FC236}">
                <a16:creationId xmlns:a16="http://schemas.microsoft.com/office/drawing/2014/main" id="{CB5B4BA0-1259-344F-9949-68F763AA44EA}"/>
              </a:ext>
            </a:extLst>
          </p:cNvPr>
          <p:cNvSpPr txBox="1"/>
          <p:nvPr userDrawn="1"/>
        </p:nvSpPr>
        <p:spPr>
          <a:xfrm>
            <a:off x="3716446" y="6426374"/>
            <a:ext cx="5266264" cy="246221"/>
          </a:xfrm>
          <a:prstGeom prst="rect">
            <a:avLst/>
          </a:prstGeom>
          <a:noFill/>
        </p:spPr>
        <p:txBody>
          <a:bodyPr wrap="square" rtlCol="0">
            <a:spAutoFit/>
          </a:bodyPr>
          <a:lstStyle/>
          <a:p>
            <a:pPr algn="r"/>
            <a:r>
              <a:rPr lang="en-US" sz="1000" dirty="0">
                <a:solidFill>
                  <a:schemeClr val="bg1"/>
                </a:solidFill>
              </a:rPr>
              <a:t>For Internal Use Only. Not to be shared outside of </a:t>
            </a:r>
            <a:r>
              <a:rPr lang="en-US" sz="1000" kern="1200" dirty="0">
                <a:solidFill>
                  <a:schemeClr val="bg1"/>
                </a:solidFill>
                <a:latin typeface="+mn-lt"/>
                <a:ea typeface="+mn-ea"/>
                <a:cs typeface="+mn-cs"/>
              </a:rPr>
              <a:t>Merck. US-IMA-01922  07/22</a:t>
            </a:r>
          </a:p>
        </p:txBody>
      </p:sp>
      <p:sp>
        <p:nvSpPr>
          <p:cNvPr id="34" name="Rectangle 33">
            <a:extLst>
              <a:ext uri="{FF2B5EF4-FFF2-40B4-BE49-F238E27FC236}">
                <a16:creationId xmlns:a16="http://schemas.microsoft.com/office/drawing/2014/main" id="{0A6C584A-E0A7-8845-BD99-E0B8C1887C83}"/>
              </a:ext>
            </a:extLst>
          </p:cNvPr>
          <p:cNvSpPr/>
          <p:nvPr userDrawn="1"/>
        </p:nvSpPr>
        <p:spPr>
          <a:xfrm>
            <a:off x="0" y="6142068"/>
            <a:ext cx="9144000" cy="91440"/>
          </a:xfrm>
          <a:prstGeom prst="rect">
            <a:avLst/>
          </a:prstGeom>
          <a:solidFill>
            <a:srgbClr val="8F1D5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003EBD39-97A4-FC4D-B5E0-BF2E8A18C91D}"/>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83589" y="5485435"/>
            <a:ext cx="1632069" cy="484651"/>
          </a:xfrm>
          <a:prstGeom prst="rect">
            <a:avLst/>
          </a:prstGeom>
        </p:spPr>
      </p:pic>
      <p:sp>
        <p:nvSpPr>
          <p:cNvPr id="36" name="Date Placeholder 3">
            <a:extLst>
              <a:ext uri="{FF2B5EF4-FFF2-40B4-BE49-F238E27FC236}">
                <a16:creationId xmlns:a16="http://schemas.microsoft.com/office/drawing/2014/main" id="{6D3B341B-E21C-5B41-A8D6-381DB37E6CD2}"/>
              </a:ext>
            </a:extLst>
          </p:cNvPr>
          <p:cNvSpPr>
            <a:spLocks noGrp="1"/>
          </p:cNvSpPr>
          <p:nvPr>
            <p:ph type="dt" sz="half" idx="10"/>
          </p:nvPr>
        </p:nvSpPr>
        <p:spPr>
          <a:xfrm>
            <a:off x="628650" y="6356351"/>
            <a:ext cx="2057400" cy="365125"/>
          </a:xfrm>
          <a:prstGeom prst="rect">
            <a:avLst/>
          </a:prstGeom>
        </p:spPr>
        <p:txBody>
          <a:bodyPr/>
          <a:lstStyle/>
          <a:p>
            <a:fld id="{37550CF1-7C6E-254C-A230-20DCA52D309C}" type="datetimeFigureOut">
              <a:rPr lang="en-US" smtClean="0"/>
              <a:pPr/>
              <a:t>7/25/2022</a:t>
            </a:fld>
            <a:endParaRPr lang="en-US" dirty="0"/>
          </a:p>
        </p:txBody>
      </p:sp>
      <p:sp>
        <p:nvSpPr>
          <p:cNvPr id="37" name="Footer Placeholder 4">
            <a:extLst>
              <a:ext uri="{FF2B5EF4-FFF2-40B4-BE49-F238E27FC236}">
                <a16:creationId xmlns:a16="http://schemas.microsoft.com/office/drawing/2014/main" id="{54AF30CC-41F3-CC4A-871C-BAB752BE244E}"/>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38" name="Title 1">
            <a:extLst>
              <a:ext uri="{FF2B5EF4-FFF2-40B4-BE49-F238E27FC236}">
                <a16:creationId xmlns:a16="http://schemas.microsoft.com/office/drawing/2014/main" id="{8B40513D-BD87-874B-98BB-2A7A38BA671D}"/>
              </a:ext>
            </a:extLst>
          </p:cNvPr>
          <p:cNvSpPr>
            <a:spLocks noGrp="1"/>
          </p:cNvSpPr>
          <p:nvPr>
            <p:ph type="ctrTitle"/>
          </p:nvPr>
        </p:nvSpPr>
        <p:spPr>
          <a:xfrm>
            <a:off x="1042059" y="861106"/>
            <a:ext cx="7772400" cy="504556"/>
          </a:xfrm>
          <a:prstGeom prst="rect">
            <a:avLst/>
          </a:prstGeom>
        </p:spPr>
        <p:txBody>
          <a:bodyPr vert="horz" lIns="0" tIns="0" rIns="0" bIns="0" rtlCol="0" anchor="t" anchorCtr="0">
            <a:normAutofit fontScale="82500" lnSpcReduction="10000"/>
          </a:bodyPr>
          <a:lstStyle>
            <a:lvl1pPr>
              <a:defRPr lang="en-US" b="1" dirty="0">
                <a:solidFill>
                  <a:schemeClr val="bg1">
                    <a:lumMod val="95000"/>
                  </a:schemeClr>
                </a:solidFill>
                <a:latin typeface="Arial Black" panose="020B0604020202020204" pitchFamily="34" charset="0"/>
                <a:cs typeface="Arial Black" panose="020B0604020202020204" pitchFamily="34" charset="0"/>
              </a:defRPr>
            </a:lvl1pPr>
          </a:lstStyle>
          <a:p>
            <a:pPr marL="0" lvl="0"/>
            <a:r>
              <a:rPr lang="en-US" dirty="0"/>
              <a:t>Click to edit Master title style</a:t>
            </a:r>
          </a:p>
        </p:txBody>
      </p:sp>
      <p:sp>
        <p:nvSpPr>
          <p:cNvPr id="39" name="Subtitle 2">
            <a:extLst>
              <a:ext uri="{FF2B5EF4-FFF2-40B4-BE49-F238E27FC236}">
                <a16:creationId xmlns:a16="http://schemas.microsoft.com/office/drawing/2014/main" id="{C5B2DB5A-9231-4443-A205-510FC2BB3C2B}"/>
              </a:ext>
            </a:extLst>
          </p:cNvPr>
          <p:cNvSpPr>
            <a:spLocks noGrp="1"/>
          </p:cNvSpPr>
          <p:nvPr>
            <p:ph type="subTitle" idx="1"/>
          </p:nvPr>
        </p:nvSpPr>
        <p:spPr>
          <a:xfrm>
            <a:off x="1047997" y="1369477"/>
            <a:ext cx="6858000" cy="1655762"/>
          </a:xfrm>
          <a:prstGeom prst="rect">
            <a:avLst/>
          </a:prstGeom>
        </p:spPr>
        <p:txBody>
          <a:bodyPr vert="horz" lIns="0" tIns="0" rIns="0" bIns="0" rtlCol="0">
            <a:noAutofit/>
          </a:bodyPr>
          <a:lstStyle>
            <a:lvl1pPr>
              <a:defRPr lang="en-US" sz="2200" dirty="0">
                <a:solidFill>
                  <a:srgbClr val="1BC4BD">
                    <a:alpha val="69000"/>
                  </a:srgbClr>
                </a:solidFill>
                <a:latin typeface="Arial" panose="020B0604020202020204" pitchFamily="34" charset="0"/>
                <a:cs typeface="Arial" panose="020B0604020202020204" pitchFamily="34" charset="0"/>
              </a:defRPr>
            </a:lvl1pPr>
          </a:lstStyle>
          <a:p>
            <a:pPr lvl="0"/>
            <a:r>
              <a:rPr lang="en-US" dirty="0"/>
              <a:t>Click to edit Master subtitle style</a:t>
            </a:r>
          </a:p>
        </p:txBody>
      </p:sp>
      <p:pic>
        <p:nvPicPr>
          <p:cNvPr id="40" name="Picture 39">
            <a:extLst>
              <a:ext uri="{FF2B5EF4-FFF2-40B4-BE49-F238E27FC236}">
                <a16:creationId xmlns:a16="http://schemas.microsoft.com/office/drawing/2014/main" id="{3AF2656B-DA5B-DC41-961A-01763E470909}"/>
              </a:ext>
            </a:extLst>
          </p:cNvPr>
          <p:cNvPicPr>
            <a:picLocks noChangeAspect="1"/>
          </p:cNvPicPr>
          <p:nvPr userDrawn="1"/>
        </p:nvPicPr>
        <p:blipFill rotWithShape="1">
          <a:blip r:embed="rId5">
            <a:alphaModFix amt="5000"/>
          </a:blip>
          <a:srcRect l="9629" t="2984" r="27724" b="29455"/>
          <a:stretch/>
        </p:blipFill>
        <p:spPr>
          <a:xfrm>
            <a:off x="2584937" y="185405"/>
            <a:ext cx="6559063" cy="5956663"/>
          </a:xfrm>
          <a:prstGeom prst="rect">
            <a:avLst/>
          </a:prstGeom>
        </p:spPr>
      </p:pic>
      <p:pic>
        <p:nvPicPr>
          <p:cNvPr id="41" name="Picture 40">
            <a:extLst>
              <a:ext uri="{FF2B5EF4-FFF2-40B4-BE49-F238E27FC236}">
                <a16:creationId xmlns:a16="http://schemas.microsoft.com/office/drawing/2014/main" id="{1386AE92-65F4-B049-B454-4D868F0132E0}"/>
              </a:ext>
            </a:extLst>
          </p:cNvPr>
          <p:cNvPicPr>
            <a:picLocks noChangeAspect="1"/>
          </p:cNvPicPr>
          <p:nvPr userDrawn="1"/>
        </p:nvPicPr>
        <p:blipFill rotWithShape="1">
          <a:blip r:embed="rId5">
            <a:alphaModFix amt="25000"/>
          </a:blip>
          <a:srcRect l="9629" t="2984" r="23802" b="26221"/>
          <a:stretch/>
        </p:blipFill>
        <p:spPr>
          <a:xfrm>
            <a:off x="3939540" y="1481134"/>
            <a:ext cx="5204457" cy="4660934"/>
          </a:xfrm>
          <a:prstGeom prst="rect">
            <a:avLst/>
          </a:prstGeom>
        </p:spPr>
      </p:pic>
    </p:spTree>
    <p:extLst>
      <p:ext uri="{BB962C8B-B14F-4D97-AF65-F5344CB8AC3E}">
        <p14:creationId xmlns:p14="http://schemas.microsoft.com/office/powerpoint/2010/main" val="282744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C2649D-6541-7844-828E-A871C36B95D4}"/>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6B70A977-B56D-A64A-9D2D-87F8C593C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pic>
        <p:nvPicPr>
          <p:cNvPr id="19" name="Picture 18">
            <a:extLst>
              <a:ext uri="{FF2B5EF4-FFF2-40B4-BE49-F238E27FC236}">
                <a16:creationId xmlns:a16="http://schemas.microsoft.com/office/drawing/2014/main" id="{5740DFD4-A1BB-8D4D-BC59-5BE5AA5834F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sp>
        <p:nvSpPr>
          <p:cNvPr id="14" name="Title 1">
            <a:extLst>
              <a:ext uri="{FF2B5EF4-FFF2-40B4-BE49-F238E27FC236}">
                <a16:creationId xmlns:a16="http://schemas.microsoft.com/office/drawing/2014/main" id="{B4E844C3-3166-6E4B-8C7E-95025633BBA1}"/>
              </a:ext>
            </a:extLst>
          </p:cNvPr>
          <p:cNvSpPr>
            <a:spLocks noGrp="1"/>
          </p:cNvSpPr>
          <p:nvPr>
            <p:ph type="title"/>
          </p:nvPr>
        </p:nvSpPr>
        <p:spPr>
          <a:xfrm>
            <a:off x="466090" y="365127"/>
            <a:ext cx="7886700" cy="427354"/>
          </a:xfrm>
          <a:prstGeom prst="rect">
            <a:avLst/>
          </a:prstGeom>
        </p:spPr>
        <p:txBody>
          <a:bodyPr anchor="t" anchorCtr="0">
            <a:normAutofit/>
          </a:bodyPr>
          <a:lstStyle>
            <a:lvl1pPr>
              <a:defRPr sz="2800">
                <a:solidFill>
                  <a:srgbClr val="8F1D56"/>
                </a:solidFill>
              </a:defRPr>
            </a:lvl1pPr>
          </a:lstStyle>
          <a:p>
            <a:endParaRPr lang="en-US" sz="2800" dirty="0">
              <a:solidFill>
                <a:srgbClr val="8F1D56"/>
              </a:solidFill>
            </a:endParaRPr>
          </a:p>
        </p:txBody>
      </p:sp>
    </p:spTree>
    <p:extLst>
      <p:ext uri="{BB962C8B-B14F-4D97-AF65-F5344CB8AC3E}">
        <p14:creationId xmlns:p14="http://schemas.microsoft.com/office/powerpoint/2010/main" val="31490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F1186A5-4BFB-D84B-A0D8-A1494DA8F299}"/>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26" name="Picture 25">
            <a:extLst>
              <a:ext uri="{FF2B5EF4-FFF2-40B4-BE49-F238E27FC236}">
                <a16:creationId xmlns:a16="http://schemas.microsoft.com/office/drawing/2014/main" id="{EDD6520D-78BA-E64E-AC1A-B86AA1927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pic>
        <p:nvPicPr>
          <p:cNvPr id="34" name="Picture 33">
            <a:extLst>
              <a:ext uri="{FF2B5EF4-FFF2-40B4-BE49-F238E27FC236}">
                <a16:creationId xmlns:a16="http://schemas.microsoft.com/office/drawing/2014/main" id="{8247C202-1CC1-4947-ADB1-3C382F673F06}"/>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sp>
        <p:nvSpPr>
          <p:cNvPr id="14" name="TextBox 13">
            <a:extLst>
              <a:ext uri="{FF2B5EF4-FFF2-40B4-BE49-F238E27FC236}">
                <a16:creationId xmlns:a16="http://schemas.microsoft.com/office/drawing/2014/main" id="{23CF8A6A-F2F6-2B43-A9ED-F917FD485E5F}"/>
              </a:ext>
            </a:extLst>
          </p:cNvPr>
          <p:cNvSpPr txBox="1"/>
          <p:nvPr userDrawn="1"/>
        </p:nvSpPr>
        <p:spPr>
          <a:xfrm>
            <a:off x="6360104" y="228600"/>
            <a:ext cx="2230909" cy="461665"/>
          </a:xfrm>
          <a:prstGeom prst="rect">
            <a:avLst/>
          </a:prstGeom>
          <a:noFill/>
        </p:spPr>
        <p:txBody>
          <a:bodyPr wrap="square" rtlCol="0">
            <a:spAutoFit/>
          </a:bodyPr>
          <a:lstStyle/>
          <a:p>
            <a:r>
              <a:rPr lang="en-US" sz="1200" b="1" dirty="0">
                <a:solidFill>
                  <a:schemeClr val="bg1">
                    <a:lumMod val="75000"/>
                  </a:schemeClr>
                </a:solidFill>
                <a:latin typeface="Arial Black" panose="020B0604020202020204" pitchFamily="34" charset="0"/>
                <a:cs typeface="Arial Black" panose="020B0604020202020204" pitchFamily="34" charset="0"/>
              </a:rPr>
              <a:t>1. Introduction and Learning Objectives</a:t>
            </a:r>
          </a:p>
        </p:txBody>
      </p:sp>
      <p:sp>
        <p:nvSpPr>
          <p:cNvPr id="15" name="Title 1">
            <a:extLst>
              <a:ext uri="{FF2B5EF4-FFF2-40B4-BE49-F238E27FC236}">
                <a16:creationId xmlns:a16="http://schemas.microsoft.com/office/drawing/2014/main" id="{E5B0EC88-5511-3445-9FBE-72E17D5DD9F2}"/>
              </a:ext>
            </a:extLst>
          </p:cNvPr>
          <p:cNvSpPr>
            <a:spLocks noGrp="1"/>
          </p:cNvSpPr>
          <p:nvPr>
            <p:ph type="title"/>
          </p:nvPr>
        </p:nvSpPr>
        <p:spPr>
          <a:xfrm>
            <a:off x="466090" y="365127"/>
            <a:ext cx="7886700" cy="427354"/>
          </a:xfrm>
          <a:prstGeom prst="rect">
            <a:avLst/>
          </a:prstGeom>
        </p:spPr>
        <p:txBody>
          <a:bodyPr anchor="t" anchorCtr="0">
            <a:normAutofit/>
          </a:bodyPr>
          <a:lstStyle>
            <a:lvl1pPr>
              <a:defRPr sz="2800">
                <a:solidFill>
                  <a:srgbClr val="8F1D56"/>
                </a:solidFill>
              </a:defRPr>
            </a:lvl1pPr>
          </a:lstStyle>
          <a:p>
            <a:endParaRPr lang="en-US" sz="2800" dirty="0">
              <a:solidFill>
                <a:srgbClr val="8F1D56"/>
              </a:solidFill>
            </a:endParaRPr>
          </a:p>
        </p:txBody>
      </p:sp>
      <p:pic>
        <p:nvPicPr>
          <p:cNvPr id="16" name="Graphic 15">
            <a:extLst>
              <a:ext uri="{FF2B5EF4-FFF2-40B4-BE49-F238E27FC236}">
                <a16:creationId xmlns:a16="http://schemas.microsoft.com/office/drawing/2014/main" id="{B86DEC7E-5FC1-A249-9A5F-08CAA264AB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7083" y="84222"/>
            <a:ext cx="906913" cy="906913"/>
          </a:xfrm>
          <a:prstGeom prst="rect">
            <a:avLst/>
          </a:prstGeom>
          <a:effectLst>
            <a:outerShdw blurRad="50800" dist="38100" dir="2700000" algn="tl" rotWithShape="0">
              <a:prstClr val="black">
                <a:alpha val="40000"/>
              </a:prstClr>
            </a:outerShdw>
          </a:effectLst>
        </p:spPr>
      </p:pic>
      <p:pic>
        <p:nvPicPr>
          <p:cNvPr id="17" name="Graphic 16">
            <a:extLst>
              <a:ext uri="{FF2B5EF4-FFF2-40B4-BE49-F238E27FC236}">
                <a16:creationId xmlns:a16="http://schemas.microsoft.com/office/drawing/2014/main" id="{D10DD0D0-C555-454B-89B7-3141ABC91B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73140" y="301530"/>
            <a:ext cx="404501" cy="471918"/>
          </a:xfrm>
          <a:prstGeom prst="rect">
            <a:avLst/>
          </a:prstGeom>
        </p:spPr>
      </p:pic>
    </p:spTree>
    <p:extLst>
      <p:ext uri="{BB962C8B-B14F-4D97-AF65-F5344CB8AC3E}">
        <p14:creationId xmlns:p14="http://schemas.microsoft.com/office/powerpoint/2010/main" val="6665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C2649D-6541-7844-828E-A871C36B95D4}"/>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6B70A977-B56D-A64A-9D2D-87F8C593C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pic>
        <p:nvPicPr>
          <p:cNvPr id="19" name="Picture 18">
            <a:extLst>
              <a:ext uri="{FF2B5EF4-FFF2-40B4-BE49-F238E27FC236}">
                <a16:creationId xmlns:a16="http://schemas.microsoft.com/office/drawing/2014/main" id="{5740DFD4-A1BB-8D4D-BC59-5BE5AA5834F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sp>
        <p:nvSpPr>
          <p:cNvPr id="15" name="Title 1">
            <a:extLst>
              <a:ext uri="{FF2B5EF4-FFF2-40B4-BE49-F238E27FC236}">
                <a16:creationId xmlns:a16="http://schemas.microsoft.com/office/drawing/2014/main" id="{E311C8C8-91AD-F749-BAC6-C7BD5A1F7174}"/>
              </a:ext>
            </a:extLst>
          </p:cNvPr>
          <p:cNvSpPr>
            <a:spLocks noGrp="1"/>
          </p:cNvSpPr>
          <p:nvPr>
            <p:ph type="title"/>
          </p:nvPr>
        </p:nvSpPr>
        <p:spPr>
          <a:xfrm>
            <a:off x="466090" y="365127"/>
            <a:ext cx="7886700" cy="427354"/>
          </a:xfrm>
          <a:prstGeom prst="rect">
            <a:avLst/>
          </a:prstGeom>
        </p:spPr>
        <p:txBody>
          <a:bodyPr anchor="t" anchorCtr="0">
            <a:normAutofit/>
          </a:bodyPr>
          <a:lstStyle>
            <a:lvl1pPr>
              <a:defRPr sz="2800">
                <a:solidFill>
                  <a:srgbClr val="8F1D56"/>
                </a:solidFill>
              </a:defRPr>
            </a:lvl1pPr>
          </a:lstStyle>
          <a:p>
            <a:endParaRPr lang="en-US" sz="2800" dirty="0">
              <a:solidFill>
                <a:srgbClr val="8F1D56"/>
              </a:solidFill>
            </a:endParaRPr>
          </a:p>
        </p:txBody>
      </p:sp>
      <p:pic>
        <p:nvPicPr>
          <p:cNvPr id="16" name="Graphic 15">
            <a:extLst>
              <a:ext uri="{FF2B5EF4-FFF2-40B4-BE49-F238E27FC236}">
                <a16:creationId xmlns:a16="http://schemas.microsoft.com/office/drawing/2014/main" id="{0BD5AB50-2725-5640-B5AD-6B14737E75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7083" y="84222"/>
            <a:ext cx="906913" cy="906913"/>
          </a:xfrm>
          <a:prstGeom prst="rect">
            <a:avLst/>
          </a:prstGeom>
          <a:effectLst>
            <a:outerShdw blurRad="50800" dist="38100" dir="2700000" algn="tl" rotWithShape="0">
              <a:prstClr val="black">
                <a:alpha val="40000"/>
              </a:prstClr>
            </a:outerShdw>
          </a:effectLst>
        </p:spPr>
      </p:pic>
      <p:pic>
        <p:nvPicPr>
          <p:cNvPr id="21" name="Graphic 20">
            <a:extLst>
              <a:ext uri="{FF2B5EF4-FFF2-40B4-BE49-F238E27FC236}">
                <a16:creationId xmlns:a16="http://schemas.microsoft.com/office/drawing/2014/main" id="{2B6244FE-ECA1-1F47-A991-9CFF22CADF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35461" y="419164"/>
            <a:ext cx="482600" cy="241300"/>
          </a:xfrm>
          <a:prstGeom prst="rect">
            <a:avLst/>
          </a:prstGeom>
        </p:spPr>
      </p:pic>
      <p:sp>
        <p:nvSpPr>
          <p:cNvPr id="14" name="TextBox 13">
            <a:extLst>
              <a:ext uri="{FF2B5EF4-FFF2-40B4-BE49-F238E27FC236}">
                <a16:creationId xmlns:a16="http://schemas.microsoft.com/office/drawing/2014/main" id="{A4C86C75-27DA-B941-9CCE-C5117B8729BB}"/>
              </a:ext>
            </a:extLst>
          </p:cNvPr>
          <p:cNvSpPr txBox="1"/>
          <p:nvPr userDrawn="1"/>
        </p:nvSpPr>
        <p:spPr>
          <a:xfrm>
            <a:off x="6587152" y="228600"/>
            <a:ext cx="2230909" cy="461665"/>
          </a:xfrm>
          <a:prstGeom prst="rect">
            <a:avLst/>
          </a:prstGeom>
          <a:noFill/>
        </p:spPr>
        <p:txBody>
          <a:bodyPr wrap="square" rtlCol="0">
            <a:spAutoFit/>
          </a:bodyPr>
          <a:lstStyle>
            <a:defPPr>
              <a:defRPr lang="en-US"/>
            </a:defPPr>
            <a:lvl1pPr>
              <a:defRPr sz="1200" b="1">
                <a:solidFill>
                  <a:schemeClr val="bg1">
                    <a:lumMod val="75000"/>
                  </a:schemeClr>
                </a:solidFill>
                <a:latin typeface="Arial Black" panose="020B0604020202020204" pitchFamily="34" charset="0"/>
                <a:cs typeface="Arial Black" panose="020B0604020202020204" pitchFamily="34" charset="0"/>
              </a:defRPr>
            </a:lvl1pPr>
          </a:lstStyle>
          <a:p>
            <a:pPr algn="l"/>
            <a:r>
              <a:rPr lang="en-US" b="1" dirty="0">
                <a:solidFill>
                  <a:schemeClr val="bg1">
                    <a:lumMod val="75000"/>
                  </a:schemeClr>
                </a:solidFill>
                <a:latin typeface="Arial Black" panose="020B0604020202020204" pitchFamily="34" charset="0"/>
                <a:cs typeface="Arial Black" panose="020B0604020202020204" pitchFamily="34" charset="0"/>
              </a:rPr>
              <a:t>2. Pharmacologic Therapies</a:t>
            </a:r>
          </a:p>
        </p:txBody>
      </p:sp>
    </p:spTree>
    <p:extLst>
      <p:ext uri="{BB962C8B-B14F-4D97-AF65-F5344CB8AC3E}">
        <p14:creationId xmlns:p14="http://schemas.microsoft.com/office/powerpoint/2010/main" val="27087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C2649D-6541-7844-828E-A871C36B95D4}"/>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6B70A977-B56D-A64A-9D2D-87F8C593C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pic>
        <p:nvPicPr>
          <p:cNvPr id="19" name="Picture 18">
            <a:extLst>
              <a:ext uri="{FF2B5EF4-FFF2-40B4-BE49-F238E27FC236}">
                <a16:creationId xmlns:a16="http://schemas.microsoft.com/office/drawing/2014/main" id="{5740DFD4-A1BB-8D4D-BC59-5BE5AA5834F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sp>
        <p:nvSpPr>
          <p:cNvPr id="14" name="TextBox 13">
            <a:extLst>
              <a:ext uri="{FF2B5EF4-FFF2-40B4-BE49-F238E27FC236}">
                <a16:creationId xmlns:a16="http://schemas.microsoft.com/office/drawing/2014/main" id="{4D437DF7-A5F4-A442-876C-1BFCCB693403}"/>
              </a:ext>
            </a:extLst>
          </p:cNvPr>
          <p:cNvSpPr txBox="1"/>
          <p:nvPr userDrawn="1"/>
        </p:nvSpPr>
        <p:spPr>
          <a:xfrm>
            <a:off x="6421120" y="228600"/>
            <a:ext cx="1914520" cy="276999"/>
          </a:xfrm>
          <a:prstGeom prst="rect">
            <a:avLst/>
          </a:prstGeom>
          <a:noFill/>
        </p:spPr>
        <p:txBody>
          <a:bodyPr wrap="square" rtlCol="0">
            <a:spAutoFit/>
          </a:bodyPr>
          <a:lstStyle/>
          <a:p>
            <a:r>
              <a:rPr lang="en-US" sz="1200" b="1" dirty="0">
                <a:solidFill>
                  <a:schemeClr val="bg1">
                    <a:lumMod val="75000"/>
                  </a:schemeClr>
                </a:solidFill>
                <a:latin typeface="Arial Black" panose="020B0604020202020204" pitchFamily="34" charset="0"/>
                <a:cs typeface="Arial Black" panose="020B0604020202020204" pitchFamily="34" charset="0"/>
              </a:rPr>
              <a:t>3. Self-Assessment</a:t>
            </a:r>
          </a:p>
        </p:txBody>
      </p:sp>
      <p:sp>
        <p:nvSpPr>
          <p:cNvPr id="15" name="Title 1">
            <a:extLst>
              <a:ext uri="{FF2B5EF4-FFF2-40B4-BE49-F238E27FC236}">
                <a16:creationId xmlns:a16="http://schemas.microsoft.com/office/drawing/2014/main" id="{F623AEA4-A68C-6A4A-B92F-EDA4A8E75548}"/>
              </a:ext>
            </a:extLst>
          </p:cNvPr>
          <p:cNvSpPr>
            <a:spLocks noGrp="1"/>
          </p:cNvSpPr>
          <p:nvPr>
            <p:ph type="title"/>
          </p:nvPr>
        </p:nvSpPr>
        <p:spPr>
          <a:xfrm>
            <a:off x="466090" y="365127"/>
            <a:ext cx="7886700" cy="427354"/>
          </a:xfrm>
          <a:prstGeom prst="rect">
            <a:avLst/>
          </a:prstGeom>
        </p:spPr>
        <p:txBody>
          <a:bodyPr anchor="t" anchorCtr="0">
            <a:normAutofit/>
          </a:bodyPr>
          <a:lstStyle>
            <a:lvl1pPr>
              <a:defRPr sz="2800">
                <a:solidFill>
                  <a:srgbClr val="8F1D56"/>
                </a:solidFill>
              </a:defRPr>
            </a:lvl1pPr>
          </a:lstStyle>
          <a:p>
            <a:endParaRPr lang="en-US" sz="2800" dirty="0">
              <a:solidFill>
                <a:srgbClr val="8F1D56"/>
              </a:solidFill>
            </a:endParaRPr>
          </a:p>
        </p:txBody>
      </p:sp>
      <p:pic>
        <p:nvPicPr>
          <p:cNvPr id="16" name="Graphic 15">
            <a:extLst>
              <a:ext uri="{FF2B5EF4-FFF2-40B4-BE49-F238E27FC236}">
                <a16:creationId xmlns:a16="http://schemas.microsoft.com/office/drawing/2014/main" id="{E507CE90-C93C-1B41-B096-BE9E612D34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7083" y="84222"/>
            <a:ext cx="906913" cy="906913"/>
          </a:xfrm>
          <a:prstGeom prst="rect">
            <a:avLst/>
          </a:prstGeom>
          <a:effectLst>
            <a:outerShdw blurRad="50800" dist="38100" dir="2700000" algn="tl" rotWithShape="0">
              <a:prstClr val="black">
                <a:alpha val="40000"/>
              </a:prstClr>
            </a:outerShdw>
          </a:effectLst>
        </p:spPr>
      </p:pic>
      <p:pic>
        <p:nvPicPr>
          <p:cNvPr id="21" name="Graphic 20">
            <a:extLst>
              <a:ext uri="{FF2B5EF4-FFF2-40B4-BE49-F238E27FC236}">
                <a16:creationId xmlns:a16="http://schemas.microsoft.com/office/drawing/2014/main" id="{2DDA5B69-E022-CD45-B815-C733969A45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92041" y="281761"/>
            <a:ext cx="396949" cy="510363"/>
          </a:xfrm>
          <a:prstGeom prst="rect">
            <a:avLst/>
          </a:prstGeom>
        </p:spPr>
      </p:pic>
      <p:grpSp>
        <p:nvGrpSpPr>
          <p:cNvPr id="26" name="Group 25">
            <a:extLst>
              <a:ext uri="{FF2B5EF4-FFF2-40B4-BE49-F238E27FC236}">
                <a16:creationId xmlns:a16="http://schemas.microsoft.com/office/drawing/2014/main" id="{D2AB67B9-03E6-A345-8AF0-53B78C61E9E5}"/>
              </a:ext>
            </a:extLst>
          </p:cNvPr>
          <p:cNvGrpSpPr/>
          <p:nvPr userDrawn="1"/>
        </p:nvGrpSpPr>
        <p:grpSpPr>
          <a:xfrm>
            <a:off x="78928" y="847250"/>
            <a:ext cx="864597" cy="5390264"/>
            <a:chOff x="78928" y="847250"/>
            <a:chExt cx="864597" cy="5390264"/>
          </a:xfrm>
        </p:grpSpPr>
        <p:cxnSp>
          <p:nvCxnSpPr>
            <p:cNvPr id="27" name="Straight Connector 26">
              <a:extLst>
                <a:ext uri="{FF2B5EF4-FFF2-40B4-BE49-F238E27FC236}">
                  <a16:creationId xmlns:a16="http://schemas.microsoft.com/office/drawing/2014/main" id="{6A59EAF9-E122-5448-866B-FD2A0000B40A}"/>
                </a:ext>
              </a:extLst>
            </p:cNvPr>
            <p:cNvCxnSpPr>
              <a:cxnSpLocks/>
            </p:cNvCxnSpPr>
            <p:nvPr/>
          </p:nvCxnSpPr>
          <p:spPr>
            <a:xfrm>
              <a:off x="511227" y="1546796"/>
              <a:ext cx="0" cy="4690718"/>
            </a:xfrm>
            <a:prstGeom prst="line">
              <a:avLst/>
            </a:prstGeom>
            <a:ln w="25400" cap="rnd">
              <a:solidFill>
                <a:srgbClr val="2E5A74"/>
              </a:solidFill>
              <a:prstDash val="soli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26C7DED-AFE8-124B-BBD7-1E88C11757D2}"/>
                </a:ext>
              </a:extLst>
            </p:cNvPr>
            <p:cNvPicPr>
              <a:picLocks/>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928" y="847250"/>
              <a:ext cx="864597" cy="852932"/>
            </a:xfrm>
            <a:prstGeom prst="rect">
              <a:avLst/>
            </a:prstGeom>
          </p:spPr>
        </p:pic>
      </p:grpSp>
    </p:spTree>
    <p:extLst>
      <p:ext uri="{BB962C8B-B14F-4D97-AF65-F5344CB8AC3E}">
        <p14:creationId xmlns:p14="http://schemas.microsoft.com/office/powerpoint/2010/main" val="130558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C2649D-6541-7844-828E-A871C36B95D4}"/>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6B70A977-B56D-A64A-9D2D-87F8C593C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pic>
        <p:nvPicPr>
          <p:cNvPr id="19" name="Picture 18">
            <a:extLst>
              <a:ext uri="{FF2B5EF4-FFF2-40B4-BE49-F238E27FC236}">
                <a16:creationId xmlns:a16="http://schemas.microsoft.com/office/drawing/2014/main" id="{5740DFD4-A1BB-8D4D-BC59-5BE5AA5834F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sp>
        <p:nvSpPr>
          <p:cNvPr id="15" name="Title 1">
            <a:extLst>
              <a:ext uri="{FF2B5EF4-FFF2-40B4-BE49-F238E27FC236}">
                <a16:creationId xmlns:a16="http://schemas.microsoft.com/office/drawing/2014/main" id="{7467112C-4586-0E4B-A9DA-F9B5FD533472}"/>
              </a:ext>
            </a:extLst>
          </p:cNvPr>
          <p:cNvSpPr>
            <a:spLocks noGrp="1"/>
          </p:cNvSpPr>
          <p:nvPr>
            <p:ph type="title"/>
          </p:nvPr>
        </p:nvSpPr>
        <p:spPr>
          <a:xfrm>
            <a:off x="466090" y="365127"/>
            <a:ext cx="7886700" cy="427354"/>
          </a:xfrm>
          <a:prstGeom prst="rect">
            <a:avLst/>
          </a:prstGeom>
        </p:spPr>
        <p:txBody>
          <a:bodyPr anchor="t" anchorCtr="0">
            <a:normAutofit/>
          </a:bodyPr>
          <a:lstStyle>
            <a:lvl1pPr>
              <a:defRPr sz="2800">
                <a:solidFill>
                  <a:srgbClr val="8F1D56"/>
                </a:solidFill>
              </a:defRPr>
            </a:lvl1pPr>
          </a:lstStyle>
          <a:p>
            <a:endParaRPr lang="en-US" sz="2800" dirty="0">
              <a:solidFill>
                <a:srgbClr val="8F1D56"/>
              </a:solidFill>
            </a:endParaRPr>
          </a:p>
        </p:txBody>
      </p:sp>
      <p:pic>
        <p:nvPicPr>
          <p:cNvPr id="16" name="Graphic 15">
            <a:extLst>
              <a:ext uri="{FF2B5EF4-FFF2-40B4-BE49-F238E27FC236}">
                <a16:creationId xmlns:a16="http://schemas.microsoft.com/office/drawing/2014/main" id="{F650CC06-BA00-6340-8358-169A39519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7083" y="84222"/>
            <a:ext cx="906913" cy="906913"/>
          </a:xfrm>
          <a:prstGeom prst="rect">
            <a:avLst/>
          </a:prstGeom>
          <a:effectLst>
            <a:outerShdw blurRad="50800" dist="38100" dir="2700000" algn="tl" rotWithShape="0">
              <a:prstClr val="black">
                <a:alpha val="40000"/>
              </a:prstClr>
            </a:outerShdw>
          </a:effectLst>
        </p:spPr>
      </p:pic>
      <p:pic>
        <p:nvPicPr>
          <p:cNvPr id="21" name="Graphic 20">
            <a:extLst>
              <a:ext uri="{FF2B5EF4-FFF2-40B4-BE49-F238E27FC236}">
                <a16:creationId xmlns:a16="http://schemas.microsoft.com/office/drawing/2014/main" id="{A850CFCA-4CC6-FA4E-A075-75892DDC692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07272" y="311318"/>
            <a:ext cx="353955" cy="476478"/>
          </a:xfrm>
          <a:prstGeom prst="rect">
            <a:avLst/>
          </a:prstGeom>
        </p:spPr>
      </p:pic>
      <p:sp>
        <p:nvSpPr>
          <p:cNvPr id="20" name="TextBox 19">
            <a:extLst>
              <a:ext uri="{FF2B5EF4-FFF2-40B4-BE49-F238E27FC236}">
                <a16:creationId xmlns:a16="http://schemas.microsoft.com/office/drawing/2014/main" id="{8D863A6D-C75A-704D-B540-191509E3D83D}"/>
              </a:ext>
            </a:extLst>
          </p:cNvPr>
          <p:cNvSpPr txBox="1"/>
          <p:nvPr userDrawn="1"/>
        </p:nvSpPr>
        <p:spPr>
          <a:xfrm>
            <a:off x="6913091" y="228600"/>
            <a:ext cx="2230909" cy="276999"/>
          </a:xfrm>
          <a:prstGeom prst="rect">
            <a:avLst/>
          </a:prstGeom>
          <a:noFill/>
        </p:spPr>
        <p:txBody>
          <a:bodyPr wrap="square" rtlCol="0">
            <a:spAutoFit/>
          </a:bodyPr>
          <a:lstStyle/>
          <a:p>
            <a:r>
              <a:rPr lang="en-US" sz="1200" b="1" dirty="0">
                <a:solidFill>
                  <a:schemeClr val="bg1">
                    <a:lumMod val="75000"/>
                  </a:schemeClr>
                </a:solidFill>
                <a:latin typeface="Arial Black" panose="020B0604020202020204" pitchFamily="34" charset="0"/>
                <a:cs typeface="Arial Black" panose="020B0604020202020204" pitchFamily="34" charset="0"/>
              </a:rPr>
              <a:t>5. References</a:t>
            </a:r>
          </a:p>
        </p:txBody>
      </p:sp>
    </p:spTree>
    <p:extLst>
      <p:ext uri="{BB962C8B-B14F-4D97-AF65-F5344CB8AC3E}">
        <p14:creationId xmlns:p14="http://schemas.microsoft.com/office/powerpoint/2010/main" val="42301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C2649D-6541-7844-828E-A871C36B95D4}"/>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12" name="Picture 11">
            <a:extLst>
              <a:ext uri="{FF2B5EF4-FFF2-40B4-BE49-F238E27FC236}">
                <a16:creationId xmlns:a16="http://schemas.microsoft.com/office/drawing/2014/main" id="{6B70A977-B56D-A64A-9D2D-87F8C593C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pic>
        <p:nvPicPr>
          <p:cNvPr id="19" name="Picture 18">
            <a:extLst>
              <a:ext uri="{FF2B5EF4-FFF2-40B4-BE49-F238E27FC236}">
                <a16:creationId xmlns:a16="http://schemas.microsoft.com/office/drawing/2014/main" id="{5740DFD4-A1BB-8D4D-BC59-5BE5AA5834F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sp>
        <p:nvSpPr>
          <p:cNvPr id="14" name="TextBox 13">
            <a:extLst>
              <a:ext uri="{FF2B5EF4-FFF2-40B4-BE49-F238E27FC236}">
                <a16:creationId xmlns:a16="http://schemas.microsoft.com/office/drawing/2014/main" id="{7E7B49AA-4F34-B740-A64E-56EEDEB08675}"/>
              </a:ext>
            </a:extLst>
          </p:cNvPr>
          <p:cNvSpPr txBox="1"/>
          <p:nvPr userDrawn="1"/>
        </p:nvSpPr>
        <p:spPr>
          <a:xfrm>
            <a:off x="6504591" y="228600"/>
            <a:ext cx="2230909" cy="276999"/>
          </a:xfrm>
          <a:prstGeom prst="rect">
            <a:avLst/>
          </a:prstGeom>
          <a:noFill/>
        </p:spPr>
        <p:txBody>
          <a:bodyPr wrap="square" rtlCol="0">
            <a:spAutoFit/>
          </a:bodyPr>
          <a:lstStyle/>
          <a:p>
            <a:r>
              <a:rPr lang="en-US" sz="1200" b="1" dirty="0">
                <a:solidFill>
                  <a:schemeClr val="bg1">
                    <a:lumMod val="75000"/>
                  </a:schemeClr>
                </a:solidFill>
                <a:latin typeface="Arial Black" panose="020B0604020202020204" pitchFamily="34" charset="0"/>
                <a:cs typeface="Arial Black" panose="020B0604020202020204" pitchFamily="34" charset="0"/>
              </a:rPr>
              <a:t>4. Glossary Terms</a:t>
            </a:r>
          </a:p>
        </p:txBody>
      </p:sp>
      <p:sp>
        <p:nvSpPr>
          <p:cNvPr id="15" name="Title 1">
            <a:extLst>
              <a:ext uri="{FF2B5EF4-FFF2-40B4-BE49-F238E27FC236}">
                <a16:creationId xmlns:a16="http://schemas.microsoft.com/office/drawing/2014/main" id="{7467112C-4586-0E4B-A9DA-F9B5FD533472}"/>
              </a:ext>
            </a:extLst>
          </p:cNvPr>
          <p:cNvSpPr>
            <a:spLocks noGrp="1"/>
          </p:cNvSpPr>
          <p:nvPr>
            <p:ph type="title"/>
          </p:nvPr>
        </p:nvSpPr>
        <p:spPr>
          <a:xfrm>
            <a:off x="466090" y="365127"/>
            <a:ext cx="7886700" cy="427354"/>
          </a:xfrm>
          <a:prstGeom prst="rect">
            <a:avLst/>
          </a:prstGeom>
        </p:spPr>
        <p:txBody>
          <a:bodyPr anchor="t" anchorCtr="0">
            <a:normAutofit/>
          </a:bodyPr>
          <a:lstStyle>
            <a:lvl1pPr>
              <a:defRPr sz="2800">
                <a:solidFill>
                  <a:srgbClr val="8F1D56"/>
                </a:solidFill>
              </a:defRPr>
            </a:lvl1pPr>
          </a:lstStyle>
          <a:p>
            <a:endParaRPr lang="en-US" sz="2800" dirty="0">
              <a:solidFill>
                <a:srgbClr val="8F1D56"/>
              </a:solidFill>
            </a:endParaRPr>
          </a:p>
        </p:txBody>
      </p:sp>
      <p:pic>
        <p:nvPicPr>
          <p:cNvPr id="16" name="Graphic 15">
            <a:extLst>
              <a:ext uri="{FF2B5EF4-FFF2-40B4-BE49-F238E27FC236}">
                <a16:creationId xmlns:a16="http://schemas.microsoft.com/office/drawing/2014/main" id="{F650CC06-BA00-6340-8358-169A39519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7083" y="84222"/>
            <a:ext cx="906913" cy="906913"/>
          </a:xfrm>
          <a:prstGeom prst="rect">
            <a:avLst/>
          </a:prstGeom>
          <a:effectLst>
            <a:outerShdw blurRad="50800" dist="38100" dir="2700000" algn="tl" rotWithShape="0">
              <a:prstClr val="black">
                <a:alpha val="40000"/>
              </a:prstClr>
            </a:outerShdw>
          </a:effectLst>
        </p:spPr>
      </p:pic>
      <p:pic>
        <p:nvPicPr>
          <p:cNvPr id="21" name="Graphic 20">
            <a:extLst>
              <a:ext uri="{FF2B5EF4-FFF2-40B4-BE49-F238E27FC236}">
                <a16:creationId xmlns:a16="http://schemas.microsoft.com/office/drawing/2014/main" id="{A850CFCA-4CC6-FA4E-A075-75892DDC692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07272" y="311318"/>
            <a:ext cx="353955" cy="476478"/>
          </a:xfrm>
          <a:prstGeom prst="rect">
            <a:avLst/>
          </a:prstGeom>
        </p:spPr>
      </p:pic>
    </p:spTree>
    <p:extLst>
      <p:ext uri="{BB962C8B-B14F-4D97-AF65-F5344CB8AC3E}">
        <p14:creationId xmlns:p14="http://schemas.microsoft.com/office/powerpoint/2010/main" val="8666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7550CF1-7C6E-254C-A230-20DCA52D309C}" type="datetimeFigureOut">
              <a:rPr lang="en-US" smtClean="0"/>
              <a:pPr/>
              <a:t>7/25/2022</a:t>
            </a:fld>
            <a:endParaRPr lang="en-US" dirty="0"/>
          </a:p>
        </p:txBody>
      </p:sp>
      <p:sp>
        <p:nvSpPr>
          <p:cNvPr id="3" name="Footer Placeholder 2"/>
          <p:cNvSpPr>
            <a:spLocks noGrp="1"/>
          </p:cNvSpPr>
          <p:nvPr>
            <p:ph type="ftr" sz="quarter" idx="11"/>
          </p:nvPr>
        </p:nvSpPr>
        <p:spPr>
          <a:xfrm>
            <a:off x="3028950" y="5835242"/>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4A22363-51D7-9D43-97DC-80A6C2AAC83D}" type="slidenum">
              <a:rPr lang="en-US" smtClean="0"/>
              <a:pPr/>
              <a:t>‹#›</a:t>
            </a:fld>
            <a:endParaRPr lang="en-US" dirty="0"/>
          </a:p>
        </p:txBody>
      </p:sp>
    </p:spTree>
    <p:extLst>
      <p:ext uri="{BB962C8B-B14F-4D97-AF65-F5344CB8AC3E}">
        <p14:creationId xmlns:p14="http://schemas.microsoft.com/office/powerpoint/2010/main" val="92982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F3C3A9F4-540C-E14F-B92B-4C9FD7EE9C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0A2228D4-DD89-024E-AB03-2C2F0DCF2E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Date Placeholder 3">
            <a:extLst>
              <a:ext uri="{FF2B5EF4-FFF2-40B4-BE49-F238E27FC236}">
                <a16:creationId xmlns:a16="http://schemas.microsoft.com/office/drawing/2014/main" id="{DDBD6A29-429A-A146-B121-2BF4025E334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50CF1-7C6E-254C-A230-20DCA52D309C}" type="datetimeFigureOut">
              <a:rPr lang="en-US" smtClean="0"/>
              <a:pPr/>
              <a:t>7/25/2022</a:t>
            </a:fld>
            <a:endParaRPr lang="en-US" dirty="0"/>
          </a:p>
        </p:txBody>
      </p:sp>
      <p:sp>
        <p:nvSpPr>
          <p:cNvPr id="24" name="Footer Placeholder 4">
            <a:extLst>
              <a:ext uri="{FF2B5EF4-FFF2-40B4-BE49-F238E27FC236}">
                <a16:creationId xmlns:a16="http://schemas.microsoft.com/office/drawing/2014/main" id="{C1FE9A6D-7C85-E24C-874A-8205048DEB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5" name="Slide Number Placeholder 5">
            <a:extLst>
              <a:ext uri="{FF2B5EF4-FFF2-40B4-BE49-F238E27FC236}">
                <a16:creationId xmlns:a16="http://schemas.microsoft.com/office/drawing/2014/main" id="{C626726F-31B3-AD4A-B80B-DC81D8C2443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22363-51D7-9D43-97DC-80A6C2AAC83D}" type="slidenum">
              <a:rPr lang="en-US" smtClean="0"/>
              <a:pPr/>
              <a:t>‹#›</a:t>
            </a:fld>
            <a:endParaRPr lang="en-US" dirty="0"/>
          </a:p>
        </p:txBody>
      </p:sp>
      <p:sp>
        <p:nvSpPr>
          <p:cNvPr id="26" name="Rectangle 25">
            <a:extLst>
              <a:ext uri="{FF2B5EF4-FFF2-40B4-BE49-F238E27FC236}">
                <a16:creationId xmlns:a16="http://schemas.microsoft.com/office/drawing/2014/main" id="{33F01937-35FC-C440-851C-427B84903B09}"/>
              </a:ext>
            </a:extLst>
          </p:cNvPr>
          <p:cNvSpPr/>
          <p:nvPr userDrawn="1"/>
        </p:nvSpPr>
        <p:spPr>
          <a:xfrm>
            <a:off x="-2" y="6408420"/>
            <a:ext cx="9144000" cy="457200"/>
          </a:xfrm>
          <a:prstGeom prst="rect">
            <a:avLst/>
          </a:prstGeom>
          <a:solidFill>
            <a:srgbClr val="2E5A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AC6FC93-CEFB-BD4E-A026-8D60BFCF85D5}"/>
              </a:ext>
            </a:extLst>
          </p:cNvPr>
          <p:cNvSpPr/>
          <p:nvPr userDrawn="1"/>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pic>
        <p:nvPicPr>
          <p:cNvPr id="28" name="Picture 27">
            <a:extLst>
              <a:ext uri="{FF2B5EF4-FFF2-40B4-BE49-F238E27FC236}">
                <a16:creationId xmlns:a16="http://schemas.microsoft.com/office/drawing/2014/main" id="{DA8525D4-3935-6041-8DC5-54DBE450A96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2458" y="6484159"/>
            <a:ext cx="775448" cy="273992"/>
          </a:xfrm>
          <a:prstGeom prst="rect">
            <a:avLst/>
          </a:prstGeom>
        </p:spPr>
      </p:pic>
      <p:sp>
        <p:nvSpPr>
          <p:cNvPr id="29" name="TextBox 28">
            <a:extLst>
              <a:ext uri="{FF2B5EF4-FFF2-40B4-BE49-F238E27FC236}">
                <a16:creationId xmlns:a16="http://schemas.microsoft.com/office/drawing/2014/main" id="{23A7FC15-11E0-044A-A0D3-7543E8EBA21E}"/>
              </a:ext>
            </a:extLst>
          </p:cNvPr>
          <p:cNvSpPr txBox="1"/>
          <p:nvPr userDrawn="1"/>
        </p:nvSpPr>
        <p:spPr>
          <a:xfrm>
            <a:off x="1317906" y="6515496"/>
            <a:ext cx="5146045" cy="230832"/>
          </a:xfrm>
          <a:prstGeom prst="rect">
            <a:avLst/>
          </a:prstGeom>
          <a:noFill/>
        </p:spPr>
        <p:txBody>
          <a:bodyPr wrap="square" rtlCol="0">
            <a:spAutoFit/>
          </a:bodyPr>
          <a:lstStyle/>
          <a:p>
            <a:pPr algn="ctr"/>
            <a:r>
              <a:rPr lang="en-US" sz="900" dirty="0">
                <a:solidFill>
                  <a:schemeClr val="bg1"/>
                </a:solidFill>
                <a:latin typeface="Arial Narrow" panose="020B0604020202020204" pitchFamily="34" charset="0"/>
                <a:cs typeface="Arial Narrow" panose="020B0604020202020204" pitchFamily="34" charset="0"/>
              </a:rPr>
              <a:t>For Internal Use Only. Not to be shared outside of Merck.</a:t>
            </a:r>
            <a:r>
              <a:rPr lang="en-US" sz="900" baseline="0" dirty="0">
                <a:solidFill>
                  <a:schemeClr val="bg1"/>
                </a:solidFill>
                <a:latin typeface="Arial Narrow" panose="020B0604020202020204" pitchFamily="34" charset="0"/>
                <a:cs typeface="Arial Narrow" panose="020B0604020202020204" pitchFamily="34" charset="0"/>
              </a:rPr>
              <a:t> US-IMA-01922   07/22</a:t>
            </a:r>
          </a:p>
        </p:txBody>
      </p:sp>
      <p:pic>
        <p:nvPicPr>
          <p:cNvPr id="30" name="Picture 29">
            <a:extLst>
              <a:ext uri="{FF2B5EF4-FFF2-40B4-BE49-F238E27FC236}">
                <a16:creationId xmlns:a16="http://schemas.microsoft.com/office/drawing/2014/main" id="{49D7C8F9-9E86-284D-B5D9-EBEC63DE38B0}"/>
              </a:ext>
            </a:extLst>
          </p:cNvPr>
          <p:cNvPicPr>
            <a:picLocks noChangeAspect="1"/>
          </p:cNvPicPr>
          <p:nvPr userDrawn="1"/>
        </p:nvPicPr>
        <p:blipFill>
          <a:blip r:embed="rId11" cstate="print">
            <a:biLevel thresh="25000"/>
            <a:extLst>
              <a:ext uri="{28A0092B-C50C-407E-A947-70E740481C1C}">
                <a14:useLocalDpi xmlns:a14="http://schemas.microsoft.com/office/drawing/2010/main" val="0"/>
              </a:ext>
            </a:extLst>
          </a:blip>
          <a:stretch>
            <a:fillRect/>
          </a:stretch>
        </p:blipFill>
        <p:spPr>
          <a:xfrm>
            <a:off x="6464497" y="6508073"/>
            <a:ext cx="922675" cy="273993"/>
          </a:xfrm>
          <a:prstGeom prst="rect">
            <a:avLst/>
          </a:prstGeom>
        </p:spPr>
      </p:pic>
      <p:pic>
        <p:nvPicPr>
          <p:cNvPr id="31" name="Picture 30" descr="106123_Bel_Supergraphic_01.eps">
            <a:extLst>
              <a:ext uri="{FF2B5EF4-FFF2-40B4-BE49-F238E27FC236}">
                <a16:creationId xmlns:a16="http://schemas.microsoft.com/office/drawing/2014/main" id="{171CEFAD-C2FC-0240-9ACB-419AAD7E8389}"/>
              </a:ext>
            </a:extLst>
          </p:cNvPr>
          <p:cNvPicPr>
            <a:picLocks noChangeAspect="1"/>
          </p:cNvPicPr>
          <p:nvPr userDrawn="1"/>
        </p:nvPicPr>
        <p:blipFill rotWithShape="1">
          <a:blip r:embed="rId12" cstate="email">
            <a:alphaModFix amt="15000"/>
            <a:extLst>
              <a:ext uri="{28A0092B-C50C-407E-A947-70E740481C1C}">
                <a14:useLocalDpi xmlns:a14="http://schemas.microsoft.com/office/drawing/2010/main"/>
              </a:ext>
            </a:extLst>
          </a:blip>
          <a:srcRect l="26753" t="5020" r="2164" b="26489"/>
          <a:stretch/>
        </p:blipFill>
        <p:spPr>
          <a:xfrm rot="10800000">
            <a:off x="1262" y="3759563"/>
            <a:ext cx="9144000" cy="2612445"/>
          </a:xfrm>
          <a:prstGeom prst="rect">
            <a:avLst/>
          </a:prstGeom>
        </p:spPr>
      </p:pic>
      <p:pic>
        <p:nvPicPr>
          <p:cNvPr id="32" name="Picture 31" descr="106123_Bel_Supergraphic_01.eps">
            <a:extLst>
              <a:ext uri="{FF2B5EF4-FFF2-40B4-BE49-F238E27FC236}">
                <a16:creationId xmlns:a16="http://schemas.microsoft.com/office/drawing/2014/main" id="{4F2C64B5-A201-C04C-8AEE-6FB50B85C35B}"/>
              </a:ext>
            </a:extLst>
          </p:cNvPr>
          <p:cNvPicPr>
            <a:picLocks noChangeAspect="1"/>
          </p:cNvPicPr>
          <p:nvPr userDrawn="1"/>
        </p:nvPicPr>
        <p:blipFill rotWithShape="1">
          <a:blip r:embed="rId12" cstate="email">
            <a:alphaModFix amt="15000"/>
            <a:extLst>
              <a:ext uri="{28A0092B-C50C-407E-A947-70E740481C1C}">
                <a14:useLocalDpi xmlns:a14="http://schemas.microsoft.com/office/drawing/2010/main"/>
              </a:ext>
            </a:extLst>
          </a:blip>
          <a:srcRect l="26753" t="5020" r="2164" b="26489"/>
          <a:stretch/>
        </p:blipFill>
        <p:spPr>
          <a:xfrm rot="10800000">
            <a:off x="89321" y="2575696"/>
            <a:ext cx="9060132" cy="2612445"/>
          </a:xfrm>
          <a:prstGeom prst="rect">
            <a:avLst/>
          </a:prstGeom>
        </p:spPr>
      </p:pic>
      <p:pic>
        <p:nvPicPr>
          <p:cNvPr id="33" name="Picture 32">
            <a:extLst>
              <a:ext uri="{FF2B5EF4-FFF2-40B4-BE49-F238E27FC236}">
                <a16:creationId xmlns:a16="http://schemas.microsoft.com/office/drawing/2014/main" id="{377D3839-1996-B04A-8B9D-DDF02D556FD6}"/>
              </a:ext>
            </a:extLst>
          </p:cNvPr>
          <p:cNvPicPr>
            <a:picLocks noChangeAspect="1"/>
          </p:cNvPicPr>
          <p:nvPr userDrawn="1"/>
        </p:nvPicPr>
        <p:blipFill rotWithShape="1">
          <a:blip r:embed="rId13">
            <a:alphaModFix amt="6000"/>
          </a:blip>
          <a:srcRect l="16724" t="12089" r="33331" b="19703"/>
          <a:stretch/>
        </p:blipFill>
        <p:spPr>
          <a:xfrm>
            <a:off x="4895627" y="2062256"/>
            <a:ext cx="4248373" cy="4351338"/>
          </a:xfrm>
          <a:prstGeom prst="rect">
            <a:avLst/>
          </a:prstGeom>
        </p:spPr>
      </p:pic>
      <p:pic>
        <p:nvPicPr>
          <p:cNvPr id="34" name="Picture 33">
            <a:extLst>
              <a:ext uri="{FF2B5EF4-FFF2-40B4-BE49-F238E27FC236}">
                <a16:creationId xmlns:a16="http://schemas.microsoft.com/office/drawing/2014/main" id="{242B2E4E-C1D6-E44D-8E88-338D53F6CF57}"/>
              </a:ext>
            </a:extLst>
          </p:cNvPr>
          <p:cNvPicPr>
            <a:picLocks noChangeAspect="1"/>
          </p:cNvPicPr>
          <p:nvPr userDrawn="1"/>
        </p:nvPicPr>
        <p:blipFill rotWithShape="1">
          <a:blip r:embed="rId14">
            <a:alphaModFix amt="20000"/>
          </a:blip>
          <a:srcRect t="35003" r="25239" b="44916"/>
          <a:stretch/>
        </p:blipFill>
        <p:spPr>
          <a:xfrm>
            <a:off x="7116533" y="6406361"/>
            <a:ext cx="2027466" cy="457199"/>
          </a:xfrm>
          <a:prstGeom prst="rect">
            <a:avLst/>
          </a:prstGeom>
        </p:spPr>
      </p:pic>
    </p:spTree>
    <p:extLst>
      <p:ext uri="{BB962C8B-B14F-4D97-AF65-F5344CB8AC3E}">
        <p14:creationId xmlns:p14="http://schemas.microsoft.com/office/powerpoint/2010/main" val="678919922"/>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72" r:id="rId5"/>
    <p:sldLayoutId id="2147483673" r:id="rId6"/>
    <p:sldLayoutId id="2147483678" r:id="rId7"/>
    <p:sldLayoutId id="2147483667"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slide" Target="slide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9443595C-7725-B949-83D1-F6C7D807781A}"/>
              </a:ext>
            </a:extLst>
          </p:cNvPr>
          <p:cNvSpPr txBox="1">
            <a:spLocks/>
          </p:cNvSpPr>
          <p:nvPr/>
        </p:nvSpPr>
        <p:spPr>
          <a:xfrm>
            <a:off x="1050458" y="875021"/>
            <a:ext cx="7641675" cy="681027"/>
          </a:xfrm>
          <a:prstGeom prst="rect">
            <a:avLst/>
          </a:prstGeom>
        </p:spPr>
        <p:txBody>
          <a:bodyPr vert="horz" lIns="0" tIns="0" rIns="0" bIns="0" rtlCol="0" anchor="t" anchorCtr="0">
            <a:normAutofit fontScale="82500" lnSpcReduction="10000"/>
          </a:bodyPr>
          <a:lstStyle>
            <a:lvl1pPr algn="l" defTabSz="914400" rtl="0" eaLnBrk="1" latinLnBrk="0" hangingPunct="1">
              <a:lnSpc>
                <a:spcPct val="90000"/>
              </a:lnSpc>
              <a:spcBef>
                <a:spcPct val="0"/>
              </a:spcBef>
              <a:buNone/>
              <a:defRPr sz="5400" b="1" kern="1200">
                <a:solidFill>
                  <a:schemeClr val="accent1"/>
                </a:solidFill>
                <a:latin typeface="Century Gothic" panose="020B0502020202020204" pitchFamily="34" charset="0"/>
                <a:ea typeface="+mj-ea"/>
                <a:cs typeface="+mj-cs"/>
              </a:defRPr>
            </a:lvl1pPr>
          </a:lstStyle>
          <a:p>
            <a:r>
              <a:rPr lang="en-US" sz="4400" dirty="0">
                <a:solidFill>
                  <a:schemeClr val="bg1">
                    <a:lumMod val="95000"/>
                  </a:schemeClr>
                </a:solidFill>
                <a:latin typeface="Arial Black" panose="020B0604020202020204" pitchFamily="34" charset="0"/>
                <a:cs typeface="Arial Black" panose="020B0604020202020204" pitchFamily="34" charset="0"/>
              </a:rPr>
              <a:t>Insomnia Learning Program</a:t>
            </a:r>
          </a:p>
        </p:txBody>
      </p:sp>
      <p:sp>
        <p:nvSpPr>
          <p:cNvPr id="26" name="Subtitle 3">
            <a:extLst>
              <a:ext uri="{FF2B5EF4-FFF2-40B4-BE49-F238E27FC236}">
                <a16:creationId xmlns:a16="http://schemas.microsoft.com/office/drawing/2014/main" id="{C73470FA-FA07-934F-8831-651CE4E259E3}"/>
              </a:ext>
            </a:extLst>
          </p:cNvPr>
          <p:cNvSpPr>
            <a:spLocks noGrp="1"/>
          </p:cNvSpPr>
          <p:nvPr>
            <p:ph type="subTitle" idx="4294967295"/>
          </p:nvPr>
        </p:nvSpPr>
        <p:spPr>
          <a:xfrm>
            <a:off x="1055541" y="1381864"/>
            <a:ext cx="6217456" cy="715963"/>
          </a:xfrm>
          <a:prstGeom prst="rect">
            <a:avLst/>
          </a:prstGeom>
        </p:spPr>
        <p:txBody>
          <a:bodyPr vert="horz" lIns="0" tIns="0" rIns="0" bIns="0" rtlCol="0">
            <a:noAutofit/>
          </a:bodyPr>
          <a:lstStyle/>
          <a:p>
            <a:pPr marL="0" indent="0" algn="l">
              <a:buNone/>
            </a:pPr>
            <a:r>
              <a:rPr lang="en-US" sz="2200" dirty="0">
                <a:solidFill>
                  <a:srgbClr val="1BC4BD">
                    <a:alpha val="69000"/>
                  </a:srgbClr>
                </a:solidFill>
                <a:latin typeface="Arial" panose="020B0604020202020204" pitchFamily="34" charset="0"/>
                <a:cs typeface="Arial" panose="020B0604020202020204" pitchFamily="34" charset="0"/>
              </a:rPr>
              <a:t>Module 8 </a:t>
            </a:r>
            <a:r>
              <a:rPr lang="en-US" sz="2200" b="1" dirty="0">
                <a:solidFill>
                  <a:srgbClr val="1BC4BD">
                    <a:alpha val="69000"/>
                  </a:srgbClr>
                </a:solidFill>
                <a:latin typeface="Arial Black" panose="020B0604020202020204" pitchFamily="34" charset="0"/>
                <a:cs typeface="Arial" panose="020B0604020202020204" pitchFamily="34" charset="0"/>
              </a:rPr>
              <a:t>Pharmacologic Therapy</a:t>
            </a:r>
            <a:endParaRPr lang="en-US" sz="2200" b="1" noProof="0" dirty="0">
              <a:solidFill>
                <a:srgbClr val="1BC4BD">
                  <a:alpha val="69000"/>
                </a:srgb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32943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rmAutofit fontScale="90000"/>
          </a:bodyPr>
          <a:lstStyle/>
          <a:p>
            <a:r>
              <a:rPr lang="en-US" dirty="0"/>
              <a:t>GABA Neurotransmission</a:t>
            </a:r>
          </a:p>
        </p:txBody>
      </p:sp>
      <p:sp>
        <p:nvSpPr>
          <p:cNvPr id="8" name="TextBox 7">
            <a:extLst>
              <a:ext uri="{FF2B5EF4-FFF2-40B4-BE49-F238E27FC236}">
                <a16:creationId xmlns:a16="http://schemas.microsoft.com/office/drawing/2014/main" id="{DFA0F770-1F65-4C2D-9BDD-8693471829C7}"/>
              </a:ext>
            </a:extLst>
          </p:cNvPr>
          <p:cNvSpPr txBox="1"/>
          <p:nvPr/>
        </p:nvSpPr>
        <p:spPr>
          <a:xfrm>
            <a:off x="457200" y="1005840"/>
            <a:ext cx="8161283" cy="584775"/>
          </a:xfrm>
          <a:prstGeom prst="rect">
            <a:avLst/>
          </a:prstGeom>
          <a:noFill/>
        </p:spPr>
        <p:txBody>
          <a:bodyPr wrap="square" rtlCol="0">
            <a:spAutoFit/>
          </a:bodyPr>
          <a:lstStyle/>
          <a:p>
            <a:r>
              <a:rPr lang="en-US" sz="1600" dirty="0">
                <a:solidFill>
                  <a:srgbClr val="56575B"/>
                </a:solidFill>
              </a:rPr>
              <a:t>GABA is released by presynaptic neurons and binds to GABA receptors on the postsynaptic neuron, where it has an inhibitory effect.</a:t>
            </a:r>
          </a:p>
        </p:txBody>
      </p:sp>
      <p:sp>
        <p:nvSpPr>
          <p:cNvPr id="14" name="Rectangle 13">
            <a:extLst>
              <a:ext uri="{FF2B5EF4-FFF2-40B4-BE49-F238E27FC236}">
                <a16:creationId xmlns:a16="http://schemas.microsoft.com/office/drawing/2014/main" id="{3FE59058-4369-3E47-8FB1-27A49132D6CD}"/>
              </a:ext>
            </a:extLst>
          </p:cNvPr>
          <p:cNvSpPr/>
          <p:nvPr/>
        </p:nvSpPr>
        <p:spPr>
          <a:xfrm>
            <a:off x="566057" y="1756338"/>
            <a:ext cx="8052426" cy="4217108"/>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15" name="Group 14">
            <a:extLst>
              <a:ext uri="{FF2B5EF4-FFF2-40B4-BE49-F238E27FC236}">
                <a16:creationId xmlns:a16="http://schemas.microsoft.com/office/drawing/2014/main" id="{DE8198D8-65BD-BA41-B2FD-00EFBF42C202}"/>
              </a:ext>
            </a:extLst>
          </p:cNvPr>
          <p:cNvGrpSpPr/>
          <p:nvPr/>
        </p:nvGrpSpPr>
        <p:grpSpPr>
          <a:xfrm>
            <a:off x="665612" y="2036316"/>
            <a:ext cx="5260004" cy="3588568"/>
            <a:chOff x="665465" y="1863496"/>
            <a:chExt cx="5260004" cy="3588568"/>
          </a:xfrm>
        </p:grpSpPr>
        <p:pic>
          <p:nvPicPr>
            <p:cNvPr id="16" name="Picture 15">
              <a:extLst>
                <a:ext uri="{FF2B5EF4-FFF2-40B4-BE49-F238E27FC236}">
                  <a16:creationId xmlns:a16="http://schemas.microsoft.com/office/drawing/2014/main" id="{8F2BFBEE-68B9-C547-B77D-DA9CFE25118C}"/>
                </a:ext>
              </a:extLst>
            </p:cNvPr>
            <p:cNvPicPr>
              <a:picLocks noChangeAspect="1"/>
            </p:cNvPicPr>
            <p:nvPr/>
          </p:nvPicPr>
          <p:blipFill rotWithShape="1">
            <a:blip r:embed="rId3"/>
            <a:srcRect l="1668" t="7613" b="2684"/>
            <a:stretch/>
          </p:blipFill>
          <p:spPr>
            <a:xfrm>
              <a:off x="665465" y="1863496"/>
              <a:ext cx="5260004" cy="3588568"/>
            </a:xfrm>
            <a:prstGeom prst="rect">
              <a:avLst/>
            </a:prstGeom>
          </p:spPr>
        </p:pic>
        <p:sp>
          <p:nvSpPr>
            <p:cNvPr id="17" name="TextBox 16">
              <a:extLst>
                <a:ext uri="{FF2B5EF4-FFF2-40B4-BE49-F238E27FC236}">
                  <a16:creationId xmlns:a16="http://schemas.microsoft.com/office/drawing/2014/main" id="{A8D1BD46-189C-A44F-855A-1F19CF88B986}"/>
                </a:ext>
              </a:extLst>
            </p:cNvPr>
            <p:cNvSpPr txBox="1"/>
            <p:nvPr/>
          </p:nvSpPr>
          <p:spPr>
            <a:xfrm>
              <a:off x="904339" y="2076646"/>
              <a:ext cx="1061731" cy="592470"/>
            </a:xfrm>
            <a:prstGeom prst="rect">
              <a:avLst/>
            </a:prstGeom>
            <a:noFill/>
          </p:spPr>
          <p:txBody>
            <a:bodyPr wrap="square" rtlCol="0">
              <a:spAutoFit/>
            </a:bodyPr>
            <a:lstStyle/>
            <a:p>
              <a:pPr>
                <a:lnSpc>
                  <a:spcPts val="1290"/>
                </a:lnSpc>
              </a:pPr>
              <a:r>
                <a:rPr lang="en-US" sz="1100" dirty="0">
                  <a:solidFill>
                    <a:srgbClr val="56575B"/>
                  </a:solidFill>
                  <a:latin typeface="Arial" panose="020B0604020202020204" pitchFamily="34" charset="0"/>
                  <a:cs typeface="Arial" panose="020B0604020202020204" pitchFamily="34" charset="0"/>
                </a:rPr>
                <a:t>Axon of presynaptic neuron</a:t>
              </a:r>
            </a:p>
          </p:txBody>
        </p:sp>
        <p:sp>
          <p:nvSpPr>
            <p:cNvPr id="18" name="TextBox 17">
              <a:extLst>
                <a:ext uri="{FF2B5EF4-FFF2-40B4-BE49-F238E27FC236}">
                  <a16:creationId xmlns:a16="http://schemas.microsoft.com/office/drawing/2014/main" id="{81017828-C7FF-ED4B-811F-7E14E3ACF426}"/>
                </a:ext>
              </a:extLst>
            </p:cNvPr>
            <p:cNvSpPr txBox="1"/>
            <p:nvPr/>
          </p:nvSpPr>
          <p:spPr>
            <a:xfrm>
              <a:off x="1717725" y="2393136"/>
              <a:ext cx="889644" cy="234873"/>
            </a:xfrm>
            <a:prstGeom prst="rect">
              <a:avLst/>
            </a:prstGeom>
            <a:noFill/>
          </p:spPr>
          <p:txBody>
            <a:bodyPr wrap="square" rtlCol="0">
              <a:spAutoFit/>
            </a:bodyPr>
            <a:lstStyle/>
            <a:p>
              <a:pPr algn="ctr"/>
              <a:r>
                <a:rPr lang="en-US" sz="1100" dirty="0">
                  <a:solidFill>
                    <a:srgbClr val="56575B"/>
                  </a:solidFill>
                  <a:latin typeface="Arial" panose="020B0604020202020204" pitchFamily="34" charset="0"/>
                  <a:cs typeface="Arial" panose="020B0604020202020204" pitchFamily="34" charset="0"/>
                </a:rPr>
                <a:t>Synapse</a:t>
              </a:r>
            </a:p>
          </p:txBody>
        </p:sp>
        <p:sp>
          <p:nvSpPr>
            <p:cNvPr id="19" name="TextBox 18">
              <a:extLst>
                <a:ext uri="{FF2B5EF4-FFF2-40B4-BE49-F238E27FC236}">
                  <a16:creationId xmlns:a16="http://schemas.microsoft.com/office/drawing/2014/main" id="{538444C1-9C06-AE46-A343-703C3C68BD95}"/>
                </a:ext>
              </a:extLst>
            </p:cNvPr>
            <p:cNvSpPr txBox="1"/>
            <p:nvPr/>
          </p:nvSpPr>
          <p:spPr>
            <a:xfrm>
              <a:off x="1667695" y="1900371"/>
              <a:ext cx="1835496" cy="234873"/>
            </a:xfrm>
            <a:prstGeom prst="rect">
              <a:avLst/>
            </a:prstGeom>
            <a:noFill/>
          </p:spPr>
          <p:txBody>
            <a:bodyPr wrap="square" rtlCol="0">
              <a:spAutoFit/>
            </a:bodyPr>
            <a:lstStyle/>
            <a:p>
              <a:pPr algn="ctr"/>
              <a:r>
                <a:rPr lang="en-US" sz="1100" dirty="0">
                  <a:solidFill>
                    <a:srgbClr val="56575B"/>
                  </a:solidFill>
                  <a:latin typeface="Arial" panose="020B0604020202020204" pitchFamily="34" charset="0"/>
                  <a:cs typeface="Arial" panose="020B0604020202020204" pitchFamily="34" charset="0"/>
                </a:rPr>
                <a:t>Postsynaptic neuron</a:t>
              </a:r>
            </a:p>
          </p:txBody>
        </p:sp>
        <p:cxnSp>
          <p:nvCxnSpPr>
            <p:cNvPr id="20" name="Straight Connector 19">
              <a:extLst>
                <a:ext uri="{FF2B5EF4-FFF2-40B4-BE49-F238E27FC236}">
                  <a16:creationId xmlns:a16="http://schemas.microsoft.com/office/drawing/2014/main" id="{76F155F6-4EE9-8240-922D-A7BE83D97129}"/>
                </a:ext>
              </a:extLst>
            </p:cNvPr>
            <p:cNvCxnSpPr>
              <a:cxnSpLocks/>
            </p:cNvCxnSpPr>
            <p:nvPr/>
          </p:nvCxnSpPr>
          <p:spPr>
            <a:xfrm>
              <a:off x="1472587" y="2535919"/>
              <a:ext cx="101004" cy="449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A023B16-2745-044C-89C4-15E6D88D5911}"/>
                </a:ext>
              </a:extLst>
            </p:cNvPr>
            <p:cNvSpPr txBox="1"/>
            <p:nvPr/>
          </p:nvSpPr>
          <p:spPr>
            <a:xfrm>
              <a:off x="1807113" y="3244743"/>
              <a:ext cx="889644" cy="232570"/>
            </a:xfrm>
            <a:prstGeom prst="rect">
              <a:avLst/>
            </a:prstGeom>
            <a:noFill/>
          </p:spPr>
          <p:txBody>
            <a:bodyPr wrap="square" rtlCol="0">
              <a:spAutoFit/>
            </a:bodyPr>
            <a:lstStyle/>
            <a:p>
              <a:pPr>
                <a:lnSpc>
                  <a:spcPts val="1290"/>
                </a:lnSpc>
              </a:pPr>
              <a:r>
                <a:rPr lang="en-US" sz="1200" dirty="0">
                  <a:solidFill>
                    <a:srgbClr val="8F1D56"/>
                  </a:solidFill>
                  <a:latin typeface="+mj-lt"/>
                  <a:cs typeface="Arial" panose="020B0604020202020204" pitchFamily="34" charset="0"/>
                </a:rPr>
                <a:t>GABA</a:t>
              </a:r>
            </a:p>
          </p:txBody>
        </p:sp>
        <p:sp>
          <p:nvSpPr>
            <p:cNvPr id="23" name="TextBox 22">
              <a:extLst>
                <a:ext uri="{FF2B5EF4-FFF2-40B4-BE49-F238E27FC236}">
                  <a16:creationId xmlns:a16="http://schemas.microsoft.com/office/drawing/2014/main" id="{C761C468-2BC9-D842-AF21-BCDD39253E7E}"/>
                </a:ext>
              </a:extLst>
            </p:cNvPr>
            <p:cNvSpPr txBox="1"/>
            <p:nvPr/>
          </p:nvSpPr>
          <p:spPr>
            <a:xfrm>
              <a:off x="4787242" y="2569307"/>
              <a:ext cx="889644" cy="382245"/>
            </a:xfrm>
            <a:prstGeom prst="rect">
              <a:avLst/>
            </a:prstGeom>
            <a:noFill/>
          </p:spPr>
          <p:txBody>
            <a:bodyPr wrap="square" rtlCol="0">
              <a:spAutoFit/>
            </a:bodyPr>
            <a:lstStyle/>
            <a:p>
              <a:pPr algn="ctr">
                <a:lnSpc>
                  <a:spcPts val="1290"/>
                </a:lnSpc>
              </a:pPr>
              <a:r>
                <a:rPr lang="en-US" sz="1100" dirty="0">
                  <a:solidFill>
                    <a:srgbClr val="56575B"/>
                  </a:solidFill>
                  <a:latin typeface="Arial" panose="020B0604020202020204" pitchFamily="34" charset="0"/>
                  <a:cs typeface="Arial" panose="020B0604020202020204" pitchFamily="34" charset="0"/>
                </a:rPr>
                <a:t>Synaptic cleft</a:t>
              </a:r>
            </a:p>
          </p:txBody>
        </p:sp>
        <p:sp>
          <p:nvSpPr>
            <p:cNvPr id="24" name="TextBox 23">
              <a:extLst>
                <a:ext uri="{FF2B5EF4-FFF2-40B4-BE49-F238E27FC236}">
                  <a16:creationId xmlns:a16="http://schemas.microsoft.com/office/drawing/2014/main" id="{9D7B8225-E000-2D43-83DE-C98B5B2180DB}"/>
                </a:ext>
              </a:extLst>
            </p:cNvPr>
            <p:cNvSpPr txBox="1"/>
            <p:nvPr/>
          </p:nvSpPr>
          <p:spPr>
            <a:xfrm>
              <a:off x="2745148" y="3464042"/>
              <a:ext cx="889644" cy="348813"/>
            </a:xfrm>
            <a:prstGeom prst="rect">
              <a:avLst/>
            </a:prstGeom>
            <a:noFill/>
          </p:spPr>
          <p:txBody>
            <a:bodyPr wrap="square" rtlCol="0">
              <a:spAutoFit/>
            </a:bodyPr>
            <a:lstStyle/>
            <a:p>
              <a:pPr algn="ctr">
                <a:lnSpc>
                  <a:spcPts val="950"/>
                </a:lnSpc>
              </a:pPr>
              <a:r>
                <a:rPr lang="en-US" sz="900" dirty="0">
                  <a:solidFill>
                    <a:srgbClr val="56575B"/>
                  </a:solidFill>
                  <a:latin typeface="Arial" panose="020B0604020202020204" pitchFamily="34" charset="0"/>
                  <a:cs typeface="Arial" panose="020B0604020202020204" pitchFamily="34" charset="0"/>
                </a:rPr>
                <a:t>Nerve impulse </a:t>
              </a:r>
            </a:p>
          </p:txBody>
        </p:sp>
        <p:sp>
          <p:nvSpPr>
            <p:cNvPr id="25" name="TextBox 24">
              <a:extLst>
                <a:ext uri="{FF2B5EF4-FFF2-40B4-BE49-F238E27FC236}">
                  <a16:creationId xmlns:a16="http://schemas.microsoft.com/office/drawing/2014/main" id="{1297A30B-5A33-6240-8C23-0FB67CB35A19}"/>
                </a:ext>
              </a:extLst>
            </p:cNvPr>
            <p:cNvSpPr txBox="1"/>
            <p:nvPr/>
          </p:nvSpPr>
          <p:spPr>
            <a:xfrm>
              <a:off x="4233860" y="3747813"/>
              <a:ext cx="889644" cy="232570"/>
            </a:xfrm>
            <a:prstGeom prst="rect">
              <a:avLst/>
            </a:prstGeom>
            <a:noFill/>
          </p:spPr>
          <p:txBody>
            <a:bodyPr wrap="square" rtlCol="0">
              <a:spAutoFit/>
            </a:bodyPr>
            <a:lstStyle/>
            <a:p>
              <a:pPr>
                <a:lnSpc>
                  <a:spcPts val="1290"/>
                </a:lnSpc>
              </a:pPr>
              <a:r>
                <a:rPr lang="en-US" sz="1200" dirty="0">
                  <a:solidFill>
                    <a:srgbClr val="8F1D56"/>
                  </a:solidFill>
                  <a:latin typeface="+mj-lt"/>
                  <a:cs typeface="Arial" panose="020B0604020202020204" pitchFamily="34" charset="0"/>
                </a:rPr>
                <a:t>GABA</a:t>
              </a:r>
            </a:p>
          </p:txBody>
        </p:sp>
        <p:sp>
          <p:nvSpPr>
            <p:cNvPr id="26" name="TextBox 25">
              <a:extLst>
                <a:ext uri="{FF2B5EF4-FFF2-40B4-BE49-F238E27FC236}">
                  <a16:creationId xmlns:a16="http://schemas.microsoft.com/office/drawing/2014/main" id="{85F067F0-0FD9-2845-8459-4C24A630E42A}"/>
                </a:ext>
              </a:extLst>
            </p:cNvPr>
            <p:cNvSpPr txBox="1"/>
            <p:nvPr/>
          </p:nvSpPr>
          <p:spPr>
            <a:xfrm>
              <a:off x="4678682" y="4776645"/>
              <a:ext cx="889644" cy="382245"/>
            </a:xfrm>
            <a:prstGeom prst="rect">
              <a:avLst/>
            </a:prstGeom>
            <a:noFill/>
          </p:spPr>
          <p:txBody>
            <a:bodyPr wrap="square" rtlCol="0">
              <a:spAutoFit/>
            </a:bodyPr>
            <a:lstStyle/>
            <a:p>
              <a:pPr algn="ctr">
                <a:lnSpc>
                  <a:spcPts val="1290"/>
                </a:lnSpc>
              </a:pPr>
              <a:r>
                <a:rPr lang="en-US" sz="1100" dirty="0">
                  <a:solidFill>
                    <a:srgbClr val="56575B"/>
                  </a:solidFill>
                  <a:latin typeface="Arial" panose="020B0604020202020204" pitchFamily="34" charset="0"/>
                  <a:cs typeface="Arial" panose="020B0604020202020204" pitchFamily="34" charset="0"/>
                </a:rPr>
                <a:t>GABA receptor</a:t>
              </a:r>
            </a:p>
          </p:txBody>
        </p:sp>
        <p:sp>
          <p:nvSpPr>
            <p:cNvPr id="30" name="TextBox 29">
              <a:extLst>
                <a:ext uri="{FF2B5EF4-FFF2-40B4-BE49-F238E27FC236}">
                  <a16:creationId xmlns:a16="http://schemas.microsoft.com/office/drawing/2014/main" id="{A8A973C1-C413-964F-86DD-1490F9C8CD98}"/>
                </a:ext>
              </a:extLst>
            </p:cNvPr>
            <p:cNvSpPr txBox="1"/>
            <p:nvPr/>
          </p:nvSpPr>
          <p:spPr>
            <a:xfrm>
              <a:off x="1050940" y="3330301"/>
              <a:ext cx="689640" cy="430887"/>
            </a:xfrm>
            <a:prstGeom prst="rect">
              <a:avLst/>
            </a:prstGeom>
            <a:noFill/>
          </p:spPr>
          <p:txBody>
            <a:bodyPr wrap="square" rtlCol="0">
              <a:spAutoFit/>
            </a:bodyPr>
            <a:lstStyle/>
            <a:p>
              <a:r>
                <a:rPr lang="en-US" sz="1100" dirty="0">
                  <a:solidFill>
                    <a:srgbClr val="56575B"/>
                  </a:solidFill>
                  <a:latin typeface="Arial" panose="020B0604020202020204" pitchFamily="34" charset="0"/>
                  <a:cs typeface="Arial" panose="020B0604020202020204" pitchFamily="34" charset="0"/>
                </a:rPr>
                <a:t>Nerve</a:t>
              </a:r>
            </a:p>
            <a:p>
              <a:r>
                <a:rPr lang="en-US" sz="1100" dirty="0">
                  <a:solidFill>
                    <a:srgbClr val="56575B"/>
                  </a:solidFill>
                  <a:latin typeface="Arial" panose="020B0604020202020204" pitchFamily="34" charset="0"/>
                  <a:cs typeface="Arial" panose="020B0604020202020204" pitchFamily="34" charset="0"/>
                </a:rPr>
                <a:t>impulse</a:t>
              </a:r>
            </a:p>
          </p:txBody>
        </p:sp>
      </p:grpSp>
      <p:sp>
        <p:nvSpPr>
          <p:cNvPr id="31" name="Rectangle 30">
            <a:extLst>
              <a:ext uri="{FF2B5EF4-FFF2-40B4-BE49-F238E27FC236}">
                <a16:creationId xmlns:a16="http://schemas.microsoft.com/office/drawing/2014/main" id="{F6B50823-5E9B-AD4F-9110-635AA94B9209}"/>
              </a:ext>
            </a:extLst>
          </p:cNvPr>
          <p:cNvSpPr/>
          <p:nvPr/>
        </p:nvSpPr>
        <p:spPr>
          <a:xfrm>
            <a:off x="5983130" y="2617621"/>
            <a:ext cx="2336837" cy="2939399"/>
          </a:xfrm>
          <a:prstGeom prst="rect">
            <a:avLst/>
          </a:prstGeom>
          <a:solidFill>
            <a:srgbClr val="2E5A74"/>
          </a:solidFill>
          <a:ln w="635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0" bIns="0" rtlCol="0" anchor="ctr"/>
          <a:lstStyle/>
          <a:p>
            <a:pPr>
              <a:spcBef>
                <a:spcPts val="300"/>
              </a:spcBef>
            </a:pPr>
            <a:r>
              <a:rPr lang="en-US" sz="1400" dirty="0">
                <a:solidFill>
                  <a:schemeClr val="bg1"/>
                </a:solidFill>
              </a:rPr>
              <a:t>There are 2 major postsynaptic GABA receptors:</a:t>
            </a:r>
          </a:p>
          <a:p>
            <a:pPr marL="182880" indent="-182880">
              <a:spcBef>
                <a:spcPts val="600"/>
              </a:spcBef>
              <a:buClr>
                <a:srgbClr val="FFC000"/>
              </a:buClr>
              <a:buFont typeface="Wingdings" pitchFamily="2" charset="2"/>
              <a:buChar char="§"/>
            </a:pPr>
            <a:r>
              <a:rPr lang="en-US" sz="1600" dirty="0">
                <a:solidFill>
                  <a:schemeClr val="bg1"/>
                </a:solidFill>
                <a:latin typeface="+mj-lt"/>
              </a:rPr>
              <a:t>GABA</a:t>
            </a:r>
            <a:r>
              <a:rPr lang="en-US" sz="1600" baseline="-25000" dirty="0">
                <a:solidFill>
                  <a:schemeClr val="bg1"/>
                </a:solidFill>
                <a:latin typeface="+mj-lt"/>
              </a:rPr>
              <a:t>A</a:t>
            </a:r>
          </a:p>
          <a:p>
            <a:pPr marL="182880" indent="-182880">
              <a:spcBef>
                <a:spcPts val="600"/>
              </a:spcBef>
              <a:buClr>
                <a:srgbClr val="FFC000"/>
              </a:buClr>
              <a:buFont typeface="Wingdings" pitchFamily="2" charset="2"/>
              <a:buChar char="§"/>
            </a:pPr>
            <a:r>
              <a:rPr lang="en-US" sz="1600" dirty="0">
                <a:solidFill>
                  <a:schemeClr val="bg1"/>
                </a:solidFill>
                <a:latin typeface="+mj-lt"/>
              </a:rPr>
              <a:t>GABA</a:t>
            </a:r>
            <a:r>
              <a:rPr lang="en-US" sz="1600" baseline="-25000" dirty="0">
                <a:solidFill>
                  <a:schemeClr val="bg1"/>
                </a:solidFill>
                <a:latin typeface="+mj-lt"/>
              </a:rPr>
              <a:t>B</a:t>
            </a:r>
          </a:p>
          <a:p>
            <a:pPr>
              <a:spcBef>
                <a:spcPts val="900"/>
              </a:spcBef>
              <a:buClr>
                <a:srgbClr val="FFC000"/>
              </a:buClr>
            </a:pPr>
            <a:r>
              <a:rPr lang="en-US" sz="1400" dirty="0">
                <a:solidFill>
                  <a:schemeClr val="bg1"/>
                </a:solidFill>
              </a:rPr>
              <a:t>GABA receptor agonists </a:t>
            </a:r>
            <a:br>
              <a:rPr lang="en-US" sz="1400" dirty="0">
                <a:solidFill>
                  <a:schemeClr val="bg1"/>
                </a:solidFill>
              </a:rPr>
            </a:br>
            <a:r>
              <a:rPr lang="en-US" sz="1400" dirty="0">
                <a:solidFill>
                  <a:schemeClr val="bg1"/>
                </a:solidFill>
              </a:rPr>
              <a:t>(i.e., benzodiazepines and nonbenzodiazepines) act at GABA</a:t>
            </a:r>
            <a:r>
              <a:rPr lang="en-US" sz="1400" baseline="-25000" dirty="0">
                <a:solidFill>
                  <a:schemeClr val="bg1"/>
                </a:solidFill>
              </a:rPr>
              <a:t>A </a:t>
            </a:r>
            <a:r>
              <a:rPr lang="en-US" sz="1400" dirty="0">
                <a:solidFill>
                  <a:schemeClr val="bg1"/>
                </a:solidFill>
              </a:rPr>
              <a:t>receptors. </a:t>
            </a:r>
          </a:p>
        </p:txBody>
      </p:sp>
      <p:grpSp>
        <p:nvGrpSpPr>
          <p:cNvPr id="3" name="refs" hidden="1">
            <a:extLst>
              <a:ext uri="{FF2B5EF4-FFF2-40B4-BE49-F238E27FC236}">
                <a16:creationId xmlns:a16="http://schemas.microsoft.com/office/drawing/2014/main" id="{ACB2920D-B1BB-BDE5-A3D3-A85ACC085D77}"/>
              </a:ext>
            </a:extLst>
          </p:cNvPr>
          <p:cNvGrpSpPr/>
          <p:nvPr/>
        </p:nvGrpSpPr>
        <p:grpSpPr>
          <a:xfrm>
            <a:off x="771901" y="835739"/>
            <a:ext cx="8588410" cy="5151349"/>
            <a:chOff x="771901" y="835739"/>
            <a:chExt cx="8588410" cy="5151349"/>
          </a:xfrm>
        </p:grpSpPr>
        <p:sp>
          <p:nvSpPr>
            <p:cNvPr id="9" name="TextBox 8">
              <a:extLst>
                <a:ext uri="{FF2B5EF4-FFF2-40B4-BE49-F238E27FC236}">
                  <a16:creationId xmlns:a16="http://schemas.microsoft.com/office/drawing/2014/main" id="{27BC0F5C-60E7-40B3-87D1-8C5324C3FE49}"/>
                </a:ext>
              </a:extLst>
            </p:cNvPr>
            <p:cNvSpPr txBox="1"/>
            <p:nvPr/>
          </p:nvSpPr>
          <p:spPr>
            <a:xfrm>
              <a:off x="3307797" y="835739"/>
              <a:ext cx="4595587" cy="307777"/>
            </a:xfrm>
            <a:prstGeom prst="rect">
              <a:avLst/>
            </a:prstGeom>
            <a:noFill/>
          </p:spPr>
          <p:txBody>
            <a:bodyPr wrap="square" rtlCol="0">
              <a:spAutoFit/>
            </a:bodyPr>
            <a:lstStyle/>
            <a:p>
              <a:r>
                <a:rPr lang="en-US" sz="1400" dirty="0">
                  <a:solidFill>
                    <a:srgbClr val="FF00FF"/>
                  </a:solidFill>
                </a:rPr>
                <a:t>[Jewett 2021 p1AB] GABA…effect </a:t>
              </a:r>
            </a:p>
          </p:txBody>
        </p:sp>
        <p:sp>
          <p:nvSpPr>
            <p:cNvPr id="10" name="TextBox 9">
              <a:extLst>
                <a:ext uri="{FF2B5EF4-FFF2-40B4-BE49-F238E27FC236}">
                  <a16:creationId xmlns:a16="http://schemas.microsoft.com/office/drawing/2014/main" id="{387FD72A-0644-4B51-87D0-AE4400175DC2}"/>
                </a:ext>
              </a:extLst>
            </p:cNvPr>
            <p:cNvSpPr txBox="1"/>
            <p:nvPr/>
          </p:nvSpPr>
          <p:spPr>
            <a:xfrm>
              <a:off x="5649915" y="1919302"/>
              <a:ext cx="2973680" cy="307777"/>
            </a:xfrm>
            <a:prstGeom prst="rect">
              <a:avLst/>
            </a:prstGeom>
            <a:noFill/>
          </p:spPr>
          <p:txBody>
            <a:bodyPr wrap="square" rtlCol="0">
              <a:spAutoFit/>
            </a:bodyPr>
            <a:lstStyle/>
            <a:p>
              <a:r>
                <a:rPr lang="en-US" sz="1400" dirty="0">
                  <a:solidFill>
                    <a:srgbClr val="FF00FF"/>
                  </a:solidFill>
                </a:rPr>
                <a:t>[Jewett 2021 p1B] There…GABA</a:t>
              </a:r>
              <a:r>
                <a:rPr lang="en-US" sz="1400" baseline="-25000" dirty="0">
                  <a:solidFill>
                    <a:srgbClr val="FF00FF"/>
                  </a:solidFill>
                </a:rPr>
                <a:t>B</a:t>
              </a:r>
              <a:r>
                <a:rPr lang="en-US" sz="1400" dirty="0">
                  <a:solidFill>
                    <a:srgbClr val="FF00FF"/>
                  </a:solidFill>
                </a:rPr>
                <a:t> </a:t>
              </a:r>
            </a:p>
          </p:txBody>
        </p:sp>
        <p:sp>
          <p:nvSpPr>
            <p:cNvPr id="27" name="TextBox 26">
              <a:extLst>
                <a:ext uri="{FF2B5EF4-FFF2-40B4-BE49-F238E27FC236}">
                  <a16:creationId xmlns:a16="http://schemas.microsoft.com/office/drawing/2014/main" id="{0153B94A-DAD1-5440-8E04-EA4203FAE1DD}"/>
                </a:ext>
              </a:extLst>
            </p:cNvPr>
            <p:cNvSpPr txBox="1"/>
            <p:nvPr/>
          </p:nvSpPr>
          <p:spPr>
            <a:xfrm>
              <a:off x="1051087" y="5638385"/>
              <a:ext cx="4595587" cy="307777"/>
            </a:xfrm>
            <a:prstGeom prst="rect">
              <a:avLst/>
            </a:prstGeom>
            <a:noFill/>
          </p:spPr>
          <p:txBody>
            <a:bodyPr wrap="square" rtlCol="0">
              <a:spAutoFit/>
            </a:bodyPr>
            <a:lstStyle/>
            <a:p>
              <a:r>
                <a:rPr lang="en-US" sz="1400" dirty="0">
                  <a:solidFill>
                    <a:srgbClr val="FF00FF"/>
                  </a:solidFill>
                </a:rPr>
                <a:t>[Knoflach 2016 p11A,D; p12A; p13A] Visual</a:t>
              </a:r>
            </a:p>
          </p:txBody>
        </p:sp>
        <p:sp>
          <p:nvSpPr>
            <p:cNvPr id="28" name="TextBox 27">
              <a:extLst>
                <a:ext uri="{FF2B5EF4-FFF2-40B4-BE49-F238E27FC236}">
                  <a16:creationId xmlns:a16="http://schemas.microsoft.com/office/drawing/2014/main" id="{70B4D828-8EBD-4D22-9E79-B370A304BD84}"/>
                </a:ext>
              </a:extLst>
            </p:cNvPr>
            <p:cNvSpPr txBox="1"/>
            <p:nvPr/>
          </p:nvSpPr>
          <p:spPr>
            <a:xfrm>
              <a:off x="5344823" y="5679311"/>
              <a:ext cx="4015488" cy="307777"/>
            </a:xfrm>
            <a:prstGeom prst="rect">
              <a:avLst/>
            </a:prstGeom>
            <a:noFill/>
          </p:spPr>
          <p:txBody>
            <a:bodyPr wrap="square" rtlCol="0">
              <a:spAutoFit/>
            </a:bodyPr>
            <a:lstStyle/>
            <a:p>
              <a:r>
                <a:rPr lang="en-US" sz="1400" dirty="0">
                  <a:solidFill>
                    <a:srgbClr val="FF00FF"/>
                  </a:solidFill>
                </a:rPr>
                <a:t>[Rye: p1A, 4A,] Gaba…receptors</a:t>
              </a:r>
            </a:p>
          </p:txBody>
        </p:sp>
        <p:sp>
          <p:nvSpPr>
            <p:cNvPr id="29" name="TextBox 28">
              <a:extLst>
                <a:ext uri="{FF2B5EF4-FFF2-40B4-BE49-F238E27FC236}">
                  <a16:creationId xmlns:a16="http://schemas.microsoft.com/office/drawing/2014/main" id="{B3BEA962-2A42-BEE2-6730-795A142AA8EF}"/>
                </a:ext>
              </a:extLst>
            </p:cNvPr>
            <p:cNvSpPr txBox="1"/>
            <p:nvPr/>
          </p:nvSpPr>
          <p:spPr>
            <a:xfrm>
              <a:off x="771901" y="1742439"/>
              <a:ext cx="4015488" cy="307777"/>
            </a:xfrm>
            <a:prstGeom prst="rect">
              <a:avLst/>
            </a:prstGeom>
            <a:noFill/>
          </p:spPr>
          <p:txBody>
            <a:bodyPr wrap="square" rtlCol="0">
              <a:spAutoFit/>
            </a:bodyPr>
            <a:lstStyle/>
            <a:p>
              <a:r>
                <a:rPr lang="en-US" sz="1400" dirty="0">
                  <a:solidFill>
                    <a:srgbClr val="FF00FF"/>
                  </a:solidFill>
                </a:rPr>
                <a:t>[Rye: p4A,] image</a:t>
              </a:r>
            </a:p>
          </p:txBody>
        </p:sp>
      </p:grpSp>
    </p:spTree>
    <p:extLst>
      <p:ext uri="{BB962C8B-B14F-4D97-AF65-F5344CB8AC3E}">
        <p14:creationId xmlns:p14="http://schemas.microsoft.com/office/powerpoint/2010/main" val="3266775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rmAutofit fontScale="90000"/>
          </a:bodyPr>
          <a:lstStyle/>
          <a:p>
            <a:r>
              <a:rPr lang="en-US" dirty="0"/>
              <a:t>GABA Receptors</a:t>
            </a:r>
          </a:p>
        </p:txBody>
      </p:sp>
      <p:sp>
        <p:nvSpPr>
          <p:cNvPr id="20" name="TextBox 19">
            <a:extLst>
              <a:ext uri="{FF2B5EF4-FFF2-40B4-BE49-F238E27FC236}">
                <a16:creationId xmlns:a16="http://schemas.microsoft.com/office/drawing/2014/main" id="{A7885215-93DE-43D9-A6B7-98D6ADF8DD0F}"/>
              </a:ext>
            </a:extLst>
          </p:cNvPr>
          <p:cNvSpPr txBox="1"/>
          <p:nvPr/>
        </p:nvSpPr>
        <p:spPr>
          <a:xfrm>
            <a:off x="457200" y="1005840"/>
            <a:ext cx="8072651" cy="830997"/>
          </a:xfrm>
          <a:prstGeom prst="rect">
            <a:avLst/>
          </a:prstGeom>
          <a:noFill/>
        </p:spPr>
        <p:txBody>
          <a:bodyPr wrap="square" rtlCol="0">
            <a:spAutoFit/>
          </a:bodyPr>
          <a:lstStyle/>
          <a:p>
            <a:r>
              <a:rPr lang="en-US" sz="1600" dirty="0">
                <a:solidFill>
                  <a:srgbClr val="56575B"/>
                </a:solidFill>
              </a:rPr>
              <a:t>The GABA</a:t>
            </a:r>
            <a:r>
              <a:rPr lang="en-US" sz="1600" baseline="-25000" dirty="0">
                <a:solidFill>
                  <a:srgbClr val="56575B"/>
                </a:solidFill>
              </a:rPr>
              <a:t>A</a:t>
            </a:r>
            <a:r>
              <a:rPr lang="en-US" sz="1600" dirty="0">
                <a:solidFill>
                  <a:srgbClr val="56575B"/>
                </a:solidFill>
              </a:rPr>
              <a:t>-benzodiazepine receptor is composed of combinations of different subunits from different families. Together, these subunits form a benzodiazepine recognition site, a GABA</a:t>
            </a:r>
            <a:r>
              <a:rPr lang="en-US" sz="1600" baseline="-25000" dirty="0">
                <a:solidFill>
                  <a:srgbClr val="56575B"/>
                </a:solidFill>
              </a:rPr>
              <a:t>A</a:t>
            </a:r>
            <a:r>
              <a:rPr lang="en-US" sz="1600" dirty="0">
                <a:solidFill>
                  <a:srgbClr val="56575B"/>
                </a:solidFill>
              </a:rPr>
              <a:t> recognition site, and a channel for chloride ions (Cl-).</a:t>
            </a:r>
          </a:p>
        </p:txBody>
      </p:sp>
      <p:sp>
        <p:nvSpPr>
          <p:cNvPr id="5" name="TextBox 4">
            <a:extLst>
              <a:ext uri="{FF2B5EF4-FFF2-40B4-BE49-F238E27FC236}">
                <a16:creationId xmlns:a16="http://schemas.microsoft.com/office/drawing/2014/main" id="{B024CA5D-A519-48EF-81C7-E1794B93C936}"/>
              </a:ext>
            </a:extLst>
          </p:cNvPr>
          <p:cNvSpPr txBox="1"/>
          <p:nvPr/>
        </p:nvSpPr>
        <p:spPr>
          <a:xfrm>
            <a:off x="7976382" y="3447918"/>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A88DADDB-7F4E-4269-864E-3580CB42DD4E}"/>
              </a:ext>
            </a:extLst>
          </p:cNvPr>
          <p:cNvSpPr txBox="1"/>
          <p:nvPr/>
        </p:nvSpPr>
        <p:spPr>
          <a:xfrm>
            <a:off x="449442" y="3754948"/>
            <a:ext cx="2675635" cy="1815882"/>
          </a:xfrm>
          <a:prstGeom prst="rect">
            <a:avLst/>
          </a:prstGeom>
          <a:noFill/>
        </p:spPr>
        <p:txBody>
          <a:bodyPr wrap="square" rtlCol="0">
            <a:spAutoFit/>
          </a:bodyPr>
          <a:lstStyle/>
          <a:p>
            <a:r>
              <a:rPr lang="en-US" sz="1600" dirty="0">
                <a:solidFill>
                  <a:srgbClr val="56575B"/>
                </a:solidFill>
              </a:rPr>
              <a:t>Benzodiazepine binding to GABA</a:t>
            </a:r>
            <a:r>
              <a:rPr lang="en-US" sz="1600" baseline="-25000" dirty="0">
                <a:solidFill>
                  <a:srgbClr val="56575B"/>
                </a:solidFill>
              </a:rPr>
              <a:t>A</a:t>
            </a:r>
            <a:r>
              <a:rPr lang="en-US" sz="1600" dirty="0">
                <a:solidFill>
                  <a:srgbClr val="56575B"/>
                </a:solidFill>
              </a:rPr>
              <a:t> receptors enhances the effects of GABA-induced Cl- channels, helping to prevent an action potential, and thus, inhibiting neuronal activity.</a:t>
            </a:r>
          </a:p>
        </p:txBody>
      </p:sp>
      <p:sp>
        <p:nvSpPr>
          <p:cNvPr id="15" name="Rectangle 14">
            <a:extLst>
              <a:ext uri="{FF2B5EF4-FFF2-40B4-BE49-F238E27FC236}">
                <a16:creationId xmlns:a16="http://schemas.microsoft.com/office/drawing/2014/main" id="{78511BD1-2EF4-F742-934A-118983B9FFCD}"/>
              </a:ext>
            </a:extLst>
          </p:cNvPr>
          <p:cNvSpPr/>
          <p:nvPr/>
        </p:nvSpPr>
        <p:spPr>
          <a:xfrm>
            <a:off x="3296136" y="2118360"/>
            <a:ext cx="5233716" cy="3875032"/>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Box 5">
            <a:extLst>
              <a:ext uri="{FF2B5EF4-FFF2-40B4-BE49-F238E27FC236}">
                <a16:creationId xmlns:a16="http://schemas.microsoft.com/office/drawing/2014/main" id="{8A68D390-4970-48B0-A8FF-B1420C9315E9}"/>
              </a:ext>
            </a:extLst>
          </p:cNvPr>
          <p:cNvSpPr txBox="1"/>
          <p:nvPr/>
        </p:nvSpPr>
        <p:spPr>
          <a:xfrm>
            <a:off x="449442" y="2003443"/>
            <a:ext cx="2591431" cy="1569660"/>
          </a:xfrm>
          <a:prstGeom prst="rect">
            <a:avLst/>
          </a:prstGeom>
          <a:noFill/>
        </p:spPr>
        <p:txBody>
          <a:bodyPr wrap="square" rtlCol="0" anchor="ctr">
            <a:spAutoFit/>
          </a:bodyPr>
          <a:lstStyle/>
          <a:p>
            <a:r>
              <a:rPr lang="en-US" sz="1600" dirty="0">
                <a:solidFill>
                  <a:srgbClr val="8F1D56"/>
                </a:solidFill>
                <a:latin typeface="+mj-lt"/>
              </a:rPr>
              <a:t>The GABA</a:t>
            </a:r>
            <a:r>
              <a:rPr lang="en-US" sz="1600" baseline="-25000" dirty="0">
                <a:solidFill>
                  <a:srgbClr val="8F1D56"/>
                </a:solidFill>
                <a:latin typeface="+mj-lt"/>
              </a:rPr>
              <a:t>A</a:t>
            </a:r>
            <a:r>
              <a:rPr lang="en-US" sz="1600" dirty="0">
                <a:solidFill>
                  <a:srgbClr val="8F1D56"/>
                </a:solidFill>
                <a:latin typeface="+mj-lt"/>
              </a:rPr>
              <a:t> receptor is a transmembrane receptor, meaning that it goes through or across the </a:t>
            </a:r>
            <a:br>
              <a:rPr lang="en-US" sz="1600" dirty="0">
                <a:solidFill>
                  <a:srgbClr val="8F1D56"/>
                </a:solidFill>
                <a:latin typeface="+mj-lt"/>
              </a:rPr>
            </a:br>
            <a:r>
              <a:rPr lang="en-US" sz="1600" dirty="0">
                <a:solidFill>
                  <a:srgbClr val="8F1D56"/>
                </a:solidFill>
                <a:latin typeface="+mj-lt"/>
              </a:rPr>
              <a:t>cell membrane.</a:t>
            </a:r>
          </a:p>
        </p:txBody>
      </p:sp>
      <p:grpSp>
        <p:nvGrpSpPr>
          <p:cNvPr id="18" name="Group 17">
            <a:extLst>
              <a:ext uri="{FF2B5EF4-FFF2-40B4-BE49-F238E27FC236}">
                <a16:creationId xmlns:a16="http://schemas.microsoft.com/office/drawing/2014/main" id="{5AF8405C-C33C-6F4F-8076-558F1799F3F7}"/>
              </a:ext>
            </a:extLst>
          </p:cNvPr>
          <p:cNvGrpSpPr/>
          <p:nvPr/>
        </p:nvGrpSpPr>
        <p:grpSpPr>
          <a:xfrm>
            <a:off x="3798846" y="2264641"/>
            <a:ext cx="4215759" cy="3620813"/>
            <a:chOff x="3691945" y="2366977"/>
            <a:chExt cx="4215759" cy="3620813"/>
          </a:xfrm>
        </p:grpSpPr>
        <p:pic>
          <p:nvPicPr>
            <p:cNvPr id="16" name="Picture 15">
              <a:extLst>
                <a:ext uri="{FF2B5EF4-FFF2-40B4-BE49-F238E27FC236}">
                  <a16:creationId xmlns:a16="http://schemas.microsoft.com/office/drawing/2014/main" id="{72C8E2D8-B734-F945-B5E5-8E046723F6DC}"/>
                </a:ext>
              </a:extLst>
            </p:cNvPr>
            <p:cNvPicPr>
              <a:picLocks noChangeAspect="1"/>
            </p:cNvPicPr>
            <p:nvPr/>
          </p:nvPicPr>
          <p:blipFill rotWithShape="1">
            <a:blip r:embed="rId3"/>
            <a:srcRect t="5743" r="51724"/>
            <a:stretch/>
          </p:blipFill>
          <p:spPr>
            <a:xfrm>
              <a:off x="4113584" y="2366977"/>
              <a:ext cx="3794120" cy="3604607"/>
            </a:xfrm>
            <a:prstGeom prst="rect">
              <a:avLst/>
            </a:prstGeom>
          </p:spPr>
        </p:pic>
        <p:sp>
          <p:nvSpPr>
            <p:cNvPr id="17" name="TextBox 16">
              <a:extLst>
                <a:ext uri="{FF2B5EF4-FFF2-40B4-BE49-F238E27FC236}">
                  <a16:creationId xmlns:a16="http://schemas.microsoft.com/office/drawing/2014/main" id="{2E63246B-0DF8-1D4A-83CD-BBE1FCCA1F5A}"/>
                </a:ext>
              </a:extLst>
            </p:cNvPr>
            <p:cNvSpPr txBox="1"/>
            <p:nvPr/>
          </p:nvSpPr>
          <p:spPr>
            <a:xfrm>
              <a:off x="3691945" y="2708180"/>
              <a:ext cx="1010335" cy="338554"/>
            </a:xfrm>
            <a:prstGeom prst="rect">
              <a:avLst/>
            </a:prstGeom>
            <a:noFill/>
          </p:spPr>
          <p:txBody>
            <a:bodyPr wrap="square" rtlCol="0">
              <a:spAutoFit/>
            </a:bodyPr>
            <a:lstStyle/>
            <a:p>
              <a:r>
                <a:rPr lang="en-US" sz="1600" dirty="0">
                  <a:solidFill>
                    <a:srgbClr val="8F1D56"/>
                  </a:solidFill>
                  <a:latin typeface="Arial Black" panose="020B0A04020102020204"/>
                </a:rPr>
                <a:t>GABA</a:t>
              </a:r>
              <a:endParaRPr lang="en-US" dirty="0"/>
            </a:p>
          </p:txBody>
        </p:sp>
        <p:sp>
          <p:nvSpPr>
            <p:cNvPr id="19" name="TextBox 18">
              <a:extLst>
                <a:ext uri="{FF2B5EF4-FFF2-40B4-BE49-F238E27FC236}">
                  <a16:creationId xmlns:a16="http://schemas.microsoft.com/office/drawing/2014/main" id="{03400030-7E76-674C-8600-C8F2620699C2}"/>
                </a:ext>
              </a:extLst>
            </p:cNvPr>
            <p:cNvSpPr txBox="1"/>
            <p:nvPr/>
          </p:nvSpPr>
          <p:spPr>
            <a:xfrm>
              <a:off x="5368411" y="5649236"/>
              <a:ext cx="1010335"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grpSp>
      <p:grpSp>
        <p:nvGrpSpPr>
          <p:cNvPr id="3" name="refs" hidden="1">
            <a:extLst>
              <a:ext uri="{FF2B5EF4-FFF2-40B4-BE49-F238E27FC236}">
                <a16:creationId xmlns:a16="http://schemas.microsoft.com/office/drawing/2014/main" id="{09B97372-FDFE-43E0-882E-C7B7EB631C70}"/>
              </a:ext>
            </a:extLst>
          </p:cNvPr>
          <p:cNvGrpSpPr/>
          <p:nvPr/>
        </p:nvGrpSpPr>
        <p:grpSpPr>
          <a:xfrm>
            <a:off x="-75323" y="783688"/>
            <a:ext cx="8202145" cy="5107284"/>
            <a:chOff x="-75323" y="783688"/>
            <a:chExt cx="8202145" cy="5107284"/>
          </a:xfrm>
        </p:grpSpPr>
        <p:sp>
          <p:nvSpPr>
            <p:cNvPr id="8" name="TextBox 7">
              <a:extLst>
                <a:ext uri="{FF2B5EF4-FFF2-40B4-BE49-F238E27FC236}">
                  <a16:creationId xmlns:a16="http://schemas.microsoft.com/office/drawing/2014/main" id="{F75D7CD5-9B84-496D-80CE-152E1F383D0D}"/>
                </a:ext>
              </a:extLst>
            </p:cNvPr>
            <p:cNvSpPr txBox="1"/>
            <p:nvPr/>
          </p:nvSpPr>
          <p:spPr>
            <a:xfrm>
              <a:off x="3038622" y="783688"/>
              <a:ext cx="4728862" cy="276999"/>
            </a:xfrm>
            <a:prstGeom prst="rect">
              <a:avLst/>
            </a:prstGeom>
            <a:noFill/>
          </p:spPr>
          <p:txBody>
            <a:bodyPr wrap="square" rtlCol="0">
              <a:spAutoFit/>
            </a:bodyPr>
            <a:lstStyle/>
            <a:p>
              <a:r>
                <a:rPr lang="en-US" sz="1200" dirty="0">
                  <a:solidFill>
                    <a:srgbClr val="FF00FF"/>
                  </a:solidFill>
                </a:rPr>
                <a:t>The …ions [Rye: p2A, 4A, 5A] [Jewett 2021 p1AB]</a:t>
              </a:r>
            </a:p>
          </p:txBody>
        </p:sp>
        <p:sp>
          <p:nvSpPr>
            <p:cNvPr id="10" name="TextBox 9">
              <a:extLst>
                <a:ext uri="{FF2B5EF4-FFF2-40B4-BE49-F238E27FC236}">
                  <a16:creationId xmlns:a16="http://schemas.microsoft.com/office/drawing/2014/main" id="{C9FDA622-A9B9-4A5F-B6CA-ED80F2AF8EE3}"/>
                </a:ext>
              </a:extLst>
            </p:cNvPr>
            <p:cNvSpPr txBox="1"/>
            <p:nvPr/>
          </p:nvSpPr>
          <p:spPr>
            <a:xfrm>
              <a:off x="-75323" y="1781914"/>
              <a:ext cx="3200400" cy="276999"/>
            </a:xfrm>
            <a:prstGeom prst="rect">
              <a:avLst/>
            </a:prstGeom>
            <a:noFill/>
          </p:spPr>
          <p:txBody>
            <a:bodyPr wrap="square" rtlCol="0">
              <a:spAutoFit/>
            </a:bodyPr>
            <a:lstStyle/>
            <a:p>
              <a:r>
                <a:rPr lang="en-US" sz="1200" dirty="0">
                  <a:solidFill>
                    <a:srgbClr val="FF00FF"/>
                  </a:solidFill>
                </a:rPr>
                <a:t>[Mihic 2018 Ch 19 p9A,D] The…membrane </a:t>
              </a:r>
            </a:p>
          </p:txBody>
        </p:sp>
        <p:sp>
          <p:nvSpPr>
            <p:cNvPr id="9" name="TextBox 8">
              <a:extLst>
                <a:ext uri="{FF2B5EF4-FFF2-40B4-BE49-F238E27FC236}">
                  <a16:creationId xmlns:a16="http://schemas.microsoft.com/office/drawing/2014/main" id="{8D78E33E-BDE2-4F7A-A8A4-B9C79A76B9F4}"/>
                </a:ext>
              </a:extLst>
            </p:cNvPr>
            <p:cNvSpPr txBox="1"/>
            <p:nvPr/>
          </p:nvSpPr>
          <p:spPr>
            <a:xfrm>
              <a:off x="2731582" y="1755373"/>
              <a:ext cx="3030809" cy="276999"/>
            </a:xfrm>
            <a:prstGeom prst="rect">
              <a:avLst/>
            </a:prstGeom>
            <a:noFill/>
          </p:spPr>
          <p:txBody>
            <a:bodyPr wrap="square" rtlCol="0">
              <a:spAutoFit/>
            </a:bodyPr>
            <a:lstStyle/>
            <a:p>
              <a:r>
                <a:rPr lang="en-US" sz="1200" dirty="0">
                  <a:solidFill>
                    <a:srgbClr val="FF00FF"/>
                  </a:solidFill>
                </a:rPr>
                <a:t>[Stedman’s: p2A] goes…membrane</a:t>
              </a:r>
            </a:p>
          </p:txBody>
        </p:sp>
        <p:sp>
          <p:nvSpPr>
            <p:cNvPr id="13" name="TextBox 12">
              <a:extLst>
                <a:ext uri="{FF2B5EF4-FFF2-40B4-BE49-F238E27FC236}">
                  <a16:creationId xmlns:a16="http://schemas.microsoft.com/office/drawing/2014/main" id="{9886B6B4-1E10-43DE-827F-75254F670F7F}"/>
                </a:ext>
              </a:extLst>
            </p:cNvPr>
            <p:cNvSpPr txBox="1"/>
            <p:nvPr/>
          </p:nvSpPr>
          <p:spPr>
            <a:xfrm>
              <a:off x="93017" y="3421549"/>
              <a:ext cx="4622122" cy="461665"/>
            </a:xfrm>
            <a:prstGeom prst="rect">
              <a:avLst/>
            </a:prstGeom>
            <a:noFill/>
          </p:spPr>
          <p:txBody>
            <a:bodyPr wrap="square" rtlCol="0">
              <a:spAutoFit/>
            </a:bodyPr>
            <a:lstStyle/>
            <a:p>
              <a:r>
                <a:rPr lang="en-US" sz="1200" dirty="0">
                  <a:solidFill>
                    <a:srgbClr val="FF00FF"/>
                  </a:solidFill>
                </a:rPr>
                <a:t>[Mihic 2018 Ch 19: p9D,10A] Benzodiazepine…activity</a:t>
              </a:r>
            </a:p>
            <a:p>
              <a:r>
                <a:rPr lang="en-US" sz="1200" dirty="0">
                  <a:solidFill>
                    <a:srgbClr val="FF00FF"/>
                  </a:solidFill>
                </a:rPr>
                <a:t>[Jewett 2021: p1A,B] Benzodiazepine…activity</a:t>
              </a:r>
            </a:p>
          </p:txBody>
        </p:sp>
        <p:sp>
          <p:nvSpPr>
            <p:cNvPr id="21" name="TextBox 20">
              <a:extLst>
                <a:ext uri="{FF2B5EF4-FFF2-40B4-BE49-F238E27FC236}">
                  <a16:creationId xmlns:a16="http://schemas.microsoft.com/office/drawing/2014/main" id="{E45D0593-5CDF-4112-94EA-DEA9EE8179D7}"/>
                </a:ext>
              </a:extLst>
            </p:cNvPr>
            <p:cNvSpPr txBox="1"/>
            <p:nvPr/>
          </p:nvSpPr>
          <p:spPr>
            <a:xfrm>
              <a:off x="3397960" y="5613973"/>
              <a:ext cx="4728862" cy="276999"/>
            </a:xfrm>
            <a:prstGeom prst="rect">
              <a:avLst/>
            </a:prstGeom>
            <a:noFill/>
          </p:spPr>
          <p:txBody>
            <a:bodyPr wrap="square" rtlCol="0">
              <a:spAutoFit/>
            </a:bodyPr>
            <a:lstStyle/>
            <a:p>
              <a:r>
                <a:rPr lang="en-US" sz="1200" dirty="0">
                  <a:solidFill>
                    <a:srgbClr val="FF00FF"/>
                  </a:solidFill>
                </a:rPr>
                <a:t>Image [Rye: p4A,5A]</a:t>
              </a:r>
            </a:p>
          </p:txBody>
        </p:sp>
      </p:grpSp>
    </p:spTree>
    <p:extLst>
      <p:ext uri="{BB962C8B-B14F-4D97-AF65-F5344CB8AC3E}">
        <p14:creationId xmlns:p14="http://schemas.microsoft.com/office/powerpoint/2010/main" val="353776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rmAutofit fontScale="90000"/>
          </a:bodyPr>
          <a:lstStyle/>
          <a:p>
            <a:r>
              <a:rPr lang="en-US" dirty="0"/>
              <a:t>Benzodiazepine </a:t>
            </a:r>
            <a:br>
              <a:rPr lang="en-US" dirty="0"/>
            </a:br>
            <a:r>
              <a:rPr lang="en-US" dirty="0"/>
              <a:t>Mechanism of Action</a:t>
            </a:r>
          </a:p>
        </p:txBody>
      </p:sp>
      <p:sp>
        <p:nvSpPr>
          <p:cNvPr id="3" name="TextBox 2">
            <a:extLst>
              <a:ext uri="{FF2B5EF4-FFF2-40B4-BE49-F238E27FC236}">
                <a16:creationId xmlns:a16="http://schemas.microsoft.com/office/drawing/2014/main" id="{592E838C-8F4A-4037-9DAD-037E041E7A1E}"/>
              </a:ext>
            </a:extLst>
          </p:cNvPr>
          <p:cNvSpPr txBox="1"/>
          <p:nvPr/>
        </p:nvSpPr>
        <p:spPr>
          <a:xfrm>
            <a:off x="457200" y="1188720"/>
            <a:ext cx="7886700" cy="584775"/>
          </a:xfrm>
          <a:prstGeom prst="rect">
            <a:avLst/>
          </a:prstGeom>
          <a:noFill/>
        </p:spPr>
        <p:txBody>
          <a:bodyPr wrap="square" rtlCol="0">
            <a:spAutoFit/>
          </a:bodyPr>
          <a:lstStyle/>
          <a:p>
            <a:r>
              <a:rPr lang="en-US" sz="1600" dirty="0">
                <a:solidFill>
                  <a:srgbClr val="56575B"/>
                </a:solidFill>
              </a:rPr>
              <a:t>When a benzodiazepine binds to the benzodiazepine binding site, it results in an increased influx of negatively charged chloride ions into the neuron. </a:t>
            </a:r>
          </a:p>
        </p:txBody>
      </p:sp>
      <p:sp>
        <p:nvSpPr>
          <p:cNvPr id="4" name="TextBox 3">
            <a:extLst>
              <a:ext uri="{FF2B5EF4-FFF2-40B4-BE49-F238E27FC236}">
                <a16:creationId xmlns:a16="http://schemas.microsoft.com/office/drawing/2014/main" id="{E12392B6-422C-4C17-BD7B-6855071C13E5}"/>
              </a:ext>
            </a:extLst>
          </p:cNvPr>
          <p:cNvSpPr txBox="1"/>
          <p:nvPr/>
        </p:nvSpPr>
        <p:spPr>
          <a:xfrm>
            <a:off x="457200" y="5694274"/>
            <a:ext cx="8058150" cy="584775"/>
          </a:xfrm>
          <a:prstGeom prst="rect">
            <a:avLst/>
          </a:prstGeom>
          <a:noFill/>
        </p:spPr>
        <p:txBody>
          <a:bodyPr wrap="square" rtlCol="0">
            <a:spAutoFit/>
          </a:bodyPr>
          <a:lstStyle/>
          <a:p>
            <a:r>
              <a:rPr lang="en-US" sz="1600" dirty="0">
                <a:solidFill>
                  <a:srgbClr val="56575B"/>
                </a:solidFill>
              </a:rPr>
              <a:t>As a class, benzodiazepines produce sedation, hypnosis, decreased anxiety, </a:t>
            </a:r>
            <a:br>
              <a:rPr lang="en-US" sz="1600" dirty="0">
                <a:solidFill>
                  <a:srgbClr val="56575B"/>
                </a:solidFill>
              </a:rPr>
            </a:br>
            <a:r>
              <a:rPr lang="en-US" sz="1600" dirty="0">
                <a:solidFill>
                  <a:srgbClr val="56575B"/>
                </a:solidFill>
              </a:rPr>
              <a:t>muscle relaxation, </a:t>
            </a:r>
            <a:r>
              <a:rPr lang="en-US" sz="1600" b="1" u="sng" dirty="0">
                <a:solidFill>
                  <a:srgbClr val="8F1D56"/>
                </a:solidFill>
                <a:hlinkClick r:id="rId3" action="ppaction://hlinksldjump">
                  <a:extLst>
                    <a:ext uri="{A12FA001-AC4F-418D-AE19-62706E023703}">
                      <ahyp:hlinkClr xmlns:ahyp="http://schemas.microsoft.com/office/drawing/2018/hyperlinkcolor" val="tx"/>
                    </a:ext>
                  </a:extLst>
                </a:hlinkClick>
              </a:rPr>
              <a:t>anterograde amnesia</a:t>
            </a:r>
            <a:r>
              <a:rPr lang="en-US" sz="1600" dirty="0">
                <a:solidFill>
                  <a:srgbClr val="56575B"/>
                </a:solidFill>
              </a:rPr>
              <a:t>, and anticonvulsant activity. </a:t>
            </a:r>
          </a:p>
        </p:txBody>
      </p:sp>
      <p:grpSp>
        <p:nvGrpSpPr>
          <p:cNvPr id="21" name="Group 20">
            <a:extLst>
              <a:ext uri="{FF2B5EF4-FFF2-40B4-BE49-F238E27FC236}">
                <a16:creationId xmlns:a16="http://schemas.microsoft.com/office/drawing/2014/main" id="{01BA05AD-DBFA-484F-A3AF-258B056ECB49}"/>
              </a:ext>
            </a:extLst>
          </p:cNvPr>
          <p:cNvGrpSpPr/>
          <p:nvPr/>
        </p:nvGrpSpPr>
        <p:grpSpPr>
          <a:xfrm>
            <a:off x="572387" y="1915881"/>
            <a:ext cx="7772974" cy="3657599"/>
            <a:chOff x="786996" y="1855695"/>
            <a:chExt cx="7772974" cy="3657599"/>
          </a:xfrm>
        </p:grpSpPr>
        <p:sp>
          <p:nvSpPr>
            <p:cNvPr id="11" name="Rectangle 10">
              <a:extLst>
                <a:ext uri="{FF2B5EF4-FFF2-40B4-BE49-F238E27FC236}">
                  <a16:creationId xmlns:a16="http://schemas.microsoft.com/office/drawing/2014/main" id="{1B9574F5-F8B1-8845-B16A-29A98F8DB15F}"/>
                </a:ext>
              </a:extLst>
            </p:cNvPr>
            <p:cNvSpPr/>
            <p:nvPr/>
          </p:nvSpPr>
          <p:spPr>
            <a:xfrm>
              <a:off x="786996" y="1855695"/>
              <a:ext cx="7728354" cy="3657599"/>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a:extLst>
                <a:ext uri="{FF2B5EF4-FFF2-40B4-BE49-F238E27FC236}">
                  <a16:creationId xmlns:a16="http://schemas.microsoft.com/office/drawing/2014/main" id="{9C23A771-F5C9-374B-B129-57EBD436866D}"/>
                </a:ext>
              </a:extLst>
            </p:cNvPr>
            <p:cNvPicPr>
              <a:picLocks noChangeAspect="1"/>
            </p:cNvPicPr>
            <p:nvPr/>
          </p:nvPicPr>
          <p:blipFill rotWithShape="1">
            <a:blip r:embed="rId4"/>
            <a:srcRect l="1" r="5878"/>
            <a:stretch/>
          </p:blipFill>
          <p:spPr>
            <a:xfrm>
              <a:off x="1196291" y="2023367"/>
              <a:ext cx="6569009" cy="3396041"/>
            </a:xfrm>
            <a:prstGeom prst="rect">
              <a:avLst/>
            </a:prstGeom>
          </p:spPr>
        </p:pic>
        <p:sp>
          <p:nvSpPr>
            <p:cNvPr id="13" name="TextBox 12">
              <a:extLst>
                <a:ext uri="{FF2B5EF4-FFF2-40B4-BE49-F238E27FC236}">
                  <a16:creationId xmlns:a16="http://schemas.microsoft.com/office/drawing/2014/main" id="{0926043A-9C97-7B41-A7E6-B363F0F3AF8A}"/>
                </a:ext>
              </a:extLst>
            </p:cNvPr>
            <p:cNvSpPr txBox="1"/>
            <p:nvPr/>
          </p:nvSpPr>
          <p:spPr>
            <a:xfrm>
              <a:off x="806297" y="2500506"/>
              <a:ext cx="1010335" cy="338554"/>
            </a:xfrm>
            <a:prstGeom prst="rect">
              <a:avLst/>
            </a:prstGeom>
            <a:noFill/>
          </p:spPr>
          <p:txBody>
            <a:bodyPr wrap="square" rtlCol="0">
              <a:spAutoFit/>
            </a:bodyPr>
            <a:lstStyle/>
            <a:p>
              <a:r>
                <a:rPr lang="en-US" sz="1600" dirty="0">
                  <a:solidFill>
                    <a:srgbClr val="8F1D56"/>
                  </a:solidFill>
                  <a:latin typeface="Arial Black" panose="020B0A04020102020204"/>
                </a:rPr>
                <a:t>GABA</a:t>
              </a:r>
              <a:endParaRPr lang="en-US" dirty="0"/>
            </a:p>
          </p:txBody>
        </p:sp>
        <p:sp>
          <p:nvSpPr>
            <p:cNvPr id="14" name="TextBox 13">
              <a:extLst>
                <a:ext uri="{FF2B5EF4-FFF2-40B4-BE49-F238E27FC236}">
                  <a16:creationId xmlns:a16="http://schemas.microsoft.com/office/drawing/2014/main" id="{BA3423A4-06FE-194A-BAA9-A4836BA94F7C}"/>
                </a:ext>
              </a:extLst>
            </p:cNvPr>
            <p:cNvSpPr txBox="1"/>
            <p:nvPr/>
          </p:nvSpPr>
          <p:spPr>
            <a:xfrm>
              <a:off x="4258904" y="2500506"/>
              <a:ext cx="1010335" cy="338554"/>
            </a:xfrm>
            <a:prstGeom prst="rect">
              <a:avLst/>
            </a:prstGeom>
            <a:noFill/>
          </p:spPr>
          <p:txBody>
            <a:bodyPr wrap="square" rtlCol="0">
              <a:spAutoFit/>
            </a:bodyPr>
            <a:lstStyle/>
            <a:p>
              <a:r>
                <a:rPr lang="en-US" sz="1600" dirty="0">
                  <a:solidFill>
                    <a:srgbClr val="8F1D56"/>
                  </a:solidFill>
                  <a:latin typeface="Arial Black" panose="020B0A04020102020204"/>
                </a:rPr>
                <a:t>GABA</a:t>
              </a:r>
              <a:endParaRPr lang="en-US" dirty="0"/>
            </a:p>
          </p:txBody>
        </p:sp>
        <p:sp>
          <p:nvSpPr>
            <p:cNvPr id="15" name="TextBox 14">
              <a:extLst>
                <a:ext uri="{FF2B5EF4-FFF2-40B4-BE49-F238E27FC236}">
                  <a16:creationId xmlns:a16="http://schemas.microsoft.com/office/drawing/2014/main" id="{2517334A-4A5C-3946-9F95-9D3C01C56FA6}"/>
                </a:ext>
              </a:extLst>
            </p:cNvPr>
            <p:cNvSpPr txBox="1"/>
            <p:nvPr/>
          </p:nvSpPr>
          <p:spPr>
            <a:xfrm>
              <a:off x="2264745" y="5126426"/>
              <a:ext cx="1010335"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8565D4A2-FECC-4144-B1A0-3B943778674F}"/>
                </a:ext>
              </a:extLst>
            </p:cNvPr>
            <p:cNvSpPr txBox="1"/>
            <p:nvPr/>
          </p:nvSpPr>
          <p:spPr>
            <a:xfrm>
              <a:off x="5363754" y="4997977"/>
              <a:ext cx="1010335"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8FCFFC84-3EB9-1C40-A09E-630A56D95B74}"/>
                </a:ext>
              </a:extLst>
            </p:cNvPr>
            <p:cNvSpPr txBox="1"/>
            <p:nvPr/>
          </p:nvSpPr>
          <p:spPr>
            <a:xfrm>
              <a:off x="5712994" y="5118871"/>
              <a:ext cx="1010335"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6E800F92-B8C4-6C48-A81C-7676DB1C69D5}"/>
                </a:ext>
              </a:extLst>
            </p:cNvPr>
            <p:cNvSpPr txBox="1"/>
            <p:nvPr/>
          </p:nvSpPr>
          <p:spPr>
            <a:xfrm>
              <a:off x="6060364" y="4935268"/>
              <a:ext cx="1010335"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1D1AD15C-DE34-D047-80AA-5F6460D7F410}"/>
                </a:ext>
              </a:extLst>
            </p:cNvPr>
            <p:cNvSpPr txBox="1"/>
            <p:nvPr/>
          </p:nvSpPr>
          <p:spPr>
            <a:xfrm>
              <a:off x="6941653" y="3101716"/>
              <a:ext cx="1618317" cy="276999"/>
            </a:xfrm>
            <a:prstGeom prst="rect">
              <a:avLst/>
            </a:prstGeom>
            <a:noFill/>
          </p:spPr>
          <p:txBody>
            <a:bodyPr wrap="square" rtlCol="0">
              <a:spAutoFit/>
            </a:bodyPr>
            <a:lstStyle/>
            <a:p>
              <a:pPr algn="ctr"/>
              <a:r>
                <a:rPr lang="en-US" sz="1200" dirty="0">
                  <a:solidFill>
                    <a:srgbClr val="56575B"/>
                  </a:solidFill>
                  <a:latin typeface="Arial" panose="020B0604020202020204" pitchFamily="34" charset="0"/>
                  <a:cs typeface="Arial" panose="020B0604020202020204" pitchFamily="34" charset="0"/>
                </a:rPr>
                <a:t>Benzodiazepine</a:t>
              </a:r>
            </a:p>
          </p:txBody>
        </p:sp>
        <p:sp>
          <p:nvSpPr>
            <p:cNvPr id="20" name="TextBox 19">
              <a:extLst>
                <a:ext uri="{FF2B5EF4-FFF2-40B4-BE49-F238E27FC236}">
                  <a16:creationId xmlns:a16="http://schemas.microsoft.com/office/drawing/2014/main" id="{09008C20-FEEA-F24A-A73C-5C156673D93E}"/>
                </a:ext>
              </a:extLst>
            </p:cNvPr>
            <p:cNvSpPr txBox="1"/>
            <p:nvPr/>
          </p:nvSpPr>
          <p:spPr>
            <a:xfrm>
              <a:off x="806296" y="1986862"/>
              <a:ext cx="7709053" cy="307777"/>
            </a:xfrm>
            <a:prstGeom prst="rect">
              <a:avLst/>
            </a:prstGeom>
            <a:noFill/>
          </p:spPr>
          <p:txBody>
            <a:bodyPr wrap="square" rtlCol="0">
              <a:spAutoFit/>
            </a:bodyPr>
            <a:lstStyle/>
            <a:p>
              <a:pPr algn="ctr"/>
              <a:r>
                <a:rPr lang="en-US" sz="1400" dirty="0">
                  <a:solidFill>
                    <a:srgbClr val="56575B"/>
                  </a:solidFill>
                  <a:latin typeface="+mj-lt"/>
                  <a:cs typeface="Arial" panose="020B0604020202020204" pitchFamily="34" charset="0"/>
                </a:rPr>
                <a:t>Benzodiazepines bind to GABA</a:t>
              </a:r>
              <a:r>
                <a:rPr lang="en-US" sz="1400" baseline="-25000" dirty="0">
                  <a:solidFill>
                    <a:srgbClr val="56575B"/>
                  </a:solidFill>
                  <a:latin typeface="+mj-lt"/>
                  <a:cs typeface="Arial" panose="020B0604020202020204" pitchFamily="34" charset="0"/>
                </a:rPr>
                <a:t>A</a:t>
              </a:r>
              <a:r>
                <a:rPr lang="en-US" sz="1400" dirty="0">
                  <a:solidFill>
                    <a:srgbClr val="56575B"/>
                  </a:solidFill>
                  <a:latin typeface="+mj-lt"/>
                  <a:cs typeface="Arial" panose="020B0604020202020204" pitchFamily="34" charset="0"/>
                </a:rPr>
                <a:t> receptors</a:t>
              </a:r>
            </a:p>
          </p:txBody>
        </p:sp>
      </p:grpSp>
      <p:grpSp>
        <p:nvGrpSpPr>
          <p:cNvPr id="5" name="refs" hidden="1">
            <a:extLst>
              <a:ext uri="{FF2B5EF4-FFF2-40B4-BE49-F238E27FC236}">
                <a16:creationId xmlns:a16="http://schemas.microsoft.com/office/drawing/2014/main" id="{6BD1F219-BB3B-4BF7-AA17-ACD1FFED431C}"/>
              </a:ext>
            </a:extLst>
          </p:cNvPr>
          <p:cNvGrpSpPr/>
          <p:nvPr/>
        </p:nvGrpSpPr>
        <p:grpSpPr>
          <a:xfrm>
            <a:off x="2793066" y="909786"/>
            <a:ext cx="5507675" cy="5538165"/>
            <a:chOff x="2793066" y="909786"/>
            <a:chExt cx="5507675" cy="5538165"/>
          </a:xfrm>
        </p:grpSpPr>
        <p:sp>
          <p:nvSpPr>
            <p:cNvPr id="6" name="TextBox 5">
              <a:extLst>
                <a:ext uri="{FF2B5EF4-FFF2-40B4-BE49-F238E27FC236}">
                  <a16:creationId xmlns:a16="http://schemas.microsoft.com/office/drawing/2014/main" id="{E2D37A46-654F-4ED2-9AE4-00B25D99843A}"/>
                </a:ext>
              </a:extLst>
            </p:cNvPr>
            <p:cNvSpPr txBox="1"/>
            <p:nvPr/>
          </p:nvSpPr>
          <p:spPr>
            <a:xfrm>
              <a:off x="5054631" y="909786"/>
              <a:ext cx="3246110" cy="523220"/>
            </a:xfrm>
            <a:prstGeom prst="rect">
              <a:avLst/>
            </a:prstGeom>
            <a:noFill/>
          </p:spPr>
          <p:txBody>
            <a:bodyPr wrap="square" rtlCol="0">
              <a:spAutoFit/>
            </a:bodyPr>
            <a:lstStyle/>
            <a:p>
              <a:r>
                <a:rPr lang="en-US" sz="1400" dirty="0">
                  <a:solidFill>
                    <a:srgbClr val="FF00FF"/>
                  </a:solidFill>
                </a:rPr>
                <a:t>[Mihic 2018 Ch 19: p9A,9D, 10A</a:t>
              </a:r>
              <a:r>
                <a:rPr lang="en-US" sz="1200" dirty="0">
                  <a:solidFill>
                    <a:srgbClr val="FF00FF"/>
                  </a:solidFill>
                </a:rPr>
                <a:t>] When…neuron </a:t>
              </a:r>
              <a:r>
                <a:rPr lang="en-US" sz="1400" dirty="0">
                  <a:solidFill>
                    <a:srgbClr val="FF00FF"/>
                  </a:solidFill>
                </a:rPr>
                <a:t>]</a:t>
              </a:r>
            </a:p>
          </p:txBody>
        </p:sp>
        <p:sp>
          <p:nvSpPr>
            <p:cNvPr id="9" name="TextBox 8">
              <a:extLst>
                <a:ext uri="{FF2B5EF4-FFF2-40B4-BE49-F238E27FC236}">
                  <a16:creationId xmlns:a16="http://schemas.microsoft.com/office/drawing/2014/main" id="{DAD19DCD-D6FD-48A6-9178-A12CB3135F79}"/>
                </a:ext>
              </a:extLst>
            </p:cNvPr>
            <p:cNvSpPr txBox="1"/>
            <p:nvPr/>
          </p:nvSpPr>
          <p:spPr>
            <a:xfrm>
              <a:off x="4931880" y="6129292"/>
              <a:ext cx="3153680" cy="318659"/>
            </a:xfrm>
            <a:prstGeom prst="rect">
              <a:avLst/>
            </a:prstGeom>
            <a:noFill/>
          </p:spPr>
          <p:txBody>
            <a:bodyPr wrap="square" rtlCol="0">
              <a:spAutoFit/>
            </a:bodyPr>
            <a:lstStyle/>
            <a:p>
              <a:r>
                <a:rPr lang="en-US" sz="1400" dirty="0">
                  <a:solidFill>
                    <a:srgbClr val="FF00FF"/>
                  </a:solidFill>
                </a:rPr>
                <a:t>[Mihic 2018 Ch 19: p10C] As…activity</a:t>
              </a:r>
            </a:p>
          </p:txBody>
        </p:sp>
        <p:sp>
          <p:nvSpPr>
            <p:cNvPr id="22" name="TextBox 21">
              <a:extLst>
                <a:ext uri="{FF2B5EF4-FFF2-40B4-BE49-F238E27FC236}">
                  <a16:creationId xmlns:a16="http://schemas.microsoft.com/office/drawing/2014/main" id="{19B27017-A920-4E7D-B4CE-39485E801C56}"/>
                </a:ext>
              </a:extLst>
            </p:cNvPr>
            <p:cNvSpPr txBox="1"/>
            <p:nvPr/>
          </p:nvSpPr>
          <p:spPr>
            <a:xfrm>
              <a:off x="2793066" y="5149337"/>
              <a:ext cx="2818840" cy="307777"/>
            </a:xfrm>
            <a:prstGeom prst="rect">
              <a:avLst/>
            </a:prstGeom>
            <a:noFill/>
          </p:spPr>
          <p:txBody>
            <a:bodyPr wrap="square" rtlCol="0">
              <a:spAutoFit/>
            </a:bodyPr>
            <a:lstStyle/>
            <a:p>
              <a:r>
                <a:rPr lang="en-US" sz="1400" dirty="0">
                  <a:solidFill>
                    <a:srgbClr val="FF00FF"/>
                  </a:solidFill>
                </a:rPr>
                <a:t>[Rye: p1B, 4A,5A] Visual</a:t>
              </a:r>
            </a:p>
          </p:txBody>
        </p:sp>
      </p:grpSp>
    </p:spTree>
    <p:extLst>
      <p:ext uri="{BB962C8B-B14F-4D97-AF65-F5344CB8AC3E}">
        <p14:creationId xmlns:p14="http://schemas.microsoft.com/office/powerpoint/2010/main" val="389654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rmAutofit fontScale="90000"/>
          </a:bodyPr>
          <a:lstStyle/>
          <a:p>
            <a:r>
              <a:rPr lang="en-US" dirty="0"/>
              <a:t>Role of Benzodiazepines </a:t>
            </a:r>
            <a:br>
              <a:rPr lang="en-US" dirty="0"/>
            </a:br>
            <a:r>
              <a:rPr lang="en-US" dirty="0"/>
              <a:t>in Insomnia Therapy</a:t>
            </a:r>
          </a:p>
        </p:txBody>
      </p:sp>
      <p:sp>
        <p:nvSpPr>
          <p:cNvPr id="4" name="TextBox 3">
            <a:extLst>
              <a:ext uri="{FF2B5EF4-FFF2-40B4-BE49-F238E27FC236}">
                <a16:creationId xmlns:a16="http://schemas.microsoft.com/office/drawing/2014/main" id="{D18F6316-FC72-4B2F-9D85-F51E1D6BED7B}"/>
              </a:ext>
            </a:extLst>
          </p:cNvPr>
          <p:cNvSpPr txBox="1"/>
          <p:nvPr/>
        </p:nvSpPr>
        <p:spPr>
          <a:xfrm>
            <a:off x="457200" y="1436593"/>
            <a:ext cx="4140561" cy="3178306"/>
          </a:xfrm>
          <a:prstGeom prst="rect">
            <a:avLst/>
          </a:prstGeom>
          <a:noFill/>
        </p:spPr>
        <p:txBody>
          <a:bodyPr wrap="square" rtlCol="0">
            <a:spAutoFit/>
          </a:bodyPr>
          <a:lstStyle/>
          <a:p>
            <a:pPr>
              <a:lnSpc>
                <a:spcPts val="2000"/>
              </a:lnSpc>
            </a:pPr>
            <a:r>
              <a:rPr lang="en-US" sz="1600" dirty="0">
                <a:solidFill>
                  <a:srgbClr val="56575B"/>
                </a:solidFill>
              </a:rPr>
              <a:t>There are </a:t>
            </a:r>
            <a:r>
              <a:rPr lang="en-US" dirty="0">
                <a:solidFill>
                  <a:srgbClr val="8F1D56"/>
                </a:solidFill>
                <a:latin typeface="+mj-lt"/>
              </a:rPr>
              <a:t>14</a:t>
            </a:r>
            <a:r>
              <a:rPr lang="en-US" sz="1600" dirty="0">
                <a:solidFill>
                  <a:srgbClr val="56575B"/>
                </a:solidFill>
                <a:latin typeface="+mj-lt"/>
              </a:rPr>
              <a:t> </a:t>
            </a:r>
            <a:r>
              <a:rPr lang="en-US" sz="1600" dirty="0">
                <a:solidFill>
                  <a:srgbClr val="56575B"/>
                </a:solidFill>
              </a:rPr>
              <a:t>benzodiazepines </a:t>
            </a:r>
            <a:br>
              <a:rPr lang="en-US" sz="1600" dirty="0">
                <a:solidFill>
                  <a:srgbClr val="56575B"/>
                </a:solidFill>
              </a:rPr>
            </a:br>
            <a:r>
              <a:rPr lang="en-US" sz="1600" dirty="0">
                <a:solidFill>
                  <a:srgbClr val="56575B"/>
                </a:solidFill>
              </a:rPr>
              <a:t>marketed in the United States. </a:t>
            </a:r>
          </a:p>
          <a:p>
            <a:pPr>
              <a:lnSpc>
                <a:spcPts val="2000"/>
              </a:lnSpc>
              <a:spcBef>
                <a:spcPts val="600"/>
              </a:spcBef>
              <a:spcAft>
                <a:spcPts val="600"/>
              </a:spcAft>
            </a:pPr>
            <a:r>
              <a:rPr lang="en-US" sz="1600" dirty="0">
                <a:solidFill>
                  <a:srgbClr val="56575B"/>
                </a:solidFill>
              </a:rPr>
              <a:t>Of these, </a:t>
            </a:r>
            <a:r>
              <a:rPr lang="en-US" dirty="0">
                <a:solidFill>
                  <a:srgbClr val="8F1D56"/>
                </a:solidFill>
                <a:latin typeface="+mj-lt"/>
              </a:rPr>
              <a:t>5</a:t>
            </a:r>
            <a:r>
              <a:rPr lang="en-US" sz="1600" dirty="0">
                <a:solidFill>
                  <a:srgbClr val="56575B"/>
                </a:solidFill>
              </a:rPr>
              <a:t> are indicated </a:t>
            </a:r>
            <a:br>
              <a:rPr lang="en-US" sz="1600" dirty="0">
                <a:solidFill>
                  <a:srgbClr val="56575B"/>
                </a:solidFill>
              </a:rPr>
            </a:br>
            <a:r>
              <a:rPr lang="en-US" sz="1600" dirty="0">
                <a:solidFill>
                  <a:srgbClr val="56575B"/>
                </a:solidFill>
              </a:rPr>
              <a:t>for the short-term treatment </a:t>
            </a:r>
            <a:br>
              <a:rPr lang="en-US" sz="1600" dirty="0">
                <a:solidFill>
                  <a:srgbClr val="56575B"/>
                </a:solidFill>
              </a:rPr>
            </a:br>
            <a:r>
              <a:rPr lang="en-US" sz="1600" dirty="0">
                <a:solidFill>
                  <a:srgbClr val="56575B"/>
                </a:solidFill>
              </a:rPr>
              <a:t>of insomnia:</a:t>
            </a:r>
          </a:p>
          <a:p>
            <a:pPr marL="182880" indent="-182880">
              <a:lnSpc>
                <a:spcPts val="2000"/>
              </a:lnSpc>
              <a:spcBef>
                <a:spcPts val="600"/>
              </a:spcBef>
              <a:buClr>
                <a:srgbClr val="8F1D56"/>
              </a:buClr>
              <a:buFont typeface="Wingdings" pitchFamily="2" charset="2"/>
              <a:buChar char="§"/>
            </a:pPr>
            <a:r>
              <a:rPr lang="en-US" sz="1600" dirty="0">
                <a:solidFill>
                  <a:srgbClr val="56575B"/>
                </a:solidFill>
              </a:rPr>
              <a:t>Estazolam</a:t>
            </a:r>
          </a:p>
          <a:p>
            <a:pPr marL="182880" indent="-182880">
              <a:lnSpc>
                <a:spcPts val="2000"/>
              </a:lnSpc>
              <a:spcBef>
                <a:spcPts val="600"/>
              </a:spcBef>
              <a:buClr>
                <a:srgbClr val="8F1D56"/>
              </a:buClr>
              <a:buFont typeface="Wingdings" pitchFamily="2" charset="2"/>
              <a:buChar char="§"/>
            </a:pPr>
            <a:r>
              <a:rPr lang="en-US" sz="1600" dirty="0">
                <a:solidFill>
                  <a:srgbClr val="56575B"/>
                </a:solidFill>
              </a:rPr>
              <a:t>Flurazepam</a:t>
            </a:r>
          </a:p>
          <a:p>
            <a:pPr marL="182880" indent="-182880">
              <a:lnSpc>
                <a:spcPts val="2000"/>
              </a:lnSpc>
              <a:spcBef>
                <a:spcPts val="600"/>
              </a:spcBef>
              <a:buClr>
                <a:srgbClr val="8F1D56"/>
              </a:buClr>
              <a:buFont typeface="Wingdings" pitchFamily="2" charset="2"/>
              <a:buChar char="§"/>
            </a:pPr>
            <a:r>
              <a:rPr lang="en-US" sz="1600" dirty="0">
                <a:solidFill>
                  <a:srgbClr val="56575B"/>
                </a:solidFill>
              </a:rPr>
              <a:t>Quazepam</a:t>
            </a:r>
          </a:p>
          <a:p>
            <a:pPr marL="182880" indent="-182880">
              <a:lnSpc>
                <a:spcPts val="2000"/>
              </a:lnSpc>
              <a:spcBef>
                <a:spcPts val="600"/>
              </a:spcBef>
              <a:buClr>
                <a:srgbClr val="8F1D56"/>
              </a:buClr>
              <a:buFont typeface="Wingdings" pitchFamily="2" charset="2"/>
              <a:buChar char="§"/>
            </a:pPr>
            <a:r>
              <a:rPr lang="en-US" sz="1600" dirty="0">
                <a:solidFill>
                  <a:srgbClr val="56575B"/>
                </a:solidFill>
              </a:rPr>
              <a:t>Temazepam</a:t>
            </a:r>
          </a:p>
          <a:p>
            <a:pPr marL="182880" indent="-182880">
              <a:lnSpc>
                <a:spcPts val="2000"/>
              </a:lnSpc>
              <a:spcBef>
                <a:spcPts val="600"/>
              </a:spcBef>
              <a:buClr>
                <a:srgbClr val="8F1D56"/>
              </a:buClr>
              <a:buFont typeface="Wingdings" pitchFamily="2" charset="2"/>
              <a:buChar char="§"/>
            </a:pPr>
            <a:r>
              <a:rPr lang="en-US" sz="1600" dirty="0">
                <a:solidFill>
                  <a:srgbClr val="56575B"/>
                </a:solidFill>
              </a:rPr>
              <a:t>Triazolam</a:t>
            </a:r>
          </a:p>
        </p:txBody>
      </p:sp>
      <p:sp>
        <p:nvSpPr>
          <p:cNvPr id="5" name="TextBox 4">
            <a:extLst>
              <a:ext uri="{FF2B5EF4-FFF2-40B4-BE49-F238E27FC236}">
                <a16:creationId xmlns:a16="http://schemas.microsoft.com/office/drawing/2014/main" id="{5C344002-6E96-4EF0-B28A-DFA0CA4929BC}"/>
              </a:ext>
            </a:extLst>
          </p:cNvPr>
          <p:cNvSpPr txBox="1"/>
          <p:nvPr/>
        </p:nvSpPr>
        <p:spPr>
          <a:xfrm>
            <a:off x="457199" y="4722942"/>
            <a:ext cx="3244373" cy="584775"/>
          </a:xfrm>
          <a:prstGeom prst="rect">
            <a:avLst/>
          </a:prstGeom>
          <a:noFill/>
        </p:spPr>
        <p:txBody>
          <a:bodyPr wrap="square" rtlCol="0">
            <a:spAutoFit/>
          </a:bodyPr>
          <a:lstStyle/>
          <a:p>
            <a:r>
              <a:rPr lang="en-US" sz="1600" dirty="0">
                <a:solidFill>
                  <a:srgbClr val="56575B"/>
                </a:solidFill>
              </a:rPr>
              <a:t>These medications vary in terms of half-life and duration of action. </a:t>
            </a:r>
          </a:p>
        </p:txBody>
      </p:sp>
      <p:grpSp>
        <p:nvGrpSpPr>
          <p:cNvPr id="15" name="Group 14">
            <a:extLst>
              <a:ext uri="{FF2B5EF4-FFF2-40B4-BE49-F238E27FC236}">
                <a16:creationId xmlns:a16="http://schemas.microsoft.com/office/drawing/2014/main" id="{6ECECA93-574A-0B4A-9CDD-21F705662958}"/>
              </a:ext>
            </a:extLst>
          </p:cNvPr>
          <p:cNvGrpSpPr/>
          <p:nvPr/>
        </p:nvGrpSpPr>
        <p:grpSpPr>
          <a:xfrm>
            <a:off x="3175821" y="1314025"/>
            <a:ext cx="5785635" cy="4807781"/>
            <a:chOff x="3480620" y="1280159"/>
            <a:chExt cx="5785635" cy="4807781"/>
          </a:xfrm>
        </p:grpSpPr>
        <p:pic>
          <p:nvPicPr>
            <p:cNvPr id="9" name="Picture 8">
              <a:extLst>
                <a:ext uri="{FF2B5EF4-FFF2-40B4-BE49-F238E27FC236}">
                  <a16:creationId xmlns:a16="http://schemas.microsoft.com/office/drawing/2014/main" id="{01A5B3E5-6E9E-B14C-9655-3890CDA617EB}"/>
                </a:ext>
              </a:extLst>
            </p:cNvPr>
            <p:cNvPicPr>
              <a:picLocks noChangeAspect="1"/>
            </p:cNvPicPr>
            <p:nvPr/>
          </p:nvPicPr>
          <p:blipFill>
            <a:blip r:embed="rId3">
              <a:alphaModFix amt="70000"/>
            </a:blip>
            <a:srcRect/>
            <a:stretch/>
          </p:blipFill>
          <p:spPr>
            <a:xfrm>
              <a:off x="3480620" y="1280159"/>
              <a:ext cx="5785635" cy="4807781"/>
            </a:xfrm>
            <a:prstGeom prst="rect">
              <a:avLst/>
            </a:prstGeom>
          </p:spPr>
        </p:pic>
        <p:grpSp>
          <p:nvGrpSpPr>
            <p:cNvPr id="14" name="Group 13">
              <a:extLst>
                <a:ext uri="{FF2B5EF4-FFF2-40B4-BE49-F238E27FC236}">
                  <a16:creationId xmlns:a16="http://schemas.microsoft.com/office/drawing/2014/main" id="{F24C7ECA-3BBE-8B47-9D90-8E80479ACE32}"/>
                </a:ext>
              </a:extLst>
            </p:cNvPr>
            <p:cNvGrpSpPr/>
            <p:nvPr/>
          </p:nvGrpSpPr>
          <p:grpSpPr>
            <a:xfrm>
              <a:off x="4464751" y="1870924"/>
              <a:ext cx="3695708" cy="3695707"/>
              <a:chOff x="4451534" y="1909354"/>
              <a:chExt cx="3566161" cy="3566160"/>
            </a:xfrm>
          </p:grpSpPr>
          <p:sp>
            <p:nvSpPr>
              <p:cNvPr id="23" name="Oval 22">
                <a:extLst>
                  <a:ext uri="{FF2B5EF4-FFF2-40B4-BE49-F238E27FC236}">
                    <a16:creationId xmlns:a16="http://schemas.microsoft.com/office/drawing/2014/main" id="{A24CB817-25DB-2E4C-B111-4604C26BA3F9}"/>
                  </a:ext>
                </a:extLst>
              </p:cNvPr>
              <p:cNvSpPr>
                <a:spLocks noChangeAspect="1"/>
              </p:cNvSpPr>
              <p:nvPr/>
            </p:nvSpPr>
            <p:spPr>
              <a:xfrm>
                <a:off x="4451534" y="1909354"/>
                <a:ext cx="3566161" cy="3566160"/>
              </a:xfrm>
              <a:prstGeom prst="ellipse">
                <a:avLst/>
              </a:prstGeom>
              <a:solidFill>
                <a:srgbClr val="8F1D56">
                  <a:alpha val="44000"/>
                </a:srgbClr>
              </a:solidFill>
              <a:ln w="50800">
                <a:solidFill>
                  <a:srgbClr val="8F1D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176BE55-C57D-9246-A9FC-7B96A58C9720}"/>
                  </a:ext>
                </a:extLst>
              </p:cNvPr>
              <p:cNvSpPr>
                <a:spLocks noChangeAspect="1"/>
              </p:cNvSpPr>
              <p:nvPr/>
            </p:nvSpPr>
            <p:spPr>
              <a:xfrm>
                <a:off x="4930866" y="2825988"/>
                <a:ext cx="2644517" cy="2644517"/>
              </a:xfrm>
              <a:prstGeom prst="ellipse">
                <a:avLst/>
              </a:prstGeom>
              <a:solidFill>
                <a:srgbClr val="8F1D56">
                  <a:alpha val="50000"/>
                </a:srgbClr>
              </a:solidFill>
              <a:ln w="25400">
                <a:solidFill>
                  <a:srgbClr val="8F1D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CA89A0D-9550-0D46-9628-072941133A3C}"/>
                  </a:ext>
                </a:extLst>
              </p:cNvPr>
              <p:cNvSpPr/>
              <p:nvPr/>
            </p:nvSpPr>
            <p:spPr>
              <a:xfrm>
                <a:off x="5544771" y="4058368"/>
                <a:ext cx="1416706" cy="1416705"/>
              </a:xfrm>
              <a:prstGeom prst="ellipse">
                <a:avLst/>
              </a:prstGeom>
              <a:solidFill>
                <a:srgbClr val="8F1D56">
                  <a:alpha val="65000"/>
                </a:srgbClr>
              </a:solidFill>
              <a:ln w="25400">
                <a:solidFill>
                  <a:srgbClr val="8F1D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B391AC2-0C64-7240-99A0-5E943102D193}"/>
                  </a:ext>
                </a:extLst>
              </p:cNvPr>
              <p:cNvSpPr txBox="1"/>
              <p:nvPr/>
            </p:nvSpPr>
            <p:spPr>
              <a:xfrm>
                <a:off x="5138691" y="3072823"/>
                <a:ext cx="2228867" cy="925613"/>
              </a:xfrm>
              <a:prstGeom prst="rect">
                <a:avLst/>
              </a:prstGeom>
              <a:noFill/>
              <a:effectLst/>
            </p:spPr>
            <p:txBody>
              <a:bodyPr wrap="square" rtlCol="0">
                <a:spAutoFit/>
              </a:bodyPr>
              <a:lstStyle/>
              <a:p>
                <a:pPr algn="ctr">
                  <a:lnSpc>
                    <a:spcPts val="1700"/>
                  </a:lnSpc>
                </a:pPr>
                <a:r>
                  <a:rPr lang="en-US" sz="1400" dirty="0">
                    <a:solidFill>
                      <a:schemeClr val="bg1"/>
                    </a:solidFill>
                    <a:effectLst>
                      <a:outerShdw blurRad="50800" dist="38100" dir="2700000" algn="tl" rotWithShape="0">
                        <a:prstClr val="black">
                          <a:alpha val="40000"/>
                        </a:prstClr>
                      </a:outerShdw>
                    </a:effectLst>
                    <a:latin typeface="+mj-lt"/>
                  </a:rPr>
                  <a:t>Intermediate </a:t>
                </a:r>
                <a:br>
                  <a:rPr lang="en-US" sz="1400" dirty="0">
                    <a:solidFill>
                      <a:schemeClr val="bg1"/>
                    </a:solidFill>
                    <a:effectLst>
                      <a:outerShdw blurRad="50800" dist="38100" dir="2700000" algn="tl" rotWithShape="0">
                        <a:prstClr val="black">
                          <a:alpha val="40000"/>
                        </a:prstClr>
                      </a:outerShdw>
                    </a:effectLst>
                    <a:latin typeface="+mj-lt"/>
                  </a:rPr>
                </a:br>
                <a:r>
                  <a:rPr lang="en-US" sz="1400" dirty="0">
                    <a:solidFill>
                      <a:schemeClr val="bg1"/>
                    </a:solidFill>
                    <a:effectLst>
                      <a:outerShdw blurRad="50800" dist="38100" dir="2700000" algn="tl" rotWithShape="0">
                        <a:prstClr val="black">
                          <a:alpha val="40000"/>
                        </a:prstClr>
                      </a:outerShdw>
                    </a:effectLst>
                    <a:latin typeface="+mj-lt"/>
                  </a:rPr>
                  <a:t>acting:</a:t>
                </a:r>
              </a:p>
              <a:p>
                <a:pPr lvl="0" algn="ctr"/>
                <a:r>
                  <a:rPr lang="en-US" sz="1400" dirty="0">
                    <a:solidFill>
                      <a:schemeClr val="bg1"/>
                    </a:solidFill>
                    <a:effectLst>
                      <a:outerShdw blurRad="50800" dist="38100" dir="2700000" algn="tl" rotWithShape="0">
                        <a:prstClr val="black">
                          <a:alpha val="40000"/>
                        </a:prstClr>
                      </a:outerShdw>
                    </a:effectLst>
                  </a:rPr>
                  <a:t>Estazolam</a:t>
                </a:r>
              </a:p>
              <a:p>
                <a:pPr lvl="0" algn="ctr"/>
                <a:r>
                  <a:rPr lang="en-US" sz="1400" dirty="0">
                    <a:solidFill>
                      <a:schemeClr val="bg1"/>
                    </a:solidFill>
                    <a:effectLst>
                      <a:outerShdw blurRad="50800" dist="38100" dir="2700000" algn="tl" rotWithShape="0">
                        <a:prstClr val="black">
                          <a:alpha val="40000"/>
                        </a:prstClr>
                      </a:outerShdw>
                    </a:effectLst>
                  </a:rPr>
                  <a:t>Temazepam</a:t>
                </a:r>
              </a:p>
            </p:txBody>
          </p:sp>
          <p:sp>
            <p:nvSpPr>
              <p:cNvPr id="27" name="TextBox 26">
                <a:extLst>
                  <a:ext uri="{FF2B5EF4-FFF2-40B4-BE49-F238E27FC236}">
                    <a16:creationId xmlns:a16="http://schemas.microsoft.com/office/drawing/2014/main" id="{E657358B-3E2E-0945-A9B3-E96A3DF62AA5}"/>
                  </a:ext>
                </a:extLst>
              </p:cNvPr>
              <p:cNvSpPr txBox="1"/>
              <p:nvPr/>
            </p:nvSpPr>
            <p:spPr>
              <a:xfrm>
                <a:off x="5138691" y="2085139"/>
                <a:ext cx="2228867" cy="890964"/>
              </a:xfrm>
              <a:prstGeom prst="rect">
                <a:avLst/>
              </a:prstGeom>
              <a:noFill/>
            </p:spPr>
            <p:txBody>
              <a:bodyPr wrap="square" rtlCol="0">
                <a:spAutoFit/>
              </a:bodyPr>
              <a:lstStyle/>
              <a:p>
                <a:pPr algn="ctr"/>
                <a:r>
                  <a:rPr lang="en-US" sz="1400" dirty="0">
                    <a:solidFill>
                      <a:schemeClr val="bg1"/>
                    </a:solidFill>
                    <a:effectLst>
                      <a:outerShdw blurRad="50800" dist="38100" dir="2700000" algn="tl" rotWithShape="0">
                        <a:prstClr val="black">
                          <a:alpha val="40000"/>
                        </a:prstClr>
                      </a:outerShdw>
                    </a:effectLst>
                    <a:latin typeface="+mj-lt"/>
                  </a:rPr>
                  <a:t>Longer acting:</a:t>
                </a:r>
              </a:p>
              <a:p>
                <a:pPr lvl="0" algn="ctr"/>
                <a:r>
                  <a:rPr lang="en-US" sz="1400" dirty="0">
                    <a:solidFill>
                      <a:schemeClr val="bg1"/>
                    </a:solidFill>
                    <a:effectLst>
                      <a:outerShdw blurRad="50800" dist="38100" dir="2700000" algn="tl" rotWithShape="0">
                        <a:prstClr val="black">
                          <a:alpha val="40000"/>
                        </a:prstClr>
                      </a:outerShdw>
                    </a:effectLst>
                  </a:rPr>
                  <a:t>Flurazepam</a:t>
                </a:r>
              </a:p>
              <a:p>
                <a:pPr lvl="0" algn="ctr"/>
                <a:r>
                  <a:rPr lang="en-US" sz="1400" dirty="0">
                    <a:solidFill>
                      <a:schemeClr val="bg1"/>
                    </a:solidFill>
                    <a:effectLst>
                      <a:outerShdw blurRad="50800" dist="38100" dir="2700000" algn="tl" rotWithShape="0">
                        <a:prstClr val="black">
                          <a:alpha val="40000"/>
                        </a:prstClr>
                      </a:outerShdw>
                    </a:effectLst>
                  </a:rPr>
                  <a:t>Quazepam</a:t>
                </a:r>
              </a:p>
              <a:p>
                <a:pPr algn="ctr"/>
                <a:endParaRPr lang="en-US" sz="1200" dirty="0">
                  <a:latin typeface="+mj-lt"/>
                </a:endParaRPr>
              </a:p>
            </p:txBody>
          </p:sp>
          <p:sp>
            <p:nvSpPr>
              <p:cNvPr id="24" name="TextBox 23">
                <a:extLst>
                  <a:ext uri="{FF2B5EF4-FFF2-40B4-BE49-F238E27FC236}">
                    <a16:creationId xmlns:a16="http://schemas.microsoft.com/office/drawing/2014/main" id="{76934413-D843-D541-B8FC-F5887ACD1736}"/>
                  </a:ext>
                </a:extLst>
              </p:cNvPr>
              <p:cNvSpPr txBox="1"/>
              <p:nvPr/>
            </p:nvSpPr>
            <p:spPr>
              <a:xfrm>
                <a:off x="5504061" y="4373150"/>
                <a:ext cx="1498127" cy="895913"/>
              </a:xfrm>
              <a:prstGeom prst="rect">
                <a:avLst/>
              </a:prstGeom>
              <a:noFill/>
            </p:spPr>
            <p:txBody>
              <a:bodyPr wrap="square" rtlCol="0">
                <a:spAutoFit/>
              </a:bodyPr>
              <a:lstStyle/>
              <a:p>
                <a:pPr algn="ctr">
                  <a:lnSpc>
                    <a:spcPts val="1700"/>
                  </a:lnSpc>
                </a:pPr>
                <a:r>
                  <a:rPr lang="en-US" sz="1400" dirty="0">
                    <a:solidFill>
                      <a:schemeClr val="bg1"/>
                    </a:solidFill>
                    <a:effectLst>
                      <a:outerShdw blurRad="50800" dist="38100" dir="2700000" algn="tl" rotWithShape="0">
                        <a:prstClr val="black">
                          <a:alpha val="40000"/>
                        </a:prstClr>
                      </a:outerShdw>
                    </a:effectLst>
                    <a:latin typeface="+mj-lt"/>
                  </a:rPr>
                  <a:t>Shorter </a:t>
                </a:r>
                <a:br>
                  <a:rPr lang="en-US" sz="1400" dirty="0">
                    <a:solidFill>
                      <a:schemeClr val="bg1"/>
                    </a:solidFill>
                    <a:effectLst>
                      <a:outerShdw blurRad="50800" dist="38100" dir="2700000" algn="tl" rotWithShape="0">
                        <a:prstClr val="black">
                          <a:alpha val="40000"/>
                        </a:prstClr>
                      </a:outerShdw>
                    </a:effectLst>
                    <a:latin typeface="+mj-lt"/>
                  </a:rPr>
                </a:br>
                <a:r>
                  <a:rPr lang="en-US" sz="1400" dirty="0">
                    <a:solidFill>
                      <a:schemeClr val="bg1"/>
                    </a:solidFill>
                    <a:effectLst>
                      <a:outerShdw blurRad="50800" dist="38100" dir="2700000" algn="tl" rotWithShape="0">
                        <a:prstClr val="black">
                          <a:alpha val="40000"/>
                        </a:prstClr>
                      </a:outerShdw>
                    </a:effectLst>
                    <a:latin typeface="+mj-lt"/>
                  </a:rPr>
                  <a:t>acting:</a:t>
                </a:r>
              </a:p>
              <a:p>
                <a:pPr algn="ctr"/>
                <a:r>
                  <a:rPr lang="en-US" sz="1400" dirty="0">
                    <a:solidFill>
                      <a:schemeClr val="bg1"/>
                    </a:solidFill>
                    <a:effectLst>
                      <a:outerShdw blurRad="50800" dist="38100" dir="2700000" algn="tl" rotWithShape="0">
                        <a:prstClr val="black">
                          <a:alpha val="40000"/>
                        </a:prstClr>
                      </a:outerShdw>
                    </a:effectLst>
                  </a:rPr>
                  <a:t>Triazolam</a:t>
                </a:r>
              </a:p>
              <a:p>
                <a:pPr algn="ctr"/>
                <a:endParaRPr lang="en-US" sz="1200" dirty="0">
                  <a:solidFill>
                    <a:schemeClr val="bg1"/>
                  </a:solidFill>
                  <a:latin typeface="+mj-lt"/>
                </a:endParaRPr>
              </a:p>
            </p:txBody>
          </p:sp>
        </p:grpSp>
      </p:grpSp>
      <p:grpSp>
        <p:nvGrpSpPr>
          <p:cNvPr id="7" name="Refs" hidden="1">
            <a:extLst>
              <a:ext uri="{FF2B5EF4-FFF2-40B4-BE49-F238E27FC236}">
                <a16:creationId xmlns:a16="http://schemas.microsoft.com/office/drawing/2014/main" id="{E83F06B1-A441-43E1-A700-9124B3A30E79}"/>
              </a:ext>
            </a:extLst>
          </p:cNvPr>
          <p:cNvGrpSpPr/>
          <p:nvPr/>
        </p:nvGrpSpPr>
        <p:grpSpPr>
          <a:xfrm>
            <a:off x="0" y="234937"/>
            <a:ext cx="9144000" cy="6636084"/>
            <a:chOff x="0" y="255485"/>
            <a:chExt cx="9144000" cy="6636084"/>
          </a:xfrm>
        </p:grpSpPr>
        <p:sp>
          <p:nvSpPr>
            <p:cNvPr id="3" name="TextBox 2">
              <a:extLst>
                <a:ext uri="{FF2B5EF4-FFF2-40B4-BE49-F238E27FC236}">
                  <a16:creationId xmlns:a16="http://schemas.microsoft.com/office/drawing/2014/main" id="{A1B74BA0-D2C7-4DD8-B027-8F82E897BA89}"/>
                </a:ext>
              </a:extLst>
            </p:cNvPr>
            <p:cNvSpPr txBox="1"/>
            <p:nvPr/>
          </p:nvSpPr>
          <p:spPr>
            <a:xfrm>
              <a:off x="0" y="1108662"/>
              <a:ext cx="4872071" cy="307777"/>
            </a:xfrm>
            <a:prstGeom prst="rect">
              <a:avLst/>
            </a:prstGeom>
            <a:noFill/>
          </p:spPr>
          <p:txBody>
            <a:bodyPr wrap="square" rtlCol="0">
              <a:spAutoFit/>
            </a:bodyPr>
            <a:lstStyle/>
            <a:p>
              <a:r>
                <a:rPr lang="en-US" sz="1400" dirty="0">
                  <a:solidFill>
                    <a:srgbClr val="FF00FF"/>
                  </a:solidFill>
                </a:rPr>
                <a:t>[Mihic 2018 Ch 19 p15A,16C] There…states </a:t>
              </a:r>
            </a:p>
          </p:txBody>
        </p:sp>
        <p:sp>
          <p:nvSpPr>
            <p:cNvPr id="10" name="TextBox 9">
              <a:extLst>
                <a:ext uri="{FF2B5EF4-FFF2-40B4-BE49-F238E27FC236}">
                  <a16:creationId xmlns:a16="http://schemas.microsoft.com/office/drawing/2014/main" id="{6A3A52F2-E5FA-4FD0-93B7-C22BD0197828}"/>
                </a:ext>
              </a:extLst>
            </p:cNvPr>
            <p:cNvSpPr txBox="1"/>
            <p:nvPr/>
          </p:nvSpPr>
          <p:spPr>
            <a:xfrm>
              <a:off x="1859181" y="3131361"/>
              <a:ext cx="3589832" cy="1908215"/>
            </a:xfrm>
            <a:prstGeom prst="rect">
              <a:avLst/>
            </a:prstGeom>
            <a:noFill/>
          </p:spPr>
          <p:txBody>
            <a:bodyPr wrap="square" rtlCol="0">
              <a:spAutoFit/>
            </a:bodyPr>
            <a:lstStyle/>
            <a:p>
              <a:pPr>
                <a:spcBef>
                  <a:spcPts val="900"/>
                </a:spcBef>
              </a:pPr>
              <a:r>
                <a:rPr lang="en-US" sz="1400" dirty="0">
                  <a:solidFill>
                    <a:srgbClr val="FF00FF"/>
                  </a:solidFill>
                </a:rPr>
                <a:t>[Estazolam PI 2021 p3B,4A] estazolam</a:t>
              </a:r>
            </a:p>
            <a:p>
              <a:pPr>
                <a:spcBef>
                  <a:spcPts val="900"/>
                </a:spcBef>
              </a:pPr>
              <a:r>
                <a:rPr lang="en-US" sz="1400" dirty="0">
                  <a:solidFill>
                    <a:srgbClr val="FF00FF"/>
                  </a:solidFill>
                </a:rPr>
                <a:t>[Flurazepam PI 2021 p3A, 4A] flurazepam</a:t>
              </a:r>
            </a:p>
            <a:p>
              <a:pPr>
                <a:spcBef>
                  <a:spcPts val="900"/>
                </a:spcBef>
              </a:pPr>
              <a:r>
                <a:rPr lang="en-US" sz="1400" dirty="0">
                  <a:solidFill>
                    <a:srgbClr val="FF00FF"/>
                  </a:solidFill>
                </a:rPr>
                <a:t>[Doral PI 2020 p3A, 7A,B] quazepam</a:t>
              </a:r>
            </a:p>
            <a:p>
              <a:pPr>
                <a:spcBef>
                  <a:spcPts val="900"/>
                </a:spcBef>
              </a:pPr>
              <a:r>
                <a:rPr lang="en-US" sz="1400" dirty="0">
                  <a:solidFill>
                    <a:srgbClr val="FF00FF"/>
                  </a:solidFill>
                </a:rPr>
                <a:t>[Restoril  PI 2021 p4A] temazepam</a:t>
              </a:r>
            </a:p>
            <a:p>
              <a:pPr>
                <a:spcBef>
                  <a:spcPts val="900"/>
                </a:spcBef>
              </a:pPr>
              <a:r>
                <a:rPr lang="en-US" sz="1400" dirty="0">
                  <a:solidFill>
                    <a:srgbClr val="FF00FF"/>
                  </a:solidFill>
                </a:rPr>
                <a:t>[Halcion PI 2021 p1A,3A] triazolam</a:t>
              </a:r>
            </a:p>
            <a:p>
              <a:endParaRPr lang="en-US" dirty="0">
                <a:solidFill>
                  <a:srgbClr val="FF00FF"/>
                </a:solidFill>
              </a:endParaRPr>
            </a:p>
          </p:txBody>
        </p:sp>
        <p:sp>
          <p:nvSpPr>
            <p:cNvPr id="8" name="TextBox 7">
              <a:extLst>
                <a:ext uri="{FF2B5EF4-FFF2-40B4-BE49-F238E27FC236}">
                  <a16:creationId xmlns:a16="http://schemas.microsoft.com/office/drawing/2014/main" id="{EF79C763-55EA-4B61-AB6A-3A5081B20E2E}"/>
                </a:ext>
              </a:extLst>
            </p:cNvPr>
            <p:cNvSpPr txBox="1"/>
            <p:nvPr/>
          </p:nvSpPr>
          <p:spPr>
            <a:xfrm>
              <a:off x="6431311" y="5774874"/>
              <a:ext cx="2712689" cy="307777"/>
            </a:xfrm>
            <a:prstGeom prst="rect">
              <a:avLst/>
            </a:prstGeom>
            <a:noFill/>
          </p:spPr>
          <p:txBody>
            <a:bodyPr wrap="square" rtlCol="0">
              <a:spAutoFit/>
            </a:bodyPr>
            <a:lstStyle/>
            <a:p>
              <a:r>
                <a:rPr lang="en-US" sz="1400" dirty="0">
                  <a:solidFill>
                    <a:srgbClr val="FF00FF"/>
                  </a:solidFill>
                </a:rPr>
                <a:t>[Mihic 2018 Ch 19: p12A] visual</a:t>
              </a:r>
            </a:p>
          </p:txBody>
        </p:sp>
        <p:sp>
          <p:nvSpPr>
            <p:cNvPr id="20" name="TextBox 19">
              <a:extLst>
                <a:ext uri="{FF2B5EF4-FFF2-40B4-BE49-F238E27FC236}">
                  <a16:creationId xmlns:a16="http://schemas.microsoft.com/office/drawing/2014/main" id="{DBD10A57-D48E-4968-B2BF-16F7901D3EF3}"/>
                </a:ext>
              </a:extLst>
            </p:cNvPr>
            <p:cNvSpPr txBox="1"/>
            <p:nvPr/>
          </p:nvSpPr>
          <p:spPr>
            <a:xfrm>
              <a:off x="4796823" y="255485"/>
              <a:ext cx="2600167" cy="1731243"/>
            </a:xfrm>
            <a:prstGeom prst="rect">
              <a:avLst/>
            </a:prstGeom>
            <a:noFill/>
          </p:spPr>
          <p:txBody>
            <a:bodyPr wrap="square" rtlCol="0">
              <a:spAutoFit/>
            </a:bodyPr>
            <a:lstStyle/>
            <a:p>
              <a:pPr algn="ctr">
                <a:spcBef>
                  <a:spcPts val="900"/>
                </a:spcBef>
              </a:pPr>
              <a:r>
                <a:rPr lang="en-US" sz="1100" dirty="0">
                  <a:solidFill>
                    <a:srgbClr val="FF00FF"/>
                  </a:solidFill>
                </a:rPr>
                <a:t>For Image </a:t>
              </a:r>
            </a:p>
            <a:p>
              <a:pPr algn="ctr">
                <a:spcBef>
                  <a:spcPts val="900"/>
                </a:spcBef>
              </a:pPr>
              <a:r>
                <a:rPr lang="en-US" sz="1100" dirty="0">
                  <a:solidFill>
                    <a:srgbClr val="FF00FF"/>
                  </a:solidFill>
                </a:rPr>
                <a:t>[Flurazepam PI 2021 p3A, 4A Doral PI 2020 p3A, 7A,B] longer acting </a:t>
              </a:r>
            </a:p>
            <a:p>
              <a:pPr algn="ctr">
                <a:spcBef>
                  <a:spcPts val="900"/>
                </a:spcBef>
              </a:pPr>
              <a:r>
                <a:rPr lang="en-US" sz="1100" dirty="0">
                  <a:solidFill>
                    <a:srgbClr val="FF00FF"/>
                  </a:solidFill>
                </a:rPr>
                <a:t>[Restoril  PI 2021 p4A, Estazolam PI 2021 p3B,4A] Intermediate Acting</a:t>
              </a:r>
            </a:p>
            <a:p>
              <a:pPr algn="ctr">
                <a:spcBef>
                  <a:spcPts val="900"/>
                </a:spcBef>
              </a:pPr>
              <a:r>
                <a:rPr lang="en-US" sz="1100" dirty="0">
                  <a:solidFill>
                    <a:srgbClr val="FF00FF"/>
                  </a:solidFill>
                </a:rPr>
                <a:t>[Halcion PI 2021, p3A] Shorter acting</a:t>
              </a:r>
            </a:p>
            <a:p>
              <a:pPr algn="ctr"/>
              <a:endParaRPr lang="en-US" sz="1600" dirty="0">
                <a:solidFill>
                  <a:srgbClr val="FF00FF"/>
                </a:solidFill>
              </a:endParaRPr>
            </a:p>
          </p:txBody>
        </p:sp>
        <p:sp>
          <p:nvSpPr>
            <p:cNvPr id="22" name="TextBox 21">
              <a:extLst>
                <a:ext uri="{FF2B5EF4-FFF2-40B4-BE49-F238E27FC236}">
                  <a16:creationId xmlns:a16="http://schemas.microsoft.com/office/drawing/2014/main" id="{5AEFB73B-E744-1642-85D8-247333BA823D}"/>
                </a:ext>
              </a:extLst>
            </p:cNvPr>
            <p:cNvSpPr txBox="1"/>
            <p:nvPr/>
          </p:nvSpPr>
          <p:spPr>
            <a:xfrm>
              <a:off x="343761" y="5506574"/>
              <a:ext cx="3589832" cy="1384995"/>
            </a:xfrm>
            <a:prstGeom prst="rect">
              <a:avLst/>
            </a:prstGeom>
            <a:noFill/>
          </p:spPr>
          <p:txBody>
            <a:bodyPr wrap="square" rtlCol="0">
              <a:spAutoFit/>
            </a:bodyPr>
            <a:lstStyle/>
            <a:p>
              <a:r>
                <a:rPr lang="en-US" sz="1400" dirty="0">
                  <a:solidFill>
                    <a:srgbClr val="FF00FF"/>
                  </a:solidFill>
                </a:rPr>
                <a:t>[Estazolam PI 2021 p2A,3A] These…action</a:t>
              </a:r>
            </a:p>
            <a:p>
              <a:r>
                <a:rPr lang="en-US" sz="1400" dirty="0">
                  <a:solidFill>
                    <a:srgbClr val="FF00FF"/>
                  </a:solidFill>
                </a:rPr>
                <a:t>[Flurazepam PI 2021 p10A] These…action</a:t>
              </a:r>
            </a:p>
            <a:p>
              <a:r>
                <a:rPr lang="en-US" sz="1400" dirty="0">
                  <a:solidFill>
                    <a:srgbClr val="FF00FF"/>
                  </a:solidFill>
                </a:rPr>
                <a:t>[Doral PI 2020 p8A,B] These…action</a:t>
              </a:r>
            </a:p>
            <a:p>
              <a:r>
                <a:rPr lang="en-US" sz="1400" dirty="0">
                  <a:solidFill>
                    <a:srgbClr val="FF00FF"/>
                  </a:solidFill>
                </a:rPr>
                <a:t>[Restoril  PI 2021 p3A] These…action</a:t>
              </a:r>
            </a:p>
            <a:p>
              <a:r>
                <a:rPr lang="en-US" sz="1400" dirty="0">
                  <a:solidFill>
                    <a:srgbClr val="FF00FF"/>
                  </a:solidFill>
                </a:rPr>
                <a:t>[Halcion PI 2021 p15A] These…action</a:t>
              </a:r>
            </a:p>
          </p:txBody>
        </p:sp>
      </p:grpSp>
    </p:spTree>
    <p:extLst>
      <p:ext uri="{BB962C8B-B14F-4D97-AF65-F5344CB8AC3E}">
        <p14:creationId xmlns:p14="http://schemas.microsoft.com/office/powerpoint/2010/main" val="336916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4604" y="457200"/>
            <a:ext cx="7886700" cy="427354"/>
          </a:xfrm>
        </p:spPr>
        <p:txBody>
          <a:bodyPr>
            <a:normAutofit fontScale="90000"/>
          </a:bodyPr>
          <a:lstStyle/>
          <a:p>
            <a:r>
              <a:rPr lang="en-US" dirty="0"/>
              <a:t>Nonbenzodiazepine BzRAs – </a:t>
            </a:r>
            <a:br>
              <a:rPr lang="en-US" dirty="0"/>
            </a:br>
            <a:r>
              <a:rPr lang="en-US" dirty="0"/>
              <a:t>Mechanism of Action</a:t>
            </a:r>
          </a:p>
        </p:txBody>
      </p:sp>
      <p:sp>
        <p:nvSpPr>
          <p:cNvPr id="3" name="TextBox 2">
            <a:extLst>
              <a:ext uri="{FF2B5EF4-FFF2-40B4-BE49-F238E27FC236}">
                <a16:creationId xmlns:a16="http://schemas.microsoft.com/office/drawing/2014/main" id="{BEDF8CA0-AB7D-4721-BEAD-F879A69EC14B}"/>
              </a:ext>
            </a:extLst>
          </p:cNvPr>
          <p:cNvSpPr txBox="1"/>
          <p:nvPr/>
        </p:nvSpPr>
        <p:spPr>
          <a:xfrm>
            <a:off x="454604" y="1280160"/>
            <a:ext cx="7886700" cy="830997"/>
          </a:xfrm>
          <a:prstGeom prst="rect">
            <a:avLst/>
          </a:prstGeom>
          <a:noFill/>
        </p:spPr>
        <p:txBody>
          <a:bodyPr wrap="square" rtlCol="0">
            <a:spAutoFit/>
          </a:bodyPr>
          <a:lstStyle/>
          <a:p>
            <a:r>
              <a:rPr lang="en-US" sz="1600" dirty="0">
                <a:solidFill>
                  <a:srgbClr val="56575B"/>
                </a:solidFill>
              </a:rPr>
              <a:t>Like benzodiazepines, nonbenzodiazepine BzRAs (or Z-drugs) work by acting as agonists at the benzodiazepine site of the GABA</a:t>
            </a:r>
            <a:r>
              <a:rPr lang="en-US" sz="1600" baseline="-25000" dirty="0">
                <a:solidFill>
                  <a:srgbClr val="56575B"/>
                </a:solidFill>
              </a:rPr>
              <a:t>A </a:t>
            </a:r>
            <a:r>
              <a:rPr lang="en-US" sz="1600" dirty="0">
                <a:solidFill>
                  <a:srgbClr val="56575B"/>
                </a:solidFill>
              </a:rPr>
              <a:t>receptor. Here, they potentiate the activation of the GABA</a:t>
            </a:r>
            <a:r>
              <a:rPr lang="en-US" sz="1600" baseline="-25000" dirty="0">
                <a:solidFill>
                  <a:srgbClr val="56575B"/>
                </a:solidFill>
              </a:rPr>
              <a:t>A </a:t>
            </a:r>
            <a:r>
              <a:rPr lang="en-US" sz="1600" dirty="0">
                <a:solidFill>
                  <a:srgbClr val="56575B"/>
                </a:solidFill>
              </a:rPr>
              <a:t>receptor (by GABA) causing an influx of chloride ions. </a:t>
            </a:r>
          </a:p>
        </p:txBody>
      </p:sp>
      <p:sp>
        <p:nvSpPr>
          <p:cNvPr id="5" name="TextBox 4">
            <a:extLst>
              <a:ext uri="{FF2B5EF4-FFF2-40B4-BE49-F238E27FC236}">
                <a16:creationId xmlns:a16="http://schemas.microsoft.com/office/drawing/2014/main" id="{81523A67-6639-43C6-9C75-413A5AC1069A}"/>
              </a:ext>
            </a:extLst>
          </p:cNvPr>
          <p:cNvSpPr txBox="1"/>
          <p:nvPr/>
        </p:nvSpPr>
        <p:spPr>
          <a:xfrm>
            <a:off x="454604" y="5720485"/>
            <a:ext cx="7886700" cy="584775"/>
          </a:xfrm>
          <a:prstGeom prst="rect">
            <a:avLst/>
          </a:prstGeom>
          <a:noFill/>
        </p:spPr>
        <p:txBody>
          <a:bodyPr wrap="square" rtlCol="0">
            <a:spAutoFit/>
          </a:bodyPr>
          <a:lstStyle/>
          <a:p>
            <a:r>
              <a:rPr lang="en-US" sz="1600" dirty="0">
                <a:solidFill>
                  <a:srgbClr val="56575B"/>
                </a:solidFill>
              </a:rPr>
              <a:t>Compared with benzodiazepines, nonbenzodiazepine BzRAs are less effective as muscle relaxants or anticonvulsants. </a:t>
            </a:r>
          </a:p>
        </p:txBody>
      </p:sp>
      <p:sp>
        <p:nvSpPr>
          <p:cNvPr id="12" name="Rectangle 11">
            <a:extLst>
              <a:ext uri="{FF2B5EF4-FFF2-40B4-BE49-F238E27FC236}">
                <a16:creationId xmlns:a16="http://schemas.microsoft.com/office/drawing/2014/main" id="{FFC85BC9-C2DF-6D4E-ACD0-7394C519BE29}"/>
              </a:ext>
            </a:extLst>
          </p:cNvPr>
          <p:cNvSpPr/>
          <p:nvPr/>
        </p:nvSpPr>
        <p:spPr>
          <a:xfrm>
            <a:off x="533777" y="2194563"/>
            <a:ext cx="7728354" cy="3481992"/>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a:extLst>
              <a:ext uri="{FF2B5EF4-FFF2-40B4-BE49-F238E27FC236}">
                <a16:creationId xmlns:a16="http://schemas.microsoft.com/office/drawing/2014/main" id="{BD615243-E7A5-144C-99BE-8CC458355CBF}"/>
              </a:ext>
            </a:extLst>
          </p:cNvPr>
          <p:cNvPicPr>
            <a:picLocks noChangeAspect="1"/>
          </p:cNvPicPr>
          <p:nvPr/>
        </p:nvPicPr>
        <p:blipFill>
          <a:blip r:embed="rId3"/>
          <a:stretch>
            <a:fillRect/>
          </a:stretch>
        </p:blipFill>
        <p:spPr>
          <a:xfrm>
            <a:off x="1018005" y="2549533"/>
            <a:ext cx="6784848" cy="2907792"/>
          </a:xfrm>
          <a:prstGeom prst="rect">
            <a:avLst/>
          </a:prstGeom>
        </p:spPr>
      </p:pic>
      <p:sp>
        <p:nvSpPr>
          <p:cNvPr id="14" name="TextBox 13">
            <a:extLst>
              <a:ext uri="{FF2B5EF4-FFF2-40B4-BE49-F238E27FC236}">
                <a16:creationId xmlns:a16="http://schemas.microsoft.com/office/drawing/2014/main" id="{E6E7D5F5-24BF-994A-8924-164D4E3B9FC5}"/>
              </a:ext>
            </a:extLst>
          </p:cNvPr>
          <p:cNvSpPr txBox="1"/>
          <p:nvPr/>
        </p:nvSpPr>
        <p:spPr>
          <a:xfrm>
            <a:off x="622750" y="2747653"/>
            <a:ext cx="1010335" cy="307777"/>
          </a:xfrm>
          <a:prstGeom prst="rect">
            <a:avLst/>
          </a:prstGeom>
          <a:noFill/>
        </p:spPr>
        <p:txBody>
          <a:bodyPr wrap="square" rtlCol="0">
            <a:spAutoFit/>
          </a:bodyPr>
          <a:lstStyle/>
          <a:p>
            <a:r>
              <a:rPr lang="en-US" sz="1400" dirty="0">
                <a:solidFill>
                  <a:srgbClr val="8F1D56"/>
                </a:solidFill>
                <a:latin typeface="Arial Black" panose="020B0A04020102020204"/>
              </a:rPr>
              <a:t>GABA</a:t>
            </a:r>
            <a:endParaRPr lang="en-US" sz="1400" dirty="0"/>
          </a:p>
        </p:txBody>
      </p:sp>
      <p:sp>
        <p:nvSpPr>
          <p:cNvPr id="15" name="TextBox 14">
            <a:extLst>
              <a:ext uri="{FF2B5EF4-FFF2-40B4-BE49-F238E27FC236}">
                <a16:creationId xmlns:a16="http://schemas.microsoft.com/office/drawing/2014/main" id="{024ADAB6-0E4E-504F-80C8-396B782AFB6C}"/>
              </a:ext>
            </a:extLst>
          </p:cNvPr>
          <p:cNvSpPr txBox="1"/>
          <p:nvPr/>
        </p:nvSpPr>
        <p:spPr>
          <a:xfrm>
            <a:off x="3860205" y="2747653"/>
            <a:ext cx="1010335" cy="307777"/>
          </a:xfrm>
          <a:prstGeom prst="rect">
            <a:avLst/>
          </a:prstGeom>
          <a:noFill/>
        </p:spPr>
        <p:txBody>
          <a:bodyPr wrap="square" rtlCol="0">
            <a:spAutoFit/>
          </a:bodyPr>
          <a:lstStyle/>
          <a:p>
            <a:r>
              <a:rPr lang="en-US" sz="1400" dirty="0">
                <a:solidFill>
                  <a:srgbClr val="8F1D56"/>
                </a:solidFill>
                <a:latin typeface="Arial Black" panose="020B0A04020102020204"/>
              </a:rPr>
              <a:t>GABA</a:t>
            </a:r>
            <a:endParaRPr lang="en-US" sz="1400" dirty="0"/>
          </a:p>
        </p:txBody>
      </p:sp>
      <p:sp>
        <p:nvSpPr>
          <p:cNvPr id="16" name="TextBox 15">
            <a:extLst>
              <a:ext uri="{FF2B5EF4-FFF2-40B4-BE49-F238E27FC236}">
                <a16:creationId xmlns:a16="http://schemas.microsoft.com/office/drawing/2014/main" id="{8C108304-93BE-FE48-A697-8FE310F2C961}"/>
              </a:ext>
            </a:extLst>
          </p:cNvPr>
          <p:cNvSpPr txBox="1"/>
          <p:nvPr/>
        </p:nvSpPr>
        <p:spPr>
          <a:xfrm>
            <a:off x="2129925" y="5197386"/>
            <a:ext cx="677886"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E8BB1A5C-DA12-8647-B469-783E8BFC9904}"/>
              </a:ext>
            </a:extLst>
          </p:cNvPr>
          <p:cNvSpPr txBox="1"/>
          <p:nvPr/>
        </p:nvSpPr>
        <p:spPr>
          <a:xfrm>
            <a:off x="5391829" y="5275200"/>
            <a:ext cx="583714"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DECF57DA-C082-D248-AC82-EEBCB32E6A46}"/>
              </a:ext>
            </a:extLst>
          </p:cNvPr>
          <p:cNvSpPr txBox="1"/>
          <p:nvPr/>
        </p:nvSpPr>
        <p:spPr>
          <a:xfrm>
            <a:off x="5161463" y="5111421"/>
            <a:ext cx="438041"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61BF452-8148-E64A-85C1-98DB40A109B1}"/>
              </a:ext>
            </a:extLst>
          </p:cNvPr>
          <p:cNvSpPr txBox="1"/>
          <p:nvPr/>
        </p:nvSpPr>
        <p:spPr>
          <a:xfrm>
            <a:off x="5721771" y="5115106"/>
            <a:ext cx="583714" cy="338554"/>
          </a:xfrm>
          <a:prstGeom prst="rect">
            <a:avLst/>
          </a:prstGeom>
          <a:noFill/>
        </p:spPr>
        <p:txBody>
          <a:bodyPr wrap="square" rtlCol="0">
            <a:spAutoFit/>
          </a:bodyPr>
          <a:lstStyle/>
          <a:p>
            <a:pPr algn="ctr"/>
            <a:r>
              <a:rPr lang="en-US" sz="1600" dirty="0">
                <a:solidFill>
                  <a:srgbClr val="56575B"/>
                </a:solidFill>
                <a:latin typeface="Arial" panose="020B0604020202020204" pitchFamily="34" charset="0"/>
                <a:cs typeface="Arial" panose="020B0604020202020204" pitchFamily="34" charset="0"/>
              </a:rPr>
              <a:t>Cl</a:t>
            </a:r>
            <a:r>
              <a:rPr lang="en-US" baseline="25000" dirty="0">
                <a:solidFill>
                  <a:srgbClr val="56575B"/>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0B8945DB-2EE9-3B45-A36F-ED198B62377E}"/>
              </a:ext>
            </a:extLst>
          </p:cNvPr>
          <p:cNvSpPr txBox="1"/>
          <p:nvPr/>
        </p:nvSpPr>
        <p:spPr>
          <a:xfrm>
            <a:off x="6592375" y="3279348"/>
            <a:ext cx="2003903" cy="276999"/>
          </a:xfrm>
          <a:prstGeom prst="rect">
            <a:avLst/>
          </a:prstGeom>
          <a:noFill/>
        </p:spPr>
        <p:txBody>
          <a:bodyPr wrap="square" rtlCol="0">
            <a:spAutoFit/>
          </a:bodyPr>
          <a:lstStyle/>
          <a:p>
            <a:r>
              <a:rPr lang="en-US" sz="1200" dirty="0">
                <a:solidFill>
                  <a:srgbClr val="56575B"/>
                </a:solidFill>
                <a:latin typeface="Arial" panose="020B0604020202020204" pitchFamily="34" charset="0"/>
                <a:cs typeface="Arial" panose="020B0604020202020204" pitchFamily="34" charset="0"/>
              </a:rPr>
              <a:t>Nonbenzodiazepine</a:t>
            </a:r>
          </a:p>
        </p:txBody>
      </p:sp>
      <p:sp>
        <p:nvSpPr>
          <p:cNvPr id="24" name="TextBox 23">
            <a:extLst>
              <a:ext uri="{FF2B5EF4-FFF2-40B4-BE49-F238E27FC236}">
                <a16:creationId xmlns:a16="http://schemas.microsoft.com/office/drawing/2014/main" id="{392AE284-34F8-9B48-BA10-EA6DD22A2619}"/>
              </a:ext>
            </a:extLst>
          </p:cNvPr>
          <p:cNvSpPr txBox="1"/>
          <p:nvPr/>
        </p:nvSpPr>
        <p:spPr>
          <a:xfrm>
            <a:off x="6229843" y="2342934"/>
            <a:ext cx="2234198" cy="276999"/>
          </a:xfrm>
          <a:prstGeom prst="rect">
            <a:avLst/>
          </a:prstGeom>
          <a:noFill/>
        </p:spPr>
        <p:txBody>
          <a:bodyPr wrap="square" rtlCol="0">
            <a:spAutoFit/>
          </a:bodyPr>
          <a:lstStyle/>
          <a:p>
            <a:r>
              <a:rPr lang="en-US" sz="1200" dirty="0">
                <a:solidFill>
                  <a:srgbClr val="56575B"/>
                </a:solidFill>
                <a:latin typeface="Arial" panose="020B0604020202020204" pitchFamily="34" charset="0"/>
                <a:cs typeface="Arial" panose="020B0604020202020204" pitchFamily="34" charset="0"/>
              </a:rPr>
              <a:t>Benzodiazepine site</a:t>
            </a:r>
          </a:p>
        </p:txBody>
      </p:sp>
      <p:sp>
        <p:nvSpPr>
          <p:cNvPr id="22" name="TextBox 21">
            <a:extLst>
              <a:ext uri="{FF2B5EF4-FFF2-40B4-BE49-F238E27FC236}">
                <a16:creationId xmlns:a16="http://schemas.microsoft.com/office/drawing/2014/main" id="{7F6AC6EC-1C2A-094F-82AF-4C3AD4802A86}"/>
              </a:ext>
            </a:extLst>
          </p:cNvPr>
          <p:cNvSpPr txBox="1"/>
          <p:nvPr/>
        </p:nvSpPr>
        <p:spPr>
          <a:xfrm>
            <a:off x="3044685" y="2342934"/>
            <a:ext cx="2234198" cy="276999"/>
          </a:xfrm>
          <a:prstGeom prst="rect">
            <a:avLst/>
          </a:prstGeom>
          <a:noFill/>
        </p:spPr>
        <p:txBody>
          <a:bodyPr wrap="square" rtlCol="0">
            <a:spAutoFit/>
          </a:bodyPr>
          <a:lstStyle/>
          <a:p>
            <a:r>
              <a:rPr lang="en-US" sz="1200" dirty="0">
                <a:solidFill>
                  <a:srgbClr val="56575B"/>
                </a:solidFill>
                <a:latin typeface="Arial" panose="020B0604020202020204" pitchFamily="34" charset="0"/>
                <a:cs typeface="Arial" panose="020B0604020202020204" pitchFamily="34" charset="0"/>
              </a:rPr>
              <a:t>Benzodiazepine site</a:t>
            </a:r>
          </a:p>
        </p:txBody>
      </p:sp>
      <p:grpSp>
        <p:nvGrpSpPr>
          <p:cNvPr id="6" name="refs" hidden="1">
            <a:extLst>
              <a:ext uri="{FF2B5EF4-FFF2-40B4-BE49-F238E27FC236}">
                <a16:creationId xmlns:a16="http://schemas.microsoft.com/office/drawing/2014/main" id="{F6981AB8-684F-48E4-9C3A-78A83F90552E}"/>
              </a:ext>
            </a:extLst>
          </p:cNvPr>
          <p:cNvGrpSpPr/>
          <p:nvPr/>
        </p:nvGrpSpPr>
        <p:grpSpPr>
          <a:xfrm>
            <a:off x="198653" y="1087349"/>
            <a:ext cx="8637122" cy="5268264"/>
            <a:chOff x="198653" y="1087349"/>
            <a:chExt cx="8637122" cy="5268264"/>
          </a:xfrm>
        </p:grpSpPr>
        <p:sp>
          <p:nvSpPr>
            <p:cNvPr id="7" name="TextBox 6">
              <a:extLst>
                <a:ext uri="{FF2B5EF4-FFF2-40B4-BE49-F238E27FC236}">
                  <a16:creationId xmlns:a16="http://schemas.microsoft.com/office/drawing/2014/main" id="{BD20D27B-A53D-45F6-81FE-15343153B59C}"/>
                </a:ext>
              </a:extLst>
            </p:cNvPr>
            <p:cNvSpPr txBox="1"/>
            <p:nvPr/>
          </p:nvSpPr>
          <p:spPr>
            <a:xfrm>
              <a:off x="198653" y="1087349"/>
              <a:ext cx="3250913" cy="276999"/>
            </a:xfrm>
            <a:prstGeom prst="rect">
              <a:avLst/>
            </a:prstGeom>
            <a:noFill/>
          </p:spPr>
          <p:txBody>
            <a:bodyPr wrap="square" rtlCol="0">
              <a:spAutoFit/>
            </a:bodyPr>
            <a:lstStyle/>
            <a:p>
              <a:r>
                <a:rPr lang="en-US" sz="1200" dirty="0">
                  <a:solidFill>
                    <a:srgbClr val="FF00FF"/>
                  </a:solidFill>
                </a:rPr>
                <a:t>[Mihic 2018 Ch 19 p17A] Like…ions</a:t>
              </a:r>
            </a:p>
          </p:txBody>
        </p:sp>
        <p:sp>
          <p:nvSpPr>
            <p:cNvPr id="8" name="TextBox 7">
              <a:extLst>
                <a:ext uri="{FF2B5EF4-FFF2-40B4-BE49-F238E27FC236}">
                  <a16:creationId xmlns:a16="http://schemas.microsoft.com/office/drawing/2014/main" id="{D4AD9BA0-4EEC-4F84-B9C6-201E2640E704}"/>
                </a:ext>
              </a:extLst>
            </p:cNvPr>
            <p:cNvSpPr txBox="1"/>
            <p:nvPr/>
          </p:nvSpPr>
          <p:spPr>
            <a:xfrm>
              <a:off x="4365372" y="6047836"/>
              <a:ext cx="4470403" cy="307777"/>
            </a:xfrm>
            <a:prstGeom prst="rect">
              <a:avLst/>
            </a:prstGeom>
            <a:noFill/>
          </p:spPr>
          <p:txBody>
            <a:bodyPr wrap="square" rtlCol="0">
              <a:spAutoFit/>
            </a:bodyPr>
            <a:lstStyle/>
            <a:p>
              <a:r>
                <a:rPr lang="en-US" sz="1400" dirty="0">
                  <a:solidFill>
                    <a:srgbClr val="FF00FF"/>
                  </a:solidFill>
                </a:rPr>
                <a:t>[Mihic 2018 Ch 19: p17A] Compared…anticonvulsants</a:t>
              </a:r>
            </a:p>
          </p:txBody>
        </p:sp>
        <p:sp>
          <p:nvSpPr>
            <p:cNvPr id="21" name="TextBox 20">
              <a:extLst>
                <a:ext uri="{FF2B5EF4-FFF2-40B4-BE49-F238E27FC236}">
                  <a16:creationId xmlns:a16="http://schemas.microsoft.com/office/drawing/2014/main" id="{10DC24EB-1393-409F-9B83-4F69E6148EE3}"/>
                </a:ext>
              </a:extLst>
            </p:cNvPr>
            <p:cNvSpPr txBox="1"/>
            <p:nvPr/>
          </p:nvSpPr>
          <p:spPr>
            <a:xfrm>
              <a:off x="3200036" y="1087869"/>
              <a:ext cx="3749040" cy="276999"/>
            </a:xfrm>
            <a:prstGeom prst="rect">
              <a:avLst/>
            </a:prstGeom>
            <a:noFill/>
          </p:spPr>
          <p:txBody>
            <a:bodyPr wrap="square" rtlCol="0">
              <a:spAutoFit/>
            </a:bodyPr>
            <a:lstStyle/>
            <a:p>
              <a:r>
                <a:rPr lang="en-US" sz="1200" dirty="0">
                  <a:solidFill>
                    <a:srgbClr val="FF00FF"/>
                  </a:solidFill>
                </a:rPr>
                <a:t>[Rye: p4A, 6A,B, 7A] Like…ions</a:t>
              </a:r>
              <a:endParaRPr lang="en-US" sz="1400" dirty="0">
                <a:solidFill>
                  <a:srgbClr val="FF00FF"/>
                </a:solidFill>
              </a:endParaRPr>
            </a:p>
          </p:txBody>
        </p:sp>
        <p:sp>
          <p:nvSpPr>
            <p:cNvPr id="26" name="TextBox 25">
              <a:extLst>
                <a:ext uri="{FF2B5EF4-FFF2-40B4-BE49-F238E27FC236}">
                  <a16:creationId xmlns:a16="http://schemas.microsoft.com/office/drawing/2014/main" id="{91163EC9-0AF1-4317-860B-FCB4085782FB}"/>
                </a:ext>
              </a:extLst>
            </p:cNvPr>
            <p:cNvSpPr txBox="1"/>
            <p:nvPr/>
          </p:nvSpPr>
          <p:spPr>
            <a:xfrm>
              <a:off x="2553070" y="5339271"/>
              <a:ext cx="3068307" cy="276999"/>
            </a:xfrm>
            <a:prstGeom prst="rect">
              <a:avLst/>
            </a:prstGeom>
            <a:noFill/>
          </p:spPr>
          <p:txBody>
            <a:bodyPr wrap="square" rtlCol="0">
              <a:spAutoFit/>
            </a:bodyPr>
            <a:lstStyle/>
            <a:p>
              <a:r>
                <a:rPr lang="en-US" sz="1200" dirty="0">
                  <a:solidFill>
                    <a:srgbClr val="FF00FF"/>
                  </a:solidFill>
                </a:rPr>
                <a:t>[Rye: p4A, 5A,7A] Visual</a:t>
              </a:r>
            </a:p>
          </p:txBody>
        </p:sp>
      </p:grpSp>
    </p:spTree>
    <p:extLst>
      <p:ext uri="{BB962C8B-B14F-4D97-AF65-F5344CB8AC3E}">
        <p14:creationId xmlns:p14="http://schemas.microsoft.com/office/powerpoint/2010/main" val="2889888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B27785-2E60-6E4D-8A13-605AD421DBA1}"/>
              </a:ext>
            </a:extLst>
          </p:cNvPr>
          <p:cNvSpPr/>
          <p:nvPr/>
        </p:nvSpPr>
        <p:spPr>
          <a:xfrm>
            <a:off x="3853843" y="2192357"/>
            <a:ext cx="4089779" cy="441278"/>
          </a:xfrm>
          <a:custGeom>
            <a:avLst/>
            <a:gdLst>
              <a:gd name="connsiteX0" fmla="*/ 0 w 4089779"/>
              <a:gd name="connsiteY0" fmla="*/ 0 h 441278"/>
              <a:gd name="connsiteX1" fmla="*/ 4089779 w 4089779"/>
              <a:gd name="connsiteY1" fmla="*/ 0 h 441278"/>
              <a:gd name="connsiteX2" fmla="*/ 4089779 w 4089779"/>
              <a:gd name="connsiteY2" fmla="*/ 441278 h 441278"/>
              <a:gd name="connsiteX3" fmla="*/ 0 w 4089779"/>
              <a:gd name="connsiteY3" fmla="*/ 441278 h 441278"/>
              <a:gd name="connsiteX4" fmla="*/ 0 w 4089779"/>
              <a:gd name="connsiteY4" fmla="*/ 0 h 441278"/>
              <a:gd name="connsiteX0" fmla="*/ 0 w 4089779"/>
              <a:gd name="connsiteY0" fmla="*/ 0 h 441278"/>
              <a:gd name="connsiteX1" fmla="*/ 4089779 w 4089779"/>
              <a:gd name="connsiteY1" fmla="*/ 0 h 441278"/>
              <a:gd name="connsiteX2" fmla="*/ 4089779 w 4089779"/>
              <a:gd name="connsiteY2" fmla="*/ 441278 h 441278"/>
              <a:gd name="connsiteX3" fmla="*/ 2615821 w 4089779"/>
              <a:gd name="connsiteY3" fmla="*/ 441278 h 441278"/>
              <a:gd name="connsiteX4" fmla="*/ 0 w 4089779"/>
              <a:gd name="connsiteY4" fmla="*/ 441278 h 441278"/>
              <a:gd name="connsiteX5" fmla="*/ 0 w 4089779"/>
              <a:gd name="connsiteY5" fmla="*/ 0 h 441278"/>
              <a:gd name="connsiteX0" fmla="*/ 2615821 w 4089779"/>
              <a:gd name="connsiteY0" fmla="*/ 441278 h 532718"/>
              <a:gd name="connsiteX1" fmla="*/ 0 w 4089779"/>
              <a:gd name="connsiteY1" fmla="*/ 441278 h 532718"/>
              <a:gd name="connsiteX2" fmla="*/ 0 w 4089779"/>
              <a:gd name="connsiteY2" fmla="*/ 0 h 532718"/>
              <a:gd name="connsiteX3" fmla="*/ 4089779 w 4089779"/>
              <a:gd name="connsiteY3" fmla="*/ 0 h 532718"/>
              <a:gd name="connsiteX4" fmla="*/ 4089779 w 4089779"/>
              <a:gd name="connsiteY4" fmla="*/ 441278 h 532718"/>
              <a:gd name="connsiteX5" fmla="*/ 2707261 w 4089779"/>
              <a:gd name="connsiteY5" fmla="*/ 532718 h 532718"/>
              <a:gd name="connsiteX0" fmla="*/ 2615821 w 4089779"/>
              <a:gd name="connsiteY0" fmla="*/ 441278 h 441278"/>
              <a:gd name="connsiteX1" fmla="*/ 0 w 4089779"/>
              <a:gd name="connsiteY1" fmla="*/ 441278 h 441278"/>
              <a:gd name="connsiteX2" fmla="*/ 0 w 4089779"/>
              <a:gd name="connsiteY2" fmla="*/ 0 h 441278"/>
              <a:gd name="connsiteX3" fmla="*/ 4089779 w 4089779"/>
              <a:gd name="connsiteY3" fmla="*/ 0 h 441278"/>
              <a:gd name="connsiteX4" fmla="*/ 4089779 w 4089779"/>
              <a:gd name="connsiteY4" fmla="*/ 441278 h 441278"/>
              <a:gd name="connsiteX0" fmla="*/ 0 w 4089779"/>
              <a:gd name="connsiteY0" fmla="*/ 441278 h 441278"/>
              <a:gd name="connsiteX1" fmla="*/ 0 w 4089779"/>
              <a:gd name="connsiteY1" fmla="*/ 0 h 441278"/>
              <a:gd name="connsiteX2" fmla="*/ 4089779 w 4089779"/>
              <a:gd name="connsiteY2" fmla="*/ 0 h 441278"/>
              <a:gd name="connsiteX3" fmla="*/ 4089779 w 4089779"/>
              <a:gd name="connsiteY3" fmla="*/ 441278 h 441278"/>
            </a:gdLst>
            <a:ahLst/>
            <a:cxnLst>
              <a:cxn ang="0">
                <a:pos x="connsiteX0" y="connsiteY0"/>
              </a:cxn>
              <a:cxn ang="0">
                <a:pos x="connsiteX1" y="connsiteY1"/>
              </a:cxn>
              <a:cxn ang="0">
                <a:pos x="connsiteX2" y="connsiteY2"/>
              </a:cxn>
              <a:cxn ang="0">
                <a:pos x="connsiteX3" y="connsiteY3"/>
              </a:cxn>
            </a:cxnLst>
            <a:rect l="l" t="t" r="r" b="b"/>
            <a:pathLst>
              <a:path w="4089779" h="441278">
                <a:moveTo>
                  <a:pt x="0" y="441278"/>
                </a:moveTo>
                <a:lnTo>
                  <a:pt x="0" y="0"/>
                </a:lnTo>
                <a:lnTo>
                  <a:pt x="4089779" y="0"/>
                </a:lnTo>
                <a:lnTo>
                  <a:pt x="4089779" y="441278"/>
                </a:lnTo>
              </a:path>
            </a:pathLst>
          </a:cu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D344C377-80F5-D342-A620-E3F4A3963E50}"/>
              </a:ext>
            </a:extLst>
          </p:cNvPr>
          <p:cNvCxnSpPr>
            <a:cxnSpLocks/>
          </p:cNvCxnSpPr>
          <p:nvPr/>
        </p:nvCxnSpPr>
        <p:spPr>
          <a:xfrm>
            <a:off x="5926381" y="1857989"/>
            <a:ext cx="0" cy="292999"/>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85028F6-015D-634C-BD02-6C5FB51BBECD}"/>
              </a:ext>
            </a:extLst>
          </p:cNvPr>
          <p:cNvCxnSpPr>
            <a:cxnSpLocks/>
          </p:cNvCxnSpPr>
          <p:nvPr/>
        </p:nvCxnSpPr>
        <p:spPr>
          <a:xfrm>
            <a:off x="5926381" y="2261337"/>
            <a:ext cx="0" cy="292999"/>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24DB6C6-859F-B14B-8512-E9E55F71CB05}"/>
              </a:ext>
            </a:extLst>
          </p:cNvPr>
          <p:cNvSpPr/>
          <p:nvPr/>
        </p:nvSpPr>
        <p:spPr>
          <a:xfrm>
            <a:off x="2841904" y="2848768"/>
            <a:ext cx="2002673" cy="1214045"/>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280"/>
              </a:lnSpc>
            </a:pPr>
            <a:r>
              <a:rPr lang="en-US" sz="1200" dirty="0"/>
              <a:t>Indicated for short-term treatment of insomnia characterized by difficulties with sleep initiation (and/or sleep maintenance for Zolpidem extended release tablets) *</a:t>
            </a:r>
          </a:p>
        </p:txBody>
      </p:sp>
      <p:sp>
        <p:nvSpPr>
          <p:cNvPr id="51" name="Rectangle 50">
            <a:extLst>
              <a:ext uri="{FF2B5EF4-FFF2-40B4-BE49-F238E27FC236}">
                <a16:creationId xmlns:a16="http://schemas.microsoft.com/office/drawing/2014/main" id="{48220BFB-DB3F-C846-B9EE-8EF3860D6203}"/>
              </a:ext>
            </a:extLst>
          </p:cNvPr>
          <p:cNvSpPr/>
          <p:nvPr/>
        </p:nvSpPr>
        <p:spPr>
          <a:xfrm>
            <a:off x="2841904" y="2403906"/>
            <a:ext cx="2002673" cy="394020"/>
          </a:xfrm>
          <a:prstGeom prst="rect">
            <a:avLst/>
          </a:prstGeom>
          <a:solidFill>
            <a:srgbClr val="5F1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Rectangle 51">
            <a:extLst>
              <a:ext uri="{FF2B5EF4-FFF2-40B4-BE49-F238E27FC236}">
                <a16:creationId xmlns:a16="http://schemas.microsoft.com/office/drawing/2014/main" id="{8D5AFD0F-A630-D04B-B065-EC174278E65E}"/>
              </a:ext>
            </a:extLst>
          </p:cNvPr>
          <p:cNvSpPr/>
          <p:nvPr/>
        </p:nvSpPr>
        <p:spPr>
          <a:xfrm>
            <a:off x="2841904" y="4116763"/>
            <a:ext cx="2002673" cy="899957"/>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80"/>
              </a:lnSpc>
            </a:pPr>
            <a:r>
              <a:rPr lang="en-US" sz="1200" dirty="0"/>
              <a:t>Mean half-life: </a:t>
            </a:r>
            <a:br>
              <a:rPr lang="en-US" sz="1200" dirty="0"/>
            </a:br>
            <a:r>
              <a:rPr lang="en-US" sz="1200" dirty="0"/>
              <a:t>~2.6 hours (5 mg tablet); </a:t>
            </a:r>
            <a:br>
              <a:rPr lang="en-US" sz="1200" dirty="0"/>
            </a:br>
            <a:r>
              <a:rPr lang="en-US" sz="1200" dirty="0"/>
              <a:t>~2.5 hours (10 mg tablet)</a:t>
            </a:r>
          </a:p>
        </p:txBody>
      </p:sp>
      <p:sp>
        <p:nvSpPr>
          <p:cNvPr id="53" name="Rectangle 52">
            <a:extLst>
              <a:ext uri="{FF2B5EF4-FFF2-40B4-BE49-F238E27FC236}">
                <a16:creationId xmlns:a16="http://schemas.microsoft.com/office/drawing/2014/main" id="{5B09523F-45F6-824A-BD9D-7495B0C04B49}"/>
              </a:ext>
            </a:extLst>
          </p:cNvPr>
          <p:cNvSpPr/>
          <p:nvPr/>
        </p:nvSpPr>
        <p:spPr>
          <a:xfrm>
            <a:off x="2841904" y="5070669"/>
            <a:ext cx="2002673" cy="1014204"/>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80"/>
              </a:lnSpc>
            </a:pPr>
            <a:r>
              <a:rPr lang="en-US" sz="1200" dirty="0"/>
              <a:t>Available in immediate- release, extended-release, or sublingual tablets, and oral spray formulations</a:t>
            </a:r>
          </a:p>
        </p:txBody>
      </p:sp>
      <p:sp>
        <p:nvSpPr>
          <p:cNvPr id="54" name="TextBox 53">
            <a:extLst>
              <a:ext uri="{FF2B5EF4-FFF2-40B4-BE49-F238E27FC236}">
                <a16:creationId xmlns:a16="http://schemas.microsoft.com/office/drawing/2014/main" id="{4379F059-0167-D646-813E-7F8CCC52B51F}"/>
              </a:ext>
            </a:extLst>
          </p:cNvPr>
          <p:cNvSpPr txBox="1"/>
          <p:nvPr/>
        </p:nvSpPr>
        <p:spPr>
          <a:xfrm>
            <a:off x="3126327" y="2512396"/>
            <a:ext cx="1433827" cy="169541"/>
          </a:xfrm>
          <a:prstGeom prst="rect">
            <a:avLst/>
          </a:prstGeom>
          <a:noFill/>
        </p:spPr>
        <p:txBody>
          <a:bodyPr wrap="square" lIns="91440" tIns="91440" rIns="0" rtlCol="0" anchor="ctr">
            <a:noAutofit/>
          </a:bodyPr>
          <a:lstStyle/>
          <a:p>
            <a:pPr algn="ctr"/>
            <a:r>
              <a:rPr lang="en-US" sz="1400" dirty="0">
                <a:solidFill>
                  <a:schemeClr val="bg1"/>
                </a:solidFill>
                <a:latin typeface="+mj-lt"/>
              </a:rPr>
              <a:t>Zolpidem</a:t>
            </a:r>
          </a:p>
        </p:txBody>
      </p:sp>
      <p:sp>
        <p:nvSpPr>
          <p:cNvPr id="55" name="Rectangle 54">
            <a:extLst>
              <a:ext uri="{FF2B5EF4-FFF2-40B4-BE49-F238E27FC236}">
                <a16:creationId xmlns:a16="http://schemas.microsoft.com/office/drawing/2014/main" id="{8E1C32CD-B6B7-EA4A-9AA1-CF6C9A7FF350}"/>
              </a:ext>
            </a:extLst>
          </p:cNvPr>
          <p:cNvSpPr/>
          <p:nvPr/>
        </p:nvSpPr>
        <p:spPr>
          <a:xfrm>
            <a:off x="4887079" y="2848768"/>
            <a:ext cx="2002674" cy="1214045"/>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80"/>
              </a:lnSpc>
            </a:pPr>
            <a:r>
              <a:rPr lang="en-US" sz="1200" dirty="0"/>
              <a:t>Indicated for short-term treatment of insomnia; decreased time to sleep onset</a:t>
            </a:r>
          </a:p>
        </p:txBody>
      </p:sp>
      <p:sp>
        <p:nvSpPr>
          <p:cNvPr id="56" name="Rectangle 55">
            <a:extLst>
              <a:ext uri="{FF2B5EF4-FFF2-40B4-BE49-F238E27FC236}">
                <a16:creationId xmlns:a16="http://schemas.microsoft.com/office/drawing/2014/main" id="{19BF1D0E-D087-A240-AAB9-2334CCBB8FCA}"/>
              </a:ext>
            </a:extLst>
          </p:cNvPr>
          <p:cNvSpPr/>
          <p:nvPr/>
        </p:nvSpPr>
        <p:spPr>
          <a:xfrm>
            <a:off x="4887079" y="2403906"/>
            <a:ext cx="2002674" cy="394020"/>
          </a:xfrm>
          <a:prstGeom prst="rect">
            <a:avLst/>
          </a:prstGeom>
          <a:solidFill>
            <a:srgbClr val="5F1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7" name="Rectangle 56">
            <a:extLst>
              <a:ext uri="{FF2B5EF4-FFF2-40B4-BE49-F238E27FC236}">
                <a16:creationId xmlns:a16="http://schemas.microsoft.com/office/drawing/2014/main" id="{E10FC2D6-82C0-DB4C-9B22-9F19552ACC0C}"/>
              </a:ext>
            </a:extLst>
          </p:cNvPr>
          <p:cNvSpPr/>
          <p:nvPr/>
        </p:nvSpPr>
        <p:spPr>
          <a:xfrm>
            <a:off x="4887079" y="4116763"/>
            <a:ext cx="2002674" cy="899957"/>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Mean half-life: ~1 hour</a:t>
            </a:r>
          </a:p>
        </p:txBody>
      </p:sp>
      <p:sp>
        <p:nvSpPr>
          <p:cNvPr id="58" name="Rectangle 57">
            <a:extLst>
              <a:ext uri="{FF2B5EF4-FFF2-40B4-BE49-F238E27FC236}">
                <a16:creationId xmlns:a16="http://schemas.microsoft.com/office/drawing/2014/main" id="{32D6D128-25FF-AC47-BC8A-63573A605ACE}"/>
              </a:ext>
            </a:extLst>
          </p:cNvPr>
          <p:cNvSpPr/>
          <p:nvPr/>
        </p:nvSpPr>
        <p:spPr>
          <a:xfrm>
            <a:off x="4887079" y="5070669"/>
            <a:ext cx="2002674" cy="1014204"/>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Capsule</a:t>
            </a:r>
          </a:p>
        </p:txBody>
      </p:sp>
      <p:sp>
        <p:nvSpPr>
          <p:cNvPr id="59" name="TextBox 58">
            <a:extLst>
              <a:ext uri="{FF2B5EF4-FFF2-40B4-BE49-F238E27FC236}">
                <a16:creationId xmlns:a16="http://schemas.microsoft.com/office/drawing/2014/main" id="{9C2A8E8F-9422-3447-9767-7484FF3FB6C6}"/>
              </a:ext>
            </a:extLst>
          </p:cNvPr>
          <p:cNvSpPr txBox="1"/>
          <p:nvPr/>
        </p:nvSpPr>
        <p:spPr>
          <a:xfrm>
            <a:off x="5171502" y="2512396"/>
            <a:ext cx="1433828" cy="169541"/>
          </a:xfrm>
          <a:prstGeom prst="rect">
            <a:avLst/>
          </a:prstGeom>
          <a:noFill/>
        </p:spPr>
        <p:txBody>
          <a:bodyPr wrap="square" lIns="91440" tIns="91440" rIns="0" rtlCol="0" anchor="ctr">
            <a:noAutofit/>
          </a:bodyPr>
          <a:lstStyle/>
          <a:p>
            <a:pPr algn="ctr"/>
            <a:r>
              <a:rPr lang="en-US" sz="1400" dirty="0">
                <a:solidFill>
                  <a:schemeClr val="bg1"/>
                </a:solidFill>
                <a:latin typeface="+mj-lt"/>
              </a:rPr>
              <a:t>Zaleplon</a:t>
            </a:r>
          </a:p>
        </p:txBody>
      </p:sp>
      <p:sp>
        <p:nvSpPr>
          <p:cNvPr id="72" name="Rectangle 71">
            <a:extLst>
              <a:ext uri="{FF2B5EF4-FFF2-40B4-BE49-F238E27FC236}">
                <a16:creationId xmlns:a16="http://schemas.microsoft.com/office/drawing/2014/main" id="{6E9AACE1-565A-E343-89FE-25DEE6383AE2}"/>
              </a:ext>
            </a:extLst>
          </p:cNvPr>
          <p:cNvSpPr/>
          <p:nvPr/>
        </p:nvSpPr>
        <p:spPr>
          <a:xfrm>
            <a:off x="6933031" y="2848768"/>
            <a:ext cx="2002674" cy="1214045"/>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280"/>
              </a:lnSpc>
              <a:spcBef>
                <a:spcPts val="400"/>
              </a:spcBef>
            </a:pPr>
            <a:r>
              <a:rPr lang="en-US" sz="1200" dirty="0"/>
              <a:t>Indicated for treatment of insomnia; decreased sleep latency and improved</a:t>
            </a:r>
            <a:br>
              <a:rPr lang="en-US" sz="1200" dirty="0"/>
            </a:br>
            <a:r>
              <a:rPr lang="en-US" sz="1200" dirty="0"/>
              <a:t>sleep maintenance</a:t>
            </a:r>
          </a:p>
        </p:txBody>
      </p:sp>
      <p:sp>
        <p:nvSpPr>
          <p:cNvPr id="73" name="Rectangle 72">
            <a:extLst>
              <a:ext uri="{FF2B5EF4-FFF2-40B4-BE49-F238E27FC236}">
                <a16:creationId xmlns:a16="http://schemas.microsoft.com/office/drawing/2014/main" id="{2E1E170B-2433-9C48-BACA-B870A7A26CBF}"/>
              </a:ext>
            </a:extLst>
          </p:cNvPr>
          <p:cNvSpPr/>
          <p:nvPr/>
        </p:nvSpPr>
        <p:spPr>
          <a:xfrm>
            <a:off x="6933032" y="2403906"/>
            <a:ext cx="2002673" cy="394020"/>
          </a:xfrm>
          <a:prstGeom prst="rect">
            <a:avLst/>
          </a:prstGeom>
          <a:solidFill>
            <a:srgbClr val="5F1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4" name="Rectangle 73">
            <a:extLst>
              <a:ext uri="{FF2B5EF4-FFF2-40B4-BE49-F238E27FC236}">
                <a16:creationId xmlns:a16="http://schemas.microsoft.com/office/drawing/2014/main" id="{DAB90CFC-EDC7-274B-A5DC-B8FE0C8287B7}"/>
              </a:ext>
            </a:extLst>
          </p:cNvPr>
          <p:cNvSpPr/>
          <p:nvPr/>
        </p:nvSpPr>
        <p:spPr>
          <a:xfrm>
            <a:off x="6933032" y="4116763"/>
            <a:ext cx="2002673" cy="899957"/>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Mean half-life: ~6 hours</a:t>
            </a:r>
          </a:p>
        </p:txBody>
      </p:sp>
      <p:sp>
        <p:nvSpPr>
          <p:cNvPr id="75" name="Rectangle 74">
            <a:extLst>
              <a:ext uri="{FF2B5EF4-FFF2-40B4-BE49-F238E27FC236}">
                <a16:creationId xmlns:a16="http://schemas.microsoft.com/office/drawing/2014/main" id="{D15F9511-AE94-FB4E-A148-B401CB015C72}"/>
              </a:ext>
            </a:extLst>
          </p:cNvPr>
          <p:cNvSpPr/>
          <p:nvPr/>
        </p:nvSpPr>
        <p:spPr>
          <a:xfrm>
            <a:off x="6933032" y="5070669"/>
            <a:ext cx="2002673" cy="1014204"/>
          </a:xfrm>
          <a:prstGeom prst="rect">
            <a:avLst/>
          </a:prstGeom>
          <a:gradFill>
            <a:gsLst>
              <a:gs pos="0">
                <a:srgbClr val="2E5A74"/>
              </a:gs>
              <a:gs pos="99000">
                <a:srgbClr val="1B3F52"/>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Tablet</a:t>
            </a:r>
          </a:p>
        </p:txBody>
      </p:sp>
      <p:sp>
        <p:nvSpPr>
          <p:cNvPr id="76" name="TextBox 75">
            <a:extLst>
              <a:ext uri="{FF2B5EF4-FFF2-40B4-BE49-F238E27FC236}">
                <a16:creationId xmlns:a16="http://schemas.microsoft.com/office/drawing/2014/main" id="{9627F950-64C5-914B-A043-54B66C36B2E3}"/>
              </a:ext>
            </a:extLst>
          </p:cNvPr>
          <p:cNvSpPr txBox="1"/>
          <p:nvPr/>
        </p:nvSpPr>
        <p:spPr>
          <a:xfrm>
            <a:off x="7217454" y="2512396"/>
            <a:ext cx="1433828" cy="169541"/>
          </a:xfrm>
          <a:prstGeom prst="rect">
            <a:avLst/>
          </a:prstGeom>
          <a:noFill/>
        </p:spPr>
        <p:txBody>
          <a:bodyPr wrap="square" lIns="91440" tIns="91440" rIns="0" rtlCol="0" anchor="ctr">
            <a:noAutofit/>
          </a:bodyPr>
          <a:lstStyle/>
          <a:p>
            <a:pPr algn="ctr"/>
            <a:r>
              <a:rPr lang="en-US" sz="1400" dirty="0">
                <a:solidFill>
                  <a:schemeClr val="bg1"/>
                </a:solidFill>
                <a:latin typeface="+mj-lt"/>
              </a:rPr>
              <a:t>Eszopiclone</a:t>
            </a:r>
          </a:p>
        </p:txBody>
      </p:sp>
      <p:pic>
        <p:nvPicPr>
          <p:cNvPr id="77" name="Picture 76">
            <a:extLst>
              <a:ext uri="{FF2B5EF4-FFF2-40B4-BE49-F238E27FC236}">
                <a16:creationId xmlns:a16="http://schemas.microsoft.com/office/drawing/2014/main" id="{54BD2F66-3D0B-8142-90D3-A7F046F33F69}"/>
              </a:ext>
            </a:extLst>
          </p:cNvPr>
          <p:cNvPicPr>
            <a:picLocks noChangeAspect="1"/>
          </p:cNvPicPr>
          <p:nvPr/>
        </p:nvPicPr>
        <p:blipFill rotWithShape="1">
          <a:blip r:embed="rId3"/>
          <a:srcRect l="34850" t="12406" r="30109" b="31776"/>
          <a:stretch/>
        </p:blipFill>
        <p:spPr>
          <a:xfrm>
            <a:off x="5383416" y="868881"/>
            <a:ext cx="1097284" cy="1097280"/>
          </a:xfrm>
          <a:prstGeom prst="ellipse">
            <a:avLst/>
          </a:prstGeom>
          <a:ln w="63500">
            <a:solidFill>
              <a:schemeClr val="bg1"/>
            </a:solidFill>
          </a:ln>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5536"/>
            <a:ext cx="5021580" cy="756044"/>
          </a:xfrm>
        </p:spPr>
        <p:txBody>
          <a:bodyPr>
            <a:normAutofit fontScale="90000"/>
          </a:bodyPr>
          <a:lstStyle/>
          <a:p>
            <a:r>
              <a:rPr lang="en-US" dirty="0"/>
              <a:t>Role of Nonbenzodiazepine</a:t>
            </a:r>
            <a:br>
              <a:rPr lang="en-US" dirty="0"/>
            </a:br>
            <a:r>
              <a:rPr lang="en-US" dirty="0"/>
              <a:t>BzRAs in Insomnia Therapy</a:t>
            </a:r>
          </a:p>
        </p:txBody>
      </p:sp>
      <p:sp>
        <p:nvSpPr>
          <p:cNvPr id="4" name="TextBox 3">
            <a:extLst>
              <a:ext uri="{FF2B5EF4-FFF2-40B4-BE49-F238E27FC236}">
                <a16:creationId xmlns:a16="http://schemas.microsoft.com/office/drawing/2014/main" id="{394E873C-32D4-470C-A4BA-1C71174F8258}"/>
              </a:ext>
            </a:extLst>
          </p:cNvPr>
          <p:cNvSpPr txBox="1"/>
          <p:nvPr/>
        </p:nvSpPr>
        <p:spPr>
          <a:xfrm>
            <a:off x="477048" y="1505641"/>
            <a:ext cx="3875112" cy="861774"/>
          </a:xfrm>
          <a:prstGeom prst="rect">
            <a:avLst/>
          </a:prstGeom>
          <a:noFill/>
        </p:spPr>
        <p:txBody>
          <a:bodyPr wrap="square" rtlCol="0">
            <a:spAutoFit/>
          </a:bodyPr>
          <a:lstStyle/>
          <a:p>
            <a:pPr>
              <a:spcBef>
                <a:spcPts val="300"/>
              </a:spcBef>
            </a:pPr>
            <a:r>
              <a:rPr lang="en-US" sz="1600" dirty="0">
                <a:solidFill>
                  <a:srgbClr val="56575B"/>
                </a:solidFill>
              </a:rPr>
              <a:t>Nonbenzodiazepine BzRAs approved for the treatment of insomnia include:</a:t>
            </a:r>
          </a:p>
          <a:p>
            <a:endParaRPr lang="en-US" dirty="0">
              <a:solidFill>
                <a:srgbClr val="56575B"/>
              </a:solidFill>
            </a:endParaRPr>
          </a:p>
        </p:txBody>
      </p:sp>
      <p:sp>
        <p:nvSpPr>
          <p:cNvPr id="94" name="TextBox 93">
            <a:extLst>
              <a:ext uri="{FF2B5EF4-FFF2-40B4-BE49-F238E27FC236}">
                <a16:creationId xmlns:a16="http://schemas.microsoft.com/office/drawing/2014/main" id="{0C88EF4F-93E8-3C4C-B57B-FAFA9BD29931}"/>
              </a:ext>
            </a:extLst>
          </p:cNvPr>
          <p:cNvSpPr txBox="1"/>
          <p:nvPr/>
        </p:nvSpPr>
        <p:spPr>
          <a:xfrm>
            <a:off x="513354" y="2169993"/>
            <a:ext cx="2534194" cy="1215717"/>
          </a:xfrm>
          <a:prstGeom prst="rect">
            <a:avLst/>
          </a:prstGeom>
          <a:noFill/>
        </p:spPr>
        <p:txBody>
          <a:bodyPr wrap="square" rtlCol="0">
            <a:spAutoFit/>
          </a:bodyPr>
          <a:lstStyle/>
          <a:p>
            <a:pPr marL="182880" indent="-182880">
              <a:spcBef>
                <a:spcPts val="300"/>
              </a:spcBef>
              <a:buClr>
                <a:srgbClr val="8F1D56"/>
              </a:buClr>
              <a:buFont typeface="Wingdings" pitchFamily="2" charset="2"/>
              <a:buChar char="§"/>
            </a:pPr>
            <a:r>
              <a:rPr lang="en-US" sz="1600" dirty="0">
                <a:solidFill>
                  <a:srgbClr val="56575B"/>
                </a:solidFill>
              </a:rPr>
              <a:t>Zolpidem </a:t>
            </a:r>
          </a:p>
          <a:p>
            <a:pPr marL="182880" indent="-182880">
              <a:spcBef>
                <a:spcPts val="300"/>
              </a:spcBef>
              <a:buClr>
                <a:srgbClr val="8F1D56"/>
              </a:buClr>
              <a:buFont typeface="Wingdings" pitchFamily="2" charset="2"/>
              <a:buChar char="§"/>
            </a:pPr>
            <a:r>
              <a:rPr lang="en-US" sz="1600" dirty="0">
                <a:solidFill>
                  <a:srgbClr val="56575B"/>
                </a:solidFill>
              </a:rPr>
              <a:t>Zaleplon</a:t>
            </a:r>
          </a:p>
          <a:p>
            <a:pPr marL="182880" indent="-182880">
              <a:spcBef>
                <a:spcPts val="300"/>
              </a:spcBef>
              <a:buClr>
                <a:srgbClr val="8F1D56"/>
              </a:buClr>
              <a:buFont typeface="Wingdings" pitchFamily="2" charset="2"/>
              <a:buChar char="§"/>
            </a:pPr>
            <a:r>
              <a:rPr lang="en-US" sz="1600" dirty="0">
                <a:solidFill>
                  <a:srgbClr val="56575B"/>
                </a:solidFill>
              </a:rPr>
              <a:t>Eszopiclone</a:t>
            </a:r>
          </a:p>
          <a:p>
            <a:endParaRPr lang="en-US" sz="2000" dirty="0"/>
          </a:p>
        </p:txBody>
      </p:sp>
      <p:sp>
        <p:nvSpPr>
          <p:cNvPr id="35" name="TextBox 34">
            <a:extLst>
              <a:ext uri="{FF2B5EF4-FFF2-40B4-BE49-F238E27FC236}">
                <a16:creationId xmlns:a16="http://schemas.microsoft.com/office/drawing/2014/main" id="{D3783E99-E868-1EC1-7176-D79E4130B230}"/>
              </a:ext>
            </a:extLst>
          </p:cNvPr>
          <p:cNvSpPr txBox="1"/>
          <p:nvPr/>
        </p:nvSpPr>
        <p:spPr>
          <a:xfrm>
            <a:off x="2789223" y="6035267"/>
            <a:ext cx="6146482" cy="400110"/>
          </a:xfrm>
          <a:prstGeom prst="rect">
            <a:avLst/>
          </a:prstGeom>
          <a:noFill/>
        </p:spPr>
        <p:txBody>
          <a:bodyPr wrap="square" rtlCol="0">
            <a:spAutoFit/>
          </a:bodyPr>
          <a:lstStyle/>
          <a:p>
            <a:pPr>
              <a:spcBef>
                <a:spcPts val="300"/>
              </a:spcBef>
              <a:buClr>
                <a:srgbClr val="8F1D56"/>
              </a:buClr>
            </a:pPr>
            <a:r>
              <a:rPr lang="en-US" sz="1000" dirty="0">
                <a:solidFill>
                  <a:srgbClr val="56575B"/>
                </a:solidFill>
              </a:rPr>
              <a:t>*Zolpidem extended release tablets are indicated for the treatment of insomnia characterized by difficulties with sleep onset and/or sleep maintenance.</a:t>
            </a:r>
            <a:endParaRPr lang="en-US" sz="1000" dirty="0"/>
          </a:p>
        </p:txBody>
      </p:sp>
      <p:grpSp>
        <p:nvGrpSpPr>
          <p:cNvPr id="3" name="refs" hidden="1">
            <a:extLst>
              <a:ext uri="{FF2B5EF4-FFF2-40B4-BE49-F238E27FC236}">
                <a16:creationId xmlns:a16="http://schemas.microsoft.com/office/drawing/2014/main" id="{8BE5EC11-644E-CF47-956C-4D8BF3F2A038}"/>
              </a:ext>
            </a:extLst>
          </p:cNvPr>
          <p:cNvGrpSpPr/>
          <p:nvPr/>
        </p:nvGrpSpPr>
        <p:grpSpPr>
          <a:xfrm>
            <a:off x="32157" y="3260150"/>
            <a:ext cx="9709843" cy="3272247"/>
            <a:chOff x="32157" y="3260150"/>
            <a:chExt cx="9709843" cy="3272247"/>
          </a:xfrm>
        </p:grpSpPr>
        <p:sp>
          <p:nvSpPr>
            <p:cNvPr id="37" name="TextBox 36">
              <a:extLst>
                <a:ext uri="{FF2B5EF4-FFF2-40B4-BE49-F238E27FC236}">
                  <a16:creationId xmlns:a16="http://schemas.microsoft.com/office/drawing/2014/main" id="{4DB568AB-9B1E-467F-810D-1AAF08FF91CD}"/>
                </a:ext>
              </a:extLst>
            </p:cNvPr>
            <p:cNvSpPr txBox="1"/>
            <p:nvPr/>
          </p:nvSpPr>
          <p:spPr>
            <a:xfrm>
              <a:off x="2973780" y="4850611"/>
              <a:ext cx="1902444" cy="461665"/>
            </a:xfrm>
            <a:prstGeom prst="rect">
              <a:avLst/>
            </a:prstGeom>
            <a:noFill/>
          </p:spPr>
          <p:txBody>
            <a:bodyPr wrap="square" rtlCol="0">
              <a:spAutoFit/>
            </a:bodyPr>
            <a:lstStyle/>
            <a:p>
              <a:r>
                <a:rPr lang="en-US" sz="1200" dirty="0">
                  <a:solidFill>
                    <a:srgbClr val="FF00FF"/>
                  </a:solidFill>
                </a:rPr>
                <a:t>[Ambien PI 2020 p17A] Mean…tablet</a:t>
              </a:r>
            </a:p>
          </p:txBody>
        </p:sp>
        <p:sp>
          <p:nvSpPr>
            <p:cNvPr id="39" name="TextBox 38">
              <a:extLst>
                <a:ext uri="{FF2B5EF4-FFF2-40B4-BE49-F238E27FC236}">
                  <a16:creationId xmlns:a16="http://schemas.microsoft.com/office/drawing/2014/main" id="{FCACA02E-6C52-4D95-9D13-DE763A38E92B}"/>
                </a:ext>
              </a:extLst>
            </p:cNvPr>
            <p:cNvSpPr txBox="1"/>
            <p:nvPr/>
          </p:nvSpPr>
          <p:spPr>
            <a:xfrm>
              <a:off x="566151" y="5284501"/>
              <a:ext cx="2606450" cy="830997"/>
            </a:xfrm>
            <a:prstGeom prst="rect">
              <a:avLst/>
            </a:prstGeom>
            <a:noFill/>
          </p:spPr>
          <p:txBody>
            <a:bodyPr wrap="square" rtlCol="0">
              <a:spAutoFit/>
            </a:bodyPr>
            <a:lstStyle/>
            <a:p>
              <a:r>
                <a:rPr lang="en-US" sz="1200" dirty="0">
                  <a:solidFill>
                    <a:srgbClr val="FF00FF"/>
                  </a:solidFill>
                </a:rPr>
                <a:t>[Ambien PI 2020 p21A; Intermezzo PI 2019: p3A; Zolpimist PI: p1A; Ambien CR PI  2020: p7A] Available…formulations</a:t>
              </a:r>
            </a:p>
          </p:txBody>
        </p:sp>
        <p:sp>
          <p:nvSpPr>
            <p:cNvPr id="40" name="TextBox 39">
              <a:extLst>
                <a:ext uri="{FF2B5EF4-FFF2-40B4-BE49-F238E27FC236}">
                  <a16:creationId xmlns:a16="http://schemas.microsoft.com/office/drawing/2014/main" id="{35D1FAC1-F4BE-471F-8B8E-F9AB2DD49ED5}"/>
                </a:ext>
              </a:extLst>
            </p:cNvPr>
            <p:cNvSpPr txBox="1"/>
            <p:nvPr/>
          </p:nvSpPr>
          <p:spPr>
            <a:xfrm>
              <a:off x="4997856" y="4712270"/>
              <a:ext cx="1665186" cy="461665"/>
            </a:xfrm>
            <a:prstGeom prst="rect">
              <a:avLst/>
            </a:prstGeom>
            <a:noFill/>
          </p:spPr>
          <p:txBody>
            <a:bodyPr wrap="square" rtlCol="0">
              <a:spAutoFit/>
            </a:bodyPr>
            <a:lstStyle/>
            <a:p>
              <a:r>
                <a:rPr lang="en-US" sz="1200" dirty="0">
                  <a:solidFill>
                    <a:srgbClr val="FF00FF"/>
                  </a:solidFill>
                </a:rPr>
                <a:t>[Sonata PI 2019 p3A] Mean…hour</a:t>
              </a:r>
            </a:p>
          </p:txBody>
        </p:sp>
        <p:sp>
          <p:nvSpPr>
            <p:cNvPr id="41" name="TextBox 40">
              <a:extLst>
                <a:ext uri="{FF2B5EF4-FFF2-40B4-BE49-F238E27FC236}">
                  <a16:creationId xmlns:a16="http://schemas.microsoft.com/office/drawing/2014/main" id="{42685E36-A68A-4E44-AC37-135D44050672}"/>
                </a:ext>
              </a:extLst>
            </p:cNvPr>
            <p:cNvSpPr txBox="1"/>
            <p:nvPr/>
          </p:nvSpPr>
          <p:spPr>
            <a:xfrm>
              <a:off x="4946806" y="5829898"/>
              <a:ext cx="1833930" cy="461665"/>
            </a:xfrm>
            <a:prstGeom prst="rect">
              <a:avLst/>
            </a:prstGeom>
            <a:noFill/>
          </p:spPr>
          <p:txBody>
            <a:bodyPr wrap="square" rtlCol="0">
              <a:spAutoFit/>
            </a:bodyPr>
            <a:lstStyle/>
            <a:p>
              <a:r>
                <a:rPr lang="en-US" sz="1200" dirty="0">
                  <a:solidFill>
                    <a:srgbClr val="FF00FF"/>
                  </a:solidFill>
                </a:rPr>
                <a:t>[Sonata PI 2019 p19A] Capsule</a:t>
              </a:r>
            </a:p>
          </p:txBody>
        </p:sp>
        <p:sp>
          <p:nvSpPr>
            <p:cNvPr id="42" name="TextBox 41">
              <a:extLst>
                <a:ext uri="{FF2B5EF4-FFF2-40B4-BE49-F238E27FC236}">
                  <a16:creationId xmlns:a16="http://schemas.microsoft.com/office/drawing/2014/main" id="{E9D78D83-74D4-4207-A672-33EE89D3F61B}"/>
                </a:ext>
              </a:extLst>
            </p:cNvPr>
            <p:cNvSpPr txBox="1"/>
            <p:nvPr/>
          </p:nvSpPr>
          <p:spPr>
            <a:xfrm>
              <a:off x="7009984" y="4712270"/>
              <a:ext cx="1796745" cy="461665"/>
            </a:xfrm>
            <a:prstGeom prst="rect">
              <a:avLst/>
            </a:prstGeom>
            <a:noFill/>
          </p:spPr>
          <p:txBody>
            <a:bodyPr wrap="square" rtlCol="0">
              <a:spAutoFit/>
            </a:bodyPr>
            <a:lstStyle/>
            <a:p>
              <a:r>
                <a:rPr lang="en-US" sz="1200" dirty="0">
                  <a:solidFill>
                    <a:srgbClr val="FF00FF"/>
                  </a:solidFill>
                </a:rPr>
                <a:t>[Lunesta PI 2019 p18A] Mean…hour</a:t>
              </a:r>
            </a:p>
          </p:txBody>
        </p:sp>
        <p:sp>
          <p:nvSpPr>
            <p:cNvPr id="43" name="TextBox 42">
              <a:extLst>
                <a:ext uri="{FF2B5EF4-FFF2-40B4-BE49-F238E27FC236}">
                  <a16:creationId xmlns:a16="http://schemas.microsoft.com/office/drawing/2014/main" id="{862F06EE-A05E-44BB-B653-2BCC15DE3257}"/>
                </a:ext>
              </a:extLst>
            </p:cNvPr>
            <p:cNvSpPr txBox="1"/>
            <p:nvPr/>
          </p:nvSpPr>
          <p:spPr>
            <a:xfrm>
              <a:off x="6949480" y="5825523"/>
              <a:ext cx="1796745" cy="461665"/>
            </a:xfrm>
            <a:prstGeom prst="rect">
              <a:avLst/>
            </a:prstGeom>
            <a:noFill/>
          </p:spPr>
          <p:txBody>
            <a:bodyPr wrap="square" rtlCol="0">
              <a:spAutoFit/>
            </a:bodyPr>
            <a:lstStyle/>
            <a:p>
              <a:r>
                <a:rPr lang="en-US" sz="1200" dirty="0">
                  <a:solidFill>
                    <a:srgbClr val="FF00FF"/>
                  </a:solidFill>
                </a:rPr>
                <a:t>[Lunesta PI 2019 p1A] Tablet</a:t>
              </a:r>
            </a:p>
          </p:txBody>
        </p:sp>
        <p:sp>
          <p:nvSpPr>
            <p:cNvPr id="14" name="TextBox 13">
              <a:extLst>
                <a:ext uri="{FF2B5EF4-FFF2-40B4-BE49-F238E27FC236}">
                  <a16:creationId xmlns:a16="http://schemas.microsoft.com/office/drawing/2014/main" id="{0D3B7EF9-F17D-40D5-8D08-7DF661BC2CD4}"/>
                </a:ext>
              </a:extLst>
            </p:cNvPr>
            <p:cNvSpPr txBox="1"/>
            <p:nvPr/>
          </p:nvSpPr>
          <p:spPr>
            <a:xfrm>
              <a:off x="2821380" y="3814456"/>
              <a:ext cx="1902444" cy="461665"/>
            </a:xfrm>
            <a:prstGeom prst="rect">
              <a:avLst/>
            </a:prstGeom>
            <a:noFill/>
          </p:spPr>
          <p:txBody>
            <a:bodyPr wrap="square" rtlCol="0">
              <a:spAutoFit/>
            </a:bodyPr>
            <a:lstStyle/>
            <a:p>
              <a:r>
                <a:rPr lang="en-US" sz="1200" dirty="0">
                  <a:solidFill>
                    <a:srgbClr val="FF00FF"/>
                  </a:solidFill>
                </a:rPr>
                <a:t>[Ambien PI 2020 p3A] NTRIndicated…initiation</a:t>
              </a:r>
            </a:p>
          </p:txBody>
        </p:sp>
        <p:sp>
          <p:nvSpPr>
            <p:cNvPr id="15" name="TextBox 14">
              <a:extLst>
                <a:ext uri="{FF2B5EF4-FFF2-40B4-BE49-F238E27FC236}">
                  <a16:creationId xmlns:a16="http://schemas.microsoft.com/office/drawing/2014/main" id="{5337B85B-413B-4C74-A1A2-ABFB0BA1D282}"/>
                </a:ext>
              </a:extLst>
            </p:cNvPr>
            <p:cNvSpPr txBox="1"/>
            <p:nvPr/>
          </p:nvSpPr>
          <p:spPr>
            <a:xfrm>
              <a:off x="5021271" y="3742965"/>
              <a:ext cx="1665186" cy="461665"/>
            </a:xfrm>
            <a:prstGeom prst="rect">
              <a:avLst/>
            </a:prstGeom>
            <a:noFill/>
          </p:spPr>
          <p:txBody>
            <a:bodyPr wrap="square" rtlCol="0">
              <a:spAutoFit/>
            </a:bodyPr>
            <a:lstStyle/>
            <a:p>
              <a:r>
                <a:rPr lang="en-US" sz="1200" dirty="0">
                  <a:solidFill>
                    <a:srgbClr val="FF00FF"/>
                  </a:solidFill>
                </a:rPr>
                <a:t>[Sonata PI 2019 p6A] Indicated…insomnia</a:t>
              </a:r>
            </a:p>
          </p:txBody>
        </p:sp>
        <p:sp>
          <p:nvSpPr>
            <p:cNvPr id="16" name="TextBox 15">
              <a:extLst>
                <a:ext uri="{FF2B5EF4-FFF2-40B4-BE49-F238E27FC236}">
                  <a16:creationId xmlns:a16="http://schemas.microsoft.com/office/drawing/2014/main" id="{2E6CF82F-75BE-4AA8-8D65-51DA00097E75}"/>
                </a:ext>
              </a:extLst>
            </p:cNvPr>
            <p:cNvSpPr txBox="1"/>
            <p:nvPr/>
          </p:nvSpPr>
          <p:spPr>
            <a:xfrm>
              <a:off x="7009984" y="3742075"/>
              <a:ext cx="2732016" cy="461665"/>
            </a:xfrm>
            <a:prstGeom prst="rect">
              <a:avLst/>
            </a:prstGeom>
            <a:noFill/>
          </p:spPr>
          <p:txBody>
            <a:bodyPr wrap="square" rtlCol="0">
              <a:spAutoFit/>
            </a:bodyPr>
            <a:lstStyle/>
            <a:p>
              <a:r>
                <a:rPr lang="en-US" sz="1200" dirty="0">
                  <a:solidFill>
                    <a:srgbClr val="FF00FF"/>
                  </a:solidFill>
                </a:rPr>
                <a:t>[Lunesta PI 2019 p3B] Indicated…maintenance</a:t>
              </a:r>
            </a:p>
          </p:txBody>
        </p:sp>
        <p:sp>
          <p:nvSpPr>
            <p:cNvPr id="44" name="TextBox 43">
              <a:extLst>
                <a:ext uri="{FF2B5EF4-FFF2-40B4-BE49-F238E27FC236}">
                  <a16:creationId xmlns:a16="http://schemas.microsoft.com/office/drawing/2014/main" id="{F5DB0C73-F3D3-4927-8653-5EE76F9574C9}"/>
                </a:ext>
              </a:extLst>
            </p:cNvPr>
            <p:cNvSpPr txBox="1"/>
            <p:nvPr/>
          </p:nvSpPr>
          <p:spPr>
            <a:xfrm>
              <a:off x="32157" y="3260150"/>
              <a:ext cx="3875113" cy="830997"/>
            </a:xfrm>
            <a:prstGeom prst="rect">
              <a:avLst/>
            </a:prstGeom>
            <a:noFill/>
          </p:spPr>
          <p:txBody>
            <a:bodyPr wrap="square" rtlCol="0">
              <a:spAutoFit/>
            </a:bodyPr>
            <a:lstStyle/>
            <a:p>
              <a:pPr>
                <a:spcBef>
                  <a:spcPts val="600"/>
                </a:spcBef>
              </a:pPr>
              <a:r>
                <a:rPr lang="en-US" sz="1200" dirty="0">
                  <a:solidFill>
                    <a:srgbClr val="FF00FF"/>
                  </a:solidFill>
                </a:rPr>
                <a:t>[Ambien PI 2020 p3A] zolpidem</a:t>
              </a:r>
            </a:p>
            <a:p>
              <a:pPr>
                <a:spcBef>
                  <a:spcPts val="600"/>
                </a:spcBef>
              </a:pPr>
              <a:r>
                <a:rPr lang="en-US" sz="1200" dirty="0">
                  <a:solidFill>
                    <a:srgbClr val="FF00FF"/>
                  </a:solidFill>
                </a:rPr>
                <a:t>[Sonata PI 2019 p1B,C,6A] zaleplon</a:t>
              </a:r>
            </a:p>
            <a:p>
              <a:pPr>
                <a:spcBef>
                  <a:spcPts val="600"/>
                </a:spcBef>
              </a:pPr>
              <a:r>
                <a:rPr lang="en-US" sz="1200" dirty="0">
                  <a:solidFill>
                    <a:srgbClr val="FF00FF"/>
                  </a:solidFill>
                </a:rPr>
                <a:t>[Lunesta PI 2019 p3B] eszopiclone</a:t>
              </a:r>
            </a:p>
          </p:txBody>
        </p:sp>
        <p:sp>
          <p:nvSpPr>
            <p:cNvPr id="36" name="TextBox 35">
              <a:extLst>
                <a:ext uri="{FF2B5EF4-FFF2-40B4-BE49-F238E27FC236}">
                  <a16:creationId xmlns:a16="http://schemas.microsoft.com/office/drawing/2014/main" id="{30FEBCF8-3742-BB1F-34DC-10563B8722CA}"/>
                </a:ext>
              </a:extLst>
            </p:cNvPr>
            <p:cNvSpPr txBox="1"/>
            <p:nvPr/>
          </p:nvSpPr>
          <p:spPr>
            <a:xfrm>
              <a:off x="5383416" y="6255398"/>
              <a:ext cx="3875113" cy="276999"/>
            </a:xfrm>
            <a:prstGeom prst="rect">
              <a:avLst/>
            </a:prstGeom>
            <a:noFill/>
          </p:spPr>
          <p:txBody>
            <a:bodyPr wrap="square" rtlCol="0">
              <a:spAutoFit/>
            </a:bodyPr>
            <a:lstStyle/>
            <a:p>
              <a:pPr>
                <a:spcBef>
                  <a:spcPts val="600"/>
                </a:spcBef>
              </a:pPr>
              <a:r>
                <a:rPr lang="en-US" sz="1200" dirty="0">
                  <a:solidFill>
                    <a:srgbClr val="FF00FF"/>
                  </a:solidFill>
                </a:rPr>
                <a:t>[Ambien CR PI 2019_2022: p2A] footnote</a:t>
              </a:r>
            </a:p>
          </p:txBody>
        </p:sp>
      </p:grpSp>
    </p:spTree>
    <p:extLst>
      <p:ext uri="{BB962C8B-B14F-4D97-AF65-F5344CB8AC3E}">
        <p14:creationId xmlns:p14="http://schemas.microsoft.com/office/powerpoint/2010/main" val="3349840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18A8588-4DB4-E640-9FF5-7D22D360BB25}"/>
              </a:ext>
            </a:extLst>
          </p:cNvPr>
          <p:cNvGrpSpPr/>
          <p:nvPr/>
        </p:nvGrpSpPr>
        <p:grpSpPr>
          <a:xfrm>
            <a:off x="522514" y="2035496"/>
            <a:ext cx="8240486" cy="3353424"/>
            <a:chOff x="730120" y="1982590"/>
            <a:chExt cx="7685840" cy="3107631"/>
          </a:xfrm>
        </p:grpSpPr>
        <p:sp>
          <p:nvSpPr>
            <p:cNvPr id="15" name="Rectangle 14">
              <a:extLst>
                <a:ext uri="{FF2B5EF4-FFF2-40B4-BE49-F238E27FC236}">
                  <a16:creationId xmlns:a16="http://schemas.microsoft.com/office/drawing/2014/main" id="{27B04304-F3B6-0D42-B764-2F865C644CC9}"/>
                </a:ext>
              </a:extLst>
            </p:cNvPr>
            <p:cNvSpPr/>
            <p:nvPr/>
          </p:nvSpPr>
          <p:spPr>
            <a:xfrm>
              <a:off x="730120" y="1982590"/>
              <a:ext cx="7685840" cy="593165"/>
            </a:xfrm>
            <a:prstGeom prst="rect">
              <a:avLst/>
            </a:prstGeom>
            <a:solidFill>
              <a:srgbClr val="8F1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FB59285-AA32-3441-8F3D-DF73D20263FC}"/>
                </a:ext>
              </a:extLst>
            </p:cNvPr>
            <p:cNvGrpSpPr/>
            <p:nvPr/>
          </p:nvGrpSpPr>
          <p:grpSpPr>
            <a:xfrm>
              <a:off x="730121" y="2632820"/>
              <a:ext cx="7683759" cy="2457401"/>
              <a:chOff x="756029" y="1777043"/>
              <a:chExt cx="7683759" cy="3499713"/>
            </a:xfrm>
          </p:grpSpPr>
          <p:sp>
            <p:nvSpPr>
              <p:cNvPr id="19" name="Rectangle 18">
                <a:extLst>
                  <a:ext uri="{FF2B5EF4-FFF2-40B4-BE49-F238E27FC236}">
                    <a16:creationId xmlns:a16="http://schemas.microsoft.com/office/drawing/2014/main" id="{A7138BED-BEB0-3942-9089-6317FBF2355C}"/>
                  </a:ext>
                </a:extLst>
              </p:cNvPr>
              <p:cNvSpPr/>
              <p:nvPr/>
            </p:nvSpPr>
            <p:spPr>
              <a:xfrm>
                <a:off x="4645028" y="1777043"/>
                <a:ext cx="3794760" cy="3499713"/>
              </a:xfrm>
              <a:prstGeom prst="rect">
                <a:avLst/>
              </a:prstGeom>
              <a:gradFill>
                <a:gsLst>
                  <a:gs pos="0">
                    <a:srgbClr val="1B3F52"/>
                  </a:gs>
                  <a:gs pos="100000">
                    <a:srgbClr val="2E5A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AF3B3CC-AB8C-A94A-879F-D0C2A519D809}"/>
                  </a:ext>
                </a:extLst>
              </p:cNvPr>
              <p:cNvSpPr/>
              <p:nvPr/>
            </p:nvSpPr>
            <p:spPr>
              <a:xfrm>
                <a:off x="756029" y="1777043"/>
                <a:ext cx="3794760" cy="3499713"/>
              </a:xfrm>
              <a:prstGeom prst="rect">
                <a:avLst/>
              </a:prstGeom>
              <a:gradFill>
                <a:gsLst>
                  <a:gs pos="0">
                    <a:srgbClr val="1B3F52"/>
                  </a:gs>
                  <a:gs pos="100000">
                    <a:srgbClr val="2E5A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7" name="Picture 26">
            <a:extLst>
              <a:ext uri="{FF2B5EF4-FFF2-40B4-BE49-F238E27FC236}">
                <a16:creationId xmlns:a16="http://schemas.microsoft.com/office/drawing/2014/main" id="{1634B44D-1FB9-6846-A408-F523328684F6}"/>
              </a:ext>
            </a:extLst>
          </p:cNvPr>
          <p:cNvPicPr>
            <a:picLocks noChangeAspect="1"/>
          </p:cNvPicPr>
          <p:nvPr/>
        </p:nvPicPr>
        <p:blipFill>
          <a:blip r:embed="rId3">
            <a:alphaModFix amt="14000"/>
          </a:blip>
          <a:stretch>
            <a:fillRect/>
          </a:stretch>
        </p:blipFill>
        <p:spPr>
          <a:xfrm>
            <a:off x="5115913" y="2670045"/>
            <a:ext cx="3201634" cy="2741150"/>
          </a:xfrm>
          <a:prstGeom prst="rect">
            <a:avLst/>
          </a:prstGeom>
        </p:spPr>
      </p:pic>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8461948" cy="427354"/>
          </a:xfrm>
        </p:spPr>
        <p:txBody>
          <a:bodyPr>
            <a:normAutofit fontScale="90000"/>
          </a:bodyPr>
          <a:lstStyle/>
          <a:p>
            <a:r>
              <a:rPr lang="en-US" dirty="0"/>
              <a:t>Safety Considerations</a:t>
            </a:r>
          </a:p>
        </p:txBody>
      </p:sp>
      <p:sp>
        <p:nvSpPr>
          <p:cNvPr id="4" name="TextBox 3">
            <a:extLst>
              <a:ext uri="{FF2B5EF4-FFF2-40B4-BE49-F238E27FC236}">
                <a16:creationId xmlns:a16="http://schemas.microsoft.com/office/drawing/2014/main" id="{F3C58896-E7E8-49CE-8877-74837389F303}"/>
              </a:ext>
            </a:extLst>
          </p:cNvPr>
          <p:cNvSpPr txBox="1"/>
          <p:nvPr/>
        </p:nvSpPr>
        <p:spPr>
          <a:xfrm>
            <a:off x="457199" y="1005840"/>
            <a:ext cx="8292541" cy="584775"/>
          </a:xfrm>
          <a:prstGeom prst="rect">
            <a:avLst/>
          </a:prstGeom>
          <a:noFill/>
        </p:spPr>
        <p:txBody>
          <a:bodyPr wrap="square" rtlCol="0">
            <a:spAutoFit/>
          </a:bodyPr>
          <a:lstStyle/>
          <a:p>
            <a:r>
              <a:rPr lang="en-US" sz="1600" dirty="0">
                <a:solidFill>
                  <a:srgbClr val="56575B"/>
                </a:solidFill>
              </a:rPr>
              <a:t>The adverse reactions associated with benzodiazepines and nonbenzodiazepine receptor agonists are similar, and therefore are discussed together here. </a:t>
            </a:r>
          </a:p>
        </p:txBody>
      </p:sp>
      <p:sp>
        <p:nvSpPr>
          <p:cNvPr id="10" name="TextBox 9">
            <a:extLst>
              <a:ext uri="{FF2B5EF4-FFF2-40B4-BE49-F238E27FC236}">
                <a16:creationId xmlns:a16="http://schemas.microsoft.com/office/drawing/2014/main" id="{849B8F75-7495-45C3-8BC5-4BAC26F8F4CF}"/>
              </a:ext>
            </a:extLst>
          </p:cNvPr>
          <p:cNvSpPr txBox="1"/>
          <p:nvPr/>
        </p:nvSpPr>
        <p:spPr>
          <a:xfrm>
            <a:off x="522515" y="5479964"/>
            <a:ext cx="8238256" cy="810478"/>
          </a:xfrm>
          <a:prstGeom prst="rect">
            <a:avLst/>
          </a:prstGeom>
          <a:solidFill>
            <a:schemeClr val="accent4">
              <a:lumMod val="40000"/>
              <a:lumOff val="60000"/>
            </a:schemeClr>
          </a:solidFill>
          <a:ln w="19050">
            <a:solidFill>
              <a:srgbClr val="FFC000"/>
            </a:solidFill>
          </a:ln>
        </p:spPr>
        <p:txBody>
          <a:bodyPr wrap="square" rtlCol="0">
            <a:spAutoFit/>
          </a:bodyPr>
          <a:lstStyle/>
          <a:p>
            <a:pPr>
              <a:lnSpc>
                <a:spcPts val="1400"/>
              </a:lnSpc>
            </a:pPr>
            <a:r>
              <a:rPr lang="en-US" sz="1400" b="1" dirty="0">
                <a:solidFill>
                  <a:srgbClr val="8F1D56"/>
                </a:solidFill>
                <a:latin typeface="+mj-lt"/>
              </a:rPr>
              <a:t>Did You Know? </a:t>
            </a:r>
            <a:r>
              <a:rPr lang="en-US" sz="1250" dirty="0">
                <a:solidFill>
                  <a:srgbClr val="56575B"/>
                </a:solidFill>
              </a:rPr>
              <a:t>Benzodiazepines and nonbenzodiazepine BzRAs are classifi</a:t>
            </a:r>
            <a:r>
              <a:rPr lang="en-US" sz="1250" dirty="0">
                <a:solidFill>
                  <a:srgbClr val="1B3F52"/>
                </a:solidFill>
              </a:rPr>
              <a:t>e</a:t>
            </a:r>
            <a:r>
              <a:rPr lang="en-US" sz="1250" dirty="0">
                <a:solidFill>
                  <a:srgbClr val="56575B"/>
                </a:solidFill>
              </a:rPr>
              <a:t>d by the </a:t>
            </a:r>
            <a:br>
              <a:rPr lang="en-US" sz="1250" dirty="0">
                <a:solidFill>
                  <a:srgbClr val="56575B"/>
                </a:solidFill>
              </a:rPr>
            </a:br>
            <a:r>
              <a:rPr lang="en-US" sz="1250" dirty="0">
                <a:solidFill>
                  <a:srgbClr val="56575B"/>
                </a:solidFill>
              </a:rPr>
              <a:t>DEA (Drug Enforcement Agency) as schedule IV drugs under the Controlled Substances Act. </a:t>
            </a:r>
          </a:p>
          <a:p>
            <a:pPr>
              <a:lnSpc>
                <a:spcPts val="1400"/>
              </a:lnSpc>
            </a:pPr>
            <a:r>
              <a:rPr lang="en-US" sz="1250" dirty="0">
                <a:solidFill>
                  <a:srgbClr val="56575B"/>
                </a:solidFill>
              </a:rPr>
              <a:t>This classification indicates that although there is some potential for abuse, dependence, or misuse, </a:t>
            </a:r>
            <a:br>
              <a:rPr lang="en-US" sz="1250" dirty="0">
                <a:solidFill>
                  <a:srgbClr val="56575B"/>
                </a:solidFill>
              </a:rPr>
            </a:br>
            <a:r>
              <a:rPr lang="en-US" sz="1250" dirty="0">
                <a:solidFill>
                  <a:srgbClr val="56575B"/>
                </a:solidFill>
              </a:rPr>
              <a:t>this risk is lower than that of drugs in Schedule I, II, and III. </a:t>
            </a:r>
          </a:p>
        </p:txBody>
      </p:sp>
      <p:sp>
        <p:nvSpPr>
          <p:cNvPr id="20" name="TextBox 19">
            <a:extLst>
              <a:ext uri="{FF2B5EF4-FFF2-40B4-BE49-F238E27FC236}">
                <a16:creationId xmlns:a16="http://schemas.microsoft.com/office/drawing/2014/main" id="{C8C7CD21-4DA4-4840-BF20-474E9C587F72}"/>
              </a:ext>
            </a:extLst>
          </p:cNvPr>
          <p:cNvSpPr txBox="1"/>
          <p:nvPr/>
        </p:nvSpPr>
        <p:spPr>
          <a:xfrm>
            <a:off x="716735" y="2177676"/>
            <a:ext cx="3185525" cy="369332"/>
          </a:xfrm>
          <a:prstGeom prst="rect">
            <a:avLst/>
          </a:prstGeom>
          <a:noFill/>
        </p:spPr>
        <p:txBody>
          <a:bodyPr wrap="square" rtlCol="0">
            <a:spAutoFit/>
          </a:bodyPr>
          <a:lstStyle/>
          <a:p>
            <a:r>
              <a:rPr lang="en-US" b="1" dirty="0">
                <a:solidFill>
                  <a:schemeClr val="bg1"/>
                </a:solidFill>
              </a:rPr>
              <a:t>Common adverse reactions</a:t>
            </a:r>
            <a:endParaRPr lang="en-US" dirty="0">
              <a:solidFill>
                <a:schemeClr val="bg1"/>
              </a:solidFill>
            </a:endParaRPr>
          </a:p>
        </p:txBody>
      </p:sp>
      <p:sp>
        <p:nvSpPr>
          <p:cNvPr id="22" name="TextBox 21">
            <a:extLst>
              <a:ext uri="{FF2B5EF4-FFF2-40B4-BE49-F238E27FC236}">
                <a16:creationId xmlns:a16="http://schemas.microsoft.com/office/drawing/2014/main" id="{948AA748-7A89-7C44-885D-E074AA483085}"/>
              </a:ext>
            </a:extLst>
          </p:cNvPr>
          <p:cNvSpPr txBox="1"/>
          <p:nvPr/>
        </p:nvSpPr>
        <p:spPr>
          <a:xfrm>
            <a:off x="5494476" y="2031665"/>
            <a:ext cx="3024033" cy="646331"/>
          </a:xfrm>
          <a:prstGeom prst="rect">
            <a:avLst/>
          </a:prstGeom>
          <a:noFill/>
        </p:spPr>
        <p:txBody>
          <a:bodyPr wrap="square" rtlCol="0">
            <a:spAutoFit/>
          </a:bodyPr>
          <a:lstStyle/>
          <a:p>
            <a:r>
              <a:rPr lang="en-US" b="1" dirty="0">
                <a:solidFill>
                  <a:schemeClr val="bg1"/>
                </a:solidFill>
              </a:rPr>
              <a:t>Boxed warning: </a:t>
            </a:r>
            <a:br>
              <a:rPr lang="en-US" b="1" dirty="0">
                <a:solidFill>
                  <a:schemeClr val="bg1"/>
                </a:solidFill>
              </a:rPr>
            </a:br>
            <a:r>
              <a:rPr lang="en-US" b="1" dirty="0">
                <a:solidFill>
                  <a:schemeClr val="bg1"/>
                </a:solidFill>
              </a:rPr>
              <a:t>complex sleep behaviors</a:t>
            </a:r>
          </a:p>
        </p:txBody>
      </p:sp>
      <p:sp>
        <p:nvSpPr>
          <p:cNvPr id="6" name="Rectangle 5">
            <a:extLst>
              <a:ext uri="{FF2B5EF4-FFF2-40B4-BE49-F238E27FC236}">
                <a16:creationId xmlns:a16="http://schemas.microsoft.com/office/drawing/2014/main" id="{3836F56E-CEA1-E84D-BF79-5E9C9B4F779D}"/>
              </a:ext>
            </a:extLst>
          </p:cNvPr>
          <p:cNvSpPr/>
          <p:nvPr/>
        </p:nvSpPr>
        <p:spPr>
          <a:xfrm>
            <a:off x="5055019" y="2829375"/>
            <a:ext cx="3563201" cy="2631490"/>
          </a:xfrm>
          <a:prstGeom prst="rect">
            <a:avLst/>
          </a:prstGeom>
        </p:spPr>
        <p:txBody>
          <a:bodyPr>
            <a:noAutofit/>
          </a:bodyPr>
          <a:lstStyle/>
          <a:p>
            <a:pPr>
              <a:lnSpc>
                <a:spcPts val="1700"/>
              </a:lnSpc>
              <a:spcBef>
                <a:spcPts val="300"/>
              </a:spcBef>
            </a:pPr>
            <a:r>
              <a:rPr lang="en-US" sz="1400" dirty="0">
                <a:solidFill>
                  <a:schemeClr val="bg1"/>
                </a:solidFill>
              </a:rPr>
              <a:t>In general, insomnia treatments are associated with increased risk of complex sleep behaviors, such as sleep-walking, sleep-driving, and engaging in other behaviors while not fully awake. </a:t>
            </a:r>
          </a:p>
          <a:p>
            <a:pPr>
              <a:lnSpc>
                <a:spcPts val="1700"/>
              </a:lnSpc>
              <a:spcBef>
                <a:spcPts val="300"/>
              </a:spcBef>
            </a:pPr>
            <a:r>
              <a:rPr lang="en-US" sz="1400" dirty="0">
                <a:solidFill>
                  <a:schemeClr val="bg1"/>
                </a:solidFill>
              </a:rPr>
              <a:t>Nonbenzodiazepine BzRAs products are contraindicated in patients who have experienced these behaviors. At present the nonbenzodiazepine BzRAs products are also required to have a boxed warning regarding these behaviors. </a:t>
            </a:r>
          </a:p>
        </p:txBody>
      </p:sp>
      <p:pic>
        <p:nvPicPr>
          <p:cNvPr id="29" name="Picture 28">
            <a:extLst>
              <a:ext uri="{FF2B5EF4-FFF2-40B4-BE49-F238E27FC236}">
                <a16:creationId xmlns:a16="http://schemas.microsoft.com/office/drawing/2014/main" id="{63615F79-143C-0747-B669-A3AE1DB54DEA}"/>
              </a:ext>
            </a:extLst>
          </p:cNvPr>
          <p:cNvPicPr>
            <a:picLocks noChangeAspect="1"/>
          </p:cNvPicPr>
          <p:nvPr/>
        </p:nvPicPr>
        <p:blipFill rotWithShape="1">
          <a:blip r:embed="rId4">
            <a:alphaModFix amt="15000"/>
          </a:blip>
          <a:srcRect r="16743"/>
          <a:stretch/>
        </p:blipFill>
        <p:spPr>
          <a:xfrm>
            <a:off x="1014573" y="2357820"/>
            <a:ext cx="2996340" cy="3335383"/>
          </a:xfrm>
          <a:prstGeom prst="rect">
            <a:avLst/>
          </a:prstGeom>
        </p:spPr>
      </p:pic>
      <p:sp>
        <p:nvSpPr>
          <p:cNvPr id="8" name="TextBox 7">
            <a:extLst>
              <a:ext uri="{FF2B5EF4-FFF2-40B4-BE49-F238E27FC236}">
                <a16:creationId xmlns:a16="http://schemas.microsoft.com/office/drawing/2014/main" id="{6870F59B-442D-420E-B598-8C88AA01C70E}"/>
              </a:ext>
            </a:extLst>
          </p:cNvPr>
          <p:cNvSpPr txBox="1"/>
          <p:nvPr/>
        </p:nvSpPr>
        <p:spPr>
          <a:xfrm>
            <a:off x="671280" y="2897955"/>
            <a:ext cx="3919843" cy="2631490"/>
          </a:xfrm>
          <a:prstGeom prst="rect">
            <a:avLst/>
          </a:prstGeom>
          <a:noFill/>
        </p:spPr>
        <p:txBody>
          <a:bodyPr wrap="square" rtlCol="0">
            <a:noAutofit/>
          </a:bodyPr>
          <a:lstStyle/>
          <a:p>
            <a:pPr>
              <a:lnSpc>
                <a:spcPts val="1700"/>
              </a:lnSpc>
              <a:spcBef>
                <a:spcPts val="200"/>
              </a:spcBef>
            </a:pPr>
            <a:r>
              <a:rPr lang="en-US" sz="1400" dirty="0">
                <a:solidFill>
                  <a:schemeClr val="bg1"/>
                </a:solidFill>
              </a:rPr>
              <a:t>Hypnotic doses of benzodiazepines cause varying degrees of the following adverse reactions:</a:t>
            </a:r>
          </a:p>
          <a:p>
            <a:pPr marL="182880" indent="-182880">
              <a:lnSpc>
                <a:spcPts val="1700"/>
              </a:lnSpc>
              <a:spcBef>
                <a:spcPts val="200"/>
              </a:spcBef>
              <a:buClr>
                <a:srgbClr val="FFC000"/>
              </a:buClr>
              <a:buFont typeface="Wingdings" pitchFamily="2" charset="2"/>
              <a:buChar char="§"/>
            </a:pPr>
            <a:r>
              <a:rPr lang="en-US" sz="1400" dirty="0">
                <a:solidFill>
                  <a:schemeClr val="bg1"/>
                </a:solidFill>
              </a:rPr>
              <a:t>Light-headedness</a:t>
            </a:r>
          </a:p>
          <a:p>
            <a:pPr marL="182880" indent="-182880">
              <a:lnSpc>
                <a:spcPts val="1700"/>
              </a:lnSpc>
              <a:spcBef>
                <a:spcPts val="200"/>
              </a:spcBef>
              <a:buClr>
                <a:srgbClr val="FFC000"/>
              </a:buClr>
              <a:buFont typeface="Wingdings" pitchFamily="2" charset="2"/>
              <a:buChar char="§"/>
            </a:pPr>
            <a:r>
              <a:rPr lang="en-US" sz="1400" dirty="0">
                <a:solidFill>
                  <a:schemeClr val="bg1"/>
                </a:solidFill>
              </a:rPr>
              <a:t>Lassitude (lack of energy)</a:t>
            </a:r>
          </a:p>
          <a:p>
            <a:pPr marL="182880" indent="-182880">
              <a:lnSpc>
                <a:spcPts val="1700"/>
              </a:lnSpc>
              <a:spcBef>
                <a:spcPts val="200"/>
              </a:spcBef>
              <a:buClr>
                <a:srgbClr val="FFC000"/>
              </a:buClr>
              <a:buFont typeface="Wingdings" pitchFamily="2" charset="2"/>
              <a:buChar char="§"/>
            </a:pPr>
            <a:r>
              <a:rPr lang="en-US" sz="1400" dirty="0">
                <a:solidFill>
                  <a:schemeClr val="bg1"/>
                </a:solidFill>
              </a:rPr>
              <a:t>Increased reaction time</a:t>
            </a:r>
          </a:p>
          <a:p>
            <a:pPr marL="182880" indent="-182880">
              <a:lnSpc>
                <a:spcPts val="1700"/>
              </a:lnSpc>
              <a:spcBef>
                <a:spcPts val="200"/>
              </a:spcBef>
              <a:buClr>
                <a:srgbClr val="FFC000"/>
              </a:buClr>
              <a:buFont typeface="Wingdings" pitchFamily="2" charset="2"/>
              <a:buChar char="§"/>
            </a:pPr>
            <a:r>
              <a:rPr lang="en-US" sz="1400" dirty="0">
                <a:solidFill>
                  <a:schemeClr val="bg1"/>
                </a:solidFill>
              </a:rPr>
              <a:t>Motor incoordination</a:t>
            </a:r>
          </a:p>
          <a:p>
            <a:pPr marL="182880" indent="-182880">
              <a:lnSpc>
                <a:spcPts val="1700"/>
              </a:lnSpc>
              <a:spcBef>
                <a:spcPts val="200"/>
              </a:spcBef>
              <a:buClr>
                <a:srgbClr val="FFC000"/>
              </a:buClr>
              <a:buFont typeface="Wingdings" pitchFamily="2" charset="2"/>
              <a:buChar char="§"/>
            </a:pPr>
            <a:r>
              <a:rPr lang="en-US" sz="1400" dirty="0">
                <a:solidFill>
                  <a:schemeClr val="bg1"/>
                </a:solidFill>
              </a:rPr>
              <a:t>Impairment of mental and motor functions</a:t>
            </a:r>
          </a:p>
          <a:p>
            <a:pPr marL="182880" indent="-182880">
              <a:lnSpc>
                <a:spcPts val="1700"/>
              </a:lnSpc>
              <a:spcBef>
                <a:spcPts val="200"/>
              </a:spcBef>
              <a:buClr>
                <a:srgbClr val="FFC000"/>
              </a:buClr>
              <a:buFont typeface="Wingdings" pitchFamily="2" charset="2"/>
              <a:buChar char="§"/>
            </a:pPr>
            <a:r>
              <a:rPr lang="en-US" sz="1400" dirty="0">
                <a:solidFill>
                  <a:schemeClr val="bg1"/>
                </a:solidFill>
              </a:rPr>
              <a:t>Confusion</a:t>
            </a:r>
          </a:p>
          <a:p>
            <a:pPr marL="182880" indent="-182880">
              <a:lnSpc>
                <a:spcPts val="1700"/>
              </a:lnSpc>
              <a:spcBef>
                <a:spcPts val="200"/>
              </a:spcBef>
              <a:buClr>
                <a:srgbClr val="FFC000"/>
              </a:buClr>
              <a:buFont typeface="Wingdings" pitchFamily="2" charset="2"/>
              <a:buChar char="§"/>
            </a:pPr>
            <a:r>
              <a:rPr lang="en-US" sz="1400" dirty="0">
                <a:solidFill>
                  <a:schemeClr val="bg1"/>
                </a:solidFill>
              </a:rPr>
              <a:t>Anterograde amnesia</a:t>
            </a:r>
          </a:p>
        </p:txBody>
      </p:sp>
      <p:pic>
        <p:nvPicPr>
          <p:cNvPr id="26" name="Picture 25">
            <a:extLst>
              <a:ext uri="{FF2B5EF4-FFF2-40B4-BE49-F238E27FC236}">
                <a16:creationId xmlns:a16="http://schemas.microsoft.com/office/drawing/2014/main" id="{F1284160-3E47-8145-AA65-F03AC7920FB9}"/>
              </a:ext>
            </a:extLst>
          </p:cNvPr>
          <p:cNvPicPr>
            <a:picLocks noChangeAspect="1"/>
          </p:cNvPicPr>
          <p:nvPr/>
        </p:nvPicPr>
        <p:blipFill>
          <a:blip r:embed="rId5">
            <a:alphaModFix amt="34000"/>
            <a:duotone>
              <a:schemeClr val="accent2">
                <a:shade val="45000"/>
                <a:satMod val="135000"/>
              </a:schemeClr>
              <a:prstClr val="white"/>
            </a:duotone>
          </a:blip>
          <a:stretch>
            <a:fillRect/>
          </a:stretch>
        </p:blipFill>
        <p:spPr>
          <a:xfrm>
            <a:off x="7798639" y="5526717"/>
            <a:ext cx="875285" cy="724001"/>
          </a:xfrm>
          <a:prstGeom prst="rect">
            <a:avLst/>
          </a:prstGeom>
        </p:spPr>
      </p:pic>
      <p:pic>
        <p:nvPicPr>
          <p:cNvPr id="28" name="Picture 27">
            <a:extLst>
              <a:ext uri="{FF2B5EF4-FFF2-40B4-BE49-F238E27FC236}">
                <a16:creationId xmlns:a16="http://schemas.microsoft.com/office/drawing/2014/main" id="{C2DC2F5F-2DEA-C04C-B073-155765A1E590}"/>
              </a:ext>
            </a:extLst>
          </p:cNvPr>
          <p:cNvPicPr>
            <a:picLocks noChangeAspect="1"/>
          </p:cNvPicPr>
          <p:nvPr/>
        </p:nvPicPr>
        <p:blipFill rotWithShape="1">
          <a:blip r:embed="rId6"/>
          <a:srcRect l="40543" t="14682" r="38156" b="51387"/>
          <a:stretch/>
        </p:blipFill>
        <p:spPr>
          <a:xfrm>
            <a:off x="4044810" y="1709084"/>
            <a:ext cx="1161292" cy="1161288"/>
          </a:xfrm>
          <a:prstGeom prst="ellipse">
            <a:avLst/>
          </a:prstGeom>
          <a:ln w="63500">
            <a:solidFill>
              <a:schemeClr val="bg1"/>
            </a:solidFill>
          </a:ln>
          <a:effectLst>
            <a:outerShdw blurRad="63500" sx="102000" sy="102000" algn="ctr" rotWithShape="0">
              <a:prstClr val="black">
                <a:alpha val="40000"/>
              </a:prstClr>
            </a:outerShdw>
          </a:effectLst>
        </p:spPr>
      </p:pic>
      <p:grpSp>
        <p:nvGrpSpPr>
          <p:cNvPr id="17" name="Refs" hidden="1">
            <a:extLst>
              <a:ext uri="{FF2B5EF4-FFF2-40B4-BE49-F238E27FC236}">
                <a16:creationId xmlns:a16="http://schemas.microsoft.com/office/drawing/2014/main" id="{96B8524B-0E16-384B-BAF6-B8F5EC2A2A32}"/>
              </a:ext>
            </a:extLst>
          </p:cNvPr>
          <p:cNvGrpSpPr/>
          <p:nvPr/>
        </p:nvGrpSpPr>
        <p:grpSpPr>
          <a:xfrm>
            <a:off x="430877" y="757471"/>
            <a:ext cx="12149650" cy="5744017"/>
            <a:chOff x="288002" y="757471"/>
            <a:chExt cx="12149650" cy="5744017"/>
          </a:xfrm>
        </p:grpSpPr>
        <p:sp>
          <p:nvSpPr>
            <p:cNvPr id="7" name="TextBox 6">
              <a:extLst>
                <a:ext uri="{FF2B5EF4-FFF2-40B4-BE49-F238E27FC236}">
                  <a16:creationId xmlns:a16="http://schemas.microsoft.com/office/drawing/2014/main" id="{48B5BEEB-62C3-430F-9203-C99E1BCC5E0A}"/>
                </a:ext>
              </a:extLst>
            </p:cNvPr>
            <p:cNvSpPr txBox="1"/>
            <p:nvPr/>
          </p:nvSpPr>
          <p:spPr>
            <a:xfrm>
              <a:off x="4314021" y="757471"/>
              <a:ext cx="3770142" cy="307777"/>
            </a:xfrm>
            <a:prstGeom prst="rect">
              <a:avLst/>
            </a:prstGeom>
            <a:noFill/>
          </p:spPr>
          <p:txBody>
            <a:bodyPr wrap="square" rtlCol="0">
              <a:spAutoFit/>
            </a:bodyPr>
            <a:lstStyle/>
            <a:p>
              <a:r>
                <a:rPr lang="en-US" sz="1400" dirty="0">
                  <a:solidFill>
                    <a:srgbClr val="FF00FF"/>
                  </a:solidFill>
                </a:rPr>
                <a:t>[Krystal 2019 p9A] The…here</a:t>
              </a:r>
            </a:p>
          </p:txBody>
        </p:sp>
        <p:sp>
          <p:nvSpPr>
            <p:cNvPr id="9" name="TextBox 8">
              <a:extLst>
                <a:ext uri="{FF2B5EF4-FFF2-40B4-BE49-F238E27FC236}">
                  <a16:creationId xmlns:a16="http://schemas.microsoft.com/office/drawing/2014/main" id="{66C4EF48-C5A3-44B5-80A2-7B734769E23A}"/>
                </a:ext>
              </a:extLst>
            </p:cNvPr>
            <p:cNvSpPr txBox="1"/>
            <p:nvPr/>
          </p:nvSpPr>
          <p:spPr>
            <a:xfrm>
              <a:off x="288002" y="1740488"/>
              <a:ext cx="4624869" cy="307777"/>
            </a:xfrm>
            <a:prstGeom prst="rect">
              <a:avLst/>
            </a:prstGeom>
            <a:noFill/>
          </p:spPr>
          <p:txBody>
            <a:bodyPr wrap="square" rtlCol="0">
              <a:spAutoFit/>
            </a:bodyPr>
            <a:lstStyle/>
            <a:p>
              <a:r>
                <a:rPr lang="en-US" sz="1400" dirty="0">
                  <a:solidFill>
                    <a:srgbClr val="FF00FF"/>
                  </a:solidFill>
                </a:rPr>
                <a:t>[Mihic 2018 Ch 19 p16A] The…amnesia</a:t>
              </a:r>
            </a:p>
          </p:txBody>
        </p:sp>
        <p:sp>
          <p:nvSpPr>
            <p:cNvPr id="11" name="TextBox 10">
              <a:extLst>
                <a:ext uri="{FF2B5EF4-FFF2-40B4-BE49-F238E27FC236}">
                  <a16:creationId xmlns:a16="http://schemas.microsoft.com/office/drawing/2014/main" id="{42330CC5-9AB3-45B9-9CC2-13D03CB11D26}"/>
                </a:ext>
              </a:extLst>
            </p:cNvPr>
            <p:cNvSpPr txBox="1"/>
            <p:nvPr/>
          </p:nvSpPr>
          <p:spPr>
            <a:xfrm>
              <a:off x="7808248" y="5430294"/>
              <a:ext cx="4160039" cy="461665"/>
            </a:xfrm>
            <a:prstGeom prst="rect">
              <a:avLst/>
            </a:prstGeom>
            <a:noFill/>
          </p:spPr>
          <p:txBody>
            <a:bodyPr wrap="square" rtlCol="0">
              <a:spAutoFit/>
            </a:bodyPr>
            <a:lstStyle/>
            <a:p>
              <a:r>
                <a:rPr lang="en-US" sz="1200" dirty="0">
                  <a:solidFill>
                    <a:srgbClr val="FF00FF"/>
                  </a:solidFill>
                </a:rPr>
                <a:t>[Mihic 2018 Ch 19 p17A</a:t>
              </a:r>
              <a:r>
                <a:rPr lang="en-US" sz="1100" dirty="0">
                  <a:solidFill>
                    <a:srgbClr val="FF00FF"/>
                  </a:solidFill>
                </a:rPr>
                <a:t>] nonbenzodiazepine…act</a:t>
              </a:r>
              <a:endParaRPr lang="en-US" sz="1200" dirty="0">
                <a:solidFill>
                  <a:srgbClr val="FF00FF"/>
                </a:solidFill>
              </a:endParaRPr>
            </a:p>
            <a:p>
              <a:r>
                <a:rPr lang="en-US" sz="1200" dirty="0">
                  <a:solidFill>
                    <a:srgbClr val="FF00FF"/>
                  </a:solidFill>
                </a:rPr>
                <a:t>[DOJ DEA 2020 p1A] Benzodiazepine…act</a:t>
              </a:r>
            </a:p>
          </p:txBody>
        </p:sp>
        <p:sp>
          <p:nvSpPr>
            <p:cNvPr id="12" name="TextBox 11">
              <a:extLst>
                <a:ext uri="{FF2B5EF4-FFF2-40B4-BE49-F238E27FC236}">
                  <a16:creationId xmlns:a16="http://schemas.microsoft.com/office/drawing/2014/main" id="{AF6C3EA6-2601-4920-AD36-C8DC034C0905}"/>
                </a:ext>
              </a:extLst>
            </p:cNvPr>
            <p:cNvSpPr txBox="1"/>
            <p:nvPr/>
          </p:nvSpPr>
          <p:spPr>
            <a:xfrm>
              <a:off x="7274585" y="6000017"/>
              <a:ext cx="3738829" cy="276999"/>
            </a:xfrm>
            <a:prstGeom prst="rect">
              <a:avLst/>
            </a:prstGeom>
            <a:noFill/>
          </p:spPr>
          <p:txBody>
            <a:bodyPr wrap="square" rtlCol="0">
              <a:spAutoFit/>
            </a:bodyPr>
            <a:lstStyle/>
            <a:p>
              <a:r>
                <a:rPr lang="en-US" sz="1200" dirty="0">
                  <a:solidFill>
                    <a:srgbClr val="FF00FF"/>
                  </a:solidFill>
                </a:rPr>
                <a:t>[Stedman’s online: p1A] This…III</a:t>
              </a:r>
            </a:p>
          </p:txBody>
        </p:sp>
        <p:sp>
          <p:nvSpPr>
            <p:cNvPr id="13" name="TextBox 12">
              <a:extLst>
                <a:ext uri="{FF2B5EF4-FFF2-40B4-BE49-F238E27FC236}">
                  <a16:creationId xmlns:a16="http://schemas.microsoft.com/office/drawing/2014/main" id="{66F5AFC9-EBD4-4F0C-918D-A2E8A91DBB92}"/>
                </a:ext>
              </a:extLst>
            </p:cNvPr>
            <p:cNvSpPr txBox="1"/>
            <p:nvPr/>
          </p:nvSpPr>
          <p:spPr>
            <a:xfrm>
              <a:off x="7274585" y="6224489"/>
              <a:ext cx="5163067" cy="276999"/>
            </a:xfrm>
            <a:prstGeom prst="rect">
              <a:avLst/>
            </a:prstGeom>
            <a:noFill/>
          </p:spPr>
          <p:txBody>
            <a:bodyPr wrap="square" rtlCol="0">
              <a:spAutoFit/>
            </a:bodyPr>
            <a:lstStyle/>
            <a:p>
              <a:r>
                <a:rPr lang="en-US" sz="1200" dirty="0">
                  <a:solidFill>
                    <a:srgbClr val="FF00FF"/>
                  </a:solidFill>
                </a:rPr>
                <a:t>[Taber’s online: p11A] This…III</a:t>
              </a:r>
            </a:p>
          </p:txBody>
        </p:sp>
        <p:sp>
          <p:nvSpPr>
            <p:cNvPr id="35" name="TextBox 34">
              <a:extLst>
                <a:ext uri="{FF2B5EF4-FFF2-40B4-BE49-F238E27FC236}">
                  <a16:creationId xmlns:a16="http://schemas.microsoft.com/office/drawing/2014/main" id="{C666EDC4-B039-234D-9FE4-C09E6DD0F46C}"/>
                </a:ext>
              </a:extLst>
            </p:cNvPr>
            <p:cNvSpPr txBox="1"/>
            <p:nvPr/>
          </p:nvSpPr>
          <p:spPr>
            <a:xfrm>
              <a:off x="8869255" y="4625240"/>
              <a:ext cx="2881274" cy="646331"/>
            </a:xfrm>
            <a:prstGeom prst="rect">
              <a:avLst/>
            </a:prstGeom>
            <a:noFill/>
          </p:spPr>
          <p:txBody>
            <a:bodyPr wrap="square" rtlCol="0">
              <a:spAutoFit/>
            </a:bodyPr>
            <a:lstStyle/>
            <a:p>
              <a:r>
                <a:rPr lang="en-US" sz="1200" dirty="0">
                  <a:solidFill>
                    <a:srgbClr val="FF00FF"/>
                  </a:solidFill>
                </a:rPr>
                <a:t>[Sonata PI: p1A] Boxed warning </a:t>
              </a:r>
            </a:p>
            <a:p>
              <a:r>
                <a:rPr lang="en-US" sz="1200" dirty="0">
                  <a:solidFill>
                    <a:srgbClr val="FF00FF"/>
                  </a:solidFill>
                </a:rPr>
                <a:t>[Lunesta PI: p1B] Boxed warning </a:t>
              </a:r>
            </a:p>
            <a:p>
              <a:r>
                <a:rPr lang="en-US" sz="1200" dirty="0">
                  <a:solidFill>
                    <a:srgbClr val="FF00FF"/>
                  </a:solidFill>
                </a:rPr>
                <a:t>[</a:t>
              </a:r>
              <a:r>
                <a:rPr lang="en-US" sz="1200" dirty="0" err="1">
                  <a:solidFill>
                    <a:srgbClr val="FF00FF"/>
                  </a:solidFill>
                </a:rPr>
                <a:t>Zolpimist</a:t>
              </a:r>
              <a:r>
                <a:rPr lang="en-US" sz="1200" dirty="0">
                  <a:solidFill>
                    <a:srgbClr val="FF00FF"/>
                  </a:solidFill>
                </a:rPr>
                <a:t> PI: p1B] Boxed warning </a:t>
              </a:r>
            </a:p>
          </p:txBody>
        </p:sp>
        <p:sp>
          <p:nvSpPr>
            <p:cNvPr id="3" name="TextBox 2">
              <a:extLst>
                <a:ext uri="{FF2B5EF4-FFF2-40B4-BE49-F238E27FC236}">
                  <a16:creationId xmlns:a16="http://schemas.microsoft.com/office/drawing/2014/main" id="{78C347B5-6EE6-4518-BE35-037587C1E81E}"/>
                </a:ext>
              </a:extLst>
            </p:cNvPr>
            <p:cNvSpPr txBox="1"/>
            <p:nvPr/>
          </p:nvSpPr>
          <p:spPr>
            <a:xfrm>
              <a:off x="8535839" y="2827836"/>
              <a:ext cx="2392691" cy="430887"/>
            </a:xfrm>
            <a:prstGeom prst="rect">
              <a:avLst/>
            </a:prstGeom>
            <a:noFill/>
          </p:spPr>
          <p:txBody>
            <a:bodyPr wrap="square" rtlCol="0">
              <a:spAutoFit/>
            </a:bodyPr>
            <a:lstStyle/>
            <a:p>
              <a:r>
                <a:rPr lang="en-US" sz="1100" dirty="0">
                  <a:solidFill>
                    <a:srgbClr val="FF00FF"/>
                  </a:solidFill>
                </a:rPr>
                <a:t>[FDA Boxed warning 2019, p1A] In…awake</a:t>
              </a:r>
            </a:p>
          </p:txBody>
        </p:sp>
        <p:sp>
          <p:nvSpPr>
            <p:cNvPr id="5" name="TextBox 4">
              <a:extLst>
                <a:ext uri="{FF2B5EF4-FFF2-40B4-BE49-F238E27FC236}">
                  <a16:creationId xmlns:a16="http://schemas.microsoft.com/office/drawing/2014/main" id="{6E8E8068-F264-43EC-AF34-03382EA232E6}"/>
                </a:ext>
              </a:extLst>
            </p:cNvPr>
            <p:cNvSpPr txBox="1"/>
            <p:nvPr/>
          </p:nvSpPr>
          <p:spPr>
            <a:xfrm>
              <a:off x="8505378" y="3926246"/>
              <a:ext cx="2367889" cy="461665"/>
            </a:xfrm>
            <a:prstGeom prst="rect">
              <a:avLst/>
            </a:prstGeom>
            <a:noFill/>
          </p:spPr>
          <p:txBody>
            <a:bodyPr wrap="square" rtlCol="0">
              <a:spAutoFit/>
            </a:bodyPr>
            <a:lstStyle/>
            <a:p>
              <a:r>
                <a:rPr lang="en-US" sz="1200" dirty="0">
                  <a:solidFill>
                    <a:srgbClr val="FF00FF"/>
                  </a:solidFill>
                </a:rPr>
                <a:t>[FDA DSC Zdrugs, p1A,B] Nonbenzodiazepine…behaviors</a:t>
              </a:r>
            </a:p>
          </p:txBody>
        </p:sp>
      </p:grpSp>
    </p:spTree>
    <p:extLst>
      <p:ext uri="{BB962C8B-B14F-4D97-AF65-F5344CB8AC3E}">
        <p14:creationId xmlns:p14="http://schemas.microsoft.com/office/powerpoint/2010/main" val="2548486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rmAutofit fontScale="90000"/>
          </a:bodyPr>
          <a:lstStyle/>
          <a:p>
            <a:r>
              <a:rPr lang="en-US" dirty="0"/>
              <a:t>Melatonin Receptor Agonists – </a:t>
            </a:r>
            <a:br>
              <a:rPr lang="en-US" dirty="0"/>
            </a:br>
            <a:r>
              <a:rPr lang="en-US" dirty="0"/>
              <a:t>Mechanism of Action </a:t>
            </a:r>
          </a:p>
        </p:txBody>
      </p:sp>
      <p:sp>
        <p:nvSpPr>
          <p:cNvPr id="3" name="TextBox 2">
            <a:extLst>
              <a:ext uri="{FF2B5EF4-FFF2-40B4-BE49-F238E27FC236}">
                <a16:creationId xmlns:a16="http://schemas.microsoft.com/office/drawing/2014/main" id="{5AE97636-815A-4457-9BEF-D3876605327A}"/>
              </a:ext>
            </a:extLst>
          </p:cNvPr>
          <p:cNvSpPr txBox="1"/>
          <p:nvPr/>
        </p:nvSpPr>
        <p:spPr>
          <a:xfrm>
            <a:off x="457200" y="1188720"/>
            <a:ext cx="7997483" cy="1323439"/>
          </a:xfrm>
          <a:prstGeom prst="rect">
            <a:avLst/>
          </a:prstGeom>
          <a:noFill/>
        </p:spPr>
        <p:txBody>
          <a:bodyPr wrap="square" rtlCol="0">
            <a:spAutoFit/>
          </a:bodyPr>
          <a:lstStyle/>
          <a:p>
            <a:r>
              <a:rPr lang="en-US" sz="1600" dirty="0">
                <a:solidFill>
                  <a:srgbClr val="56575B"/>
                </a:solidFill>
              </a:rPr>
              <a:t>As you learned previously, melatonin is a hormone secreted by the pineal gland that participates in the regulation of </a:t>
            </a:r>
            <a:r>
              <a:rPr lang="en-US" sz="1600" b="1" u="sng" dirty="0">
                <a:solidFill>
                  <a:srgbClr val="8F1D56"/>
                </a:solidFill>
                <a:hlinkClick r:id="rId3" action="ppaction://hlinksldjump">
                  <a:extLst>
                    <a:ext uri="{A12FA001-AC4F-418D-AE19-62706E023703}">
                      <ahyp:hlinkClr xmlns:ahyp="http://schemas.microsoft.com/office/drawing/2018/hyperlinkcolor" val="tx"/>
                    </a:ext>
                  </a:extLst>
                </a:hlinkClick>
              </a:rPr>
              <a:t>circadian rhythms</a:t>
            </a:r>
            <a:r>
              <a:rPr lang="en-US" sz="1600" dirty="0">
                <a:solidFill>
                  <a:srgbClr val="56575B"/>
                </a:solidFill>
              </a:rPr>
              <a:t>, and thus impacts sleep/wake cycles. It is thought to play a role in resetting the </a:t>
            </a:r>
            <a:r>
              <a:rPr lang="en-US" sz="1600" b="1" u="sng" dirty="0">
                <a:solidFill>
                  <a:srgbClr val="8F1D56"/>
                </a:solidFill>
                <a:hlinkClick r:id="rId3" action="ppaction://hlinksldjump">
                  <a:extLst>
                    <a:ext uri="{A12FA001-AC4F-418D-AE19-62706E023703}">
                      <ahyp:hlinkClr xmlns:ahyp="http://schemas.microsoft.com/office/drawing/2018/hyperlinkcolor" val="tx"/>
                    </a:ext>
                  </a:extLst>
                </a:hlinkClick>
              </a:rPr>
              <a:t>suprachiasmatic nucleus (SCN)</a:t>
            </a:r>
            <a:r>
              <a:rPr lang="en-US" sz="1600" dirty="0">
                <a:solidFill>
                  <a:srgbClr val="56575B"/>
                </a:solidFill>
              </a:rPr>
              <a:t>,</a:t>
            </a:r>
            <a:r>
              <a:rPr lang="en-US" sz="1600" b="1" u="sng" dirty="0">
                <a:solidFill>
                  <a:srgbClr val="56575B"/>
                </a:solidFill>
              </a:rPr>
              <a:t> </a:t>
            </a:r>
            <a:r>
              <a:rPr lang="en-US" sz="1600" dirty="0">
                <a:solidFill>
                  <a:srgbClr val="56575B"/>
                </a:solidFill>
              </a:rPr>
              <a:t>the master clock of circadian rhythms. </a:t>
            </a:r>
          </a:p>
          <a:p>
            <a:endParaRPr lang="en-US" sz="1600" dirty="0"/>
          </a:p>
        </p:txBody>
      </p:sp>
      <p:sp>
        <p:nvSpPr>
          <p:cNvPr id="14" name="Rectangle 13">
            <a:extLst>
              <a:ext uri="{FF2B5EF4-FFF2-40B4-BE49-F238E27FC236}">
                <a16:creationId xmlns:a16="http://schemas.microsoft.com/office/drawing/2014/main" id="{E0D0B626-94F9-3244-AAB5-1438BB38CC01}"/>
              </a:ext>
            </a:extLst>
          </p:cNvPr>
          <p:cNvSpPr/>
          <p:nvPr/>
        </p:nvSpPr>
        <p:spPr>
          <a:xfrm>
            <a:off x="2813244" y="2392591"/>
            <a:ext cx="5622932" cy="3657599"/>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21" name="Group 20">
            <a:extLst>
              <a:ext uri="{FF2B5EF4-FFF2-40B4-BE49-F238E27FC236}">
                <a16:creationId xmlns:a16="http://schemas.microsoft.com/office/drawing/2014/main" id="{6BA7ED0A-9625-CC44-A443-ACEE0E9206A0}"/>
              </a:ext>
            </a:extLst>
          </p:cNvPr>
          <p:cNvGrpSpPr/>
          <p:nvPr/>
        </p:nvGrpSpPr>
        <p:grpSpPr>
          <a:xfrm>
            <a:off x="2970714" y="2559393"/>
            <a:ext cx="5767811" cy="3429000"/>
            <a:chOff x="2878681" y="2409836"/>
            <a:chExt cx="5767811" cy="3429000"/>
          </a:xfrm>
        </p:grpSpPr>
        <p:pic>
          <p:nvPicPr>
            <p:cNvPr id="16" name="Picture 15">
              <a:extLst>
                <a:ext uri="{FF2B5EF4-FFF2-40B4-BE49-F238E27FC236}">
                  <a16:creationId xmlns:a16="http://schemas.microsoft.com/office/drawing/2014/main" id="{6047C1DB-1733-5B4B-A6BD-541371299F98}"/>
                </a:ext>
              </a:extLst>
            </p:cNvPr>
            <p:cNvPicPr>
              <a:picLocks noChangeAspect="1"/>
            </p:cNvPicPr>
            <p:nvPr/>
          </p:nvPicPr>
          <p:blipFill rotWithShape="1">
            <a:blip r:embed="rId4"/>
            <a:srcRect r="10464"/>
            <a:stretch/>
          </p:blipFill>
          <p:spPr>
            <a:xfrm>
              <a:off x="2878681" y="2409836"/>
              <a:ext cx="4753108" cy="3429000"/>
            </a:xfrm>
            <a:prstGeom prst="rect">
              <a:avLst/>
            </a:prstGeom>
          </p:spPr>
        </p:pic>
        <p:sp>
          <p:nvSpPr>
            <p:cNvPr id="17" name="TextBox 16">
              <a:extLst>
                <a:ext uri="{FF2B5EF4-FFF2-40B4-BE49-F238E27FC236}">
                  <a16:creationId xmlns:a16="http://schemas.microsoft.com/office/drawing/2014/main" id="{537C6B92-B544-DB41-BBC1-B70DDD43B230}"/>
                </a:ext>
              </a:extLst>
            </p:cNvPr>
            <p:cNvSpPr txBox="1"/>
            <p:nvPr/>
          </p:nvSpPr>
          <p:spPr>
            <a:xfrm>
              <a:off x="6983068" y="4764085"/>
              <a:ext cx="1369096" cy="338554"/>
            </a:xfrm>
            <a:prstGeom prst="rect">
              <a:avLst/>
            </a:prstGeom>
            <a:noFill/>
          </p:spPr>
          <p:txBody>
            <a:bodyPr wrap="square" rtlCol="0">
              <a:spAutoFit/>
            </a:bodyPr>
            <a:lstStyle/>
            <a:p>
              <a:r>
                <a:rPr lang="en-US" sz="1600" dirty="0">
                  <a:solidFill>
                    <a:srgbClr val="8F1D56"/>
                  </a:solidFill>
                  <a:latin typeface="Arial Black" panose="020B0A04020102020204"/>
                </a:rPr>
                <a:t>Melatonin</a:t>
              </a:r>
              <a:endParaRPr lang="en-US" dirty="0"/>
            </a:p>
          </p:txBody>
        </p:sp>
        <p:sp>
          <p:nvSpPr>
            <p:cNvPr id="18" name="TextBox 17">
              <a:extLst>
                <a:ext uri="{FF2B5EF4-FFF2-40B4-BE49-F238E27FC236}">
                  <a16:creationId xmlns:a16="http://schemas.microsoft.com/office/drawing/2014/main" id="{A9EE3F50-65DE-464A-BA75-2F5A159D3274}"/>
                </a:ext>
              </a:extLst>
            </p:cNvPr>
            <p:cNvSpPr txBox="1"/>
            <p:nvPr/>
          </p:nvSpPr>
          <p:spPr>
            <a:xfrm>
              <a:off x="5886255" y="5279491"/>
              <a:ext cx="1618317" cy="307777"/>
            </a:xfrm>
            <a:prstGeom prst="rect">
              <a:avLst/>
            </a:prstGeom>
            <a:noFill/>
          </p:spPr>
          <p:txBody>
            <a:bodyPr wrap="square" rtlCol="0">
              <a:spAutoFit/>
            </a:bodyPr>
            <a:lstStyle/>
            <a:p>
              <a:pPr algn="ctr"/>
              <a:r>
                <a:rPr lang="en-US" sz="1400" dirty="0">
                  <a:solidFill>
                    <a:srgbClr val="56575B"/>
                  </a:solidFill>
                  <a:latin typeface="Arial" panose="020B0604020202020204" pitchFamily="34" charset="0"/>
                  <a:cs typeface="Arial" panose="020B0604020202020204" pitchFamily="34" charset="0"/>
                </a:rPr>
                <a:t>Hypothalamus</a:t>
              </a:r>
            </a:p>
          </p:txBody>
        </p:sp>
        <p:sp>
          <p:nvSpPr>
            <p:cNvPr id="19" name="TextBox 18">
              <a:extLst>
                <a:ext uri="{FF2B5EF4-FFF2-40B4-BE49-F238E27FC236}">
                  <a16:creationId xmlns:a16="http://schemas.microsoft.com/office/drawing/2014/main" id="{6E87F55C-BFCA-D34F-87CF-86C320EC2E2D}"/>
                </a:ext>
              </a:extLst>
            </p:cNvPr>
            <p:cNvSpPr txBox="1"/>
            <p:nvPr/>
          </p:nvSpPr>
          <p:spPr>
            <a:xfrm>
              <a:off x="7373523" y="3688762"/>
              <a:ext cx="1272969" cy="523220"/>
            </a:xfrm>
            <a:prstGeom prst="rect">
              <a:avLst/>
            </a:prstGeom>
            <a:noFill/>
          </p:spPr>
          <p:txBody>
            <a:bodyPr wrap="square" rtlCol="0">
              <a:spAutoFit/>
            </a:bodyPr>
            <a:lstStyle/>
            <a:p>
              <a:r>
                <a:rPr lang="en-US" sz="1400" dirty="0">
                  <a:solidFill>
                    <a:srgbClr val="56575B"/>
                  </a:solidFill>
                  <a:latin typeface="Arial" panose="020B0604020202020204" pitchFamily="34" charset="0"/>
                  <a:cs typeface="Arial" panose="020B0604020202020204" pitchFamily="34" charset="0"/>
                </a:rPr>
                <a:t>Pineal </a:t>
              </a:r>
              <a:br>
                <a:rPr lang="en-US" sz="1400" dirty="0">
                  <a:solidFill>
                    <a:srgbClr val="56575B"/>
                  </a:solidFill>
                  <a:latin typeface="Arial" panose="020B0604020202020204" pitchFamily="34" charset="0"/>
                  <a:cs typeface="Arial" panose="020B0604020202020204" pitchFamily="34" charset="0"/>
                </a:rPr>
              </a:br>
              <a:r>
                <a:rPr lang="en-US" sz="1400" dirty="0">
                  <a:solidFill>
                    <a:srgbClr val="56575B"/>
                  </a:solidFill>
                  <a:latin typeface="Arial" panose="020B0604020202020204" pitchFamily="34" charset="0"/>
                  <a:cs typeface="Arial" panose="020B0604020202020204" pitchFamily="34" charset="0"/>
                </a:rPr>
                <a:t>gland</a:t>
              </a:r>
            </a:p>
          </p:txBody>
        </p:sp>
        <p:sp>
          <p:nvSpPr>
            <p:cNvPr id="20" name="TextBox 19">
              <a:extLst>
                <a:ext uri="{FF2B5EF4-FFF2-40B4-BE49-F238E27FC236}">
                  <a16:creationId xmlns:a16="http://schemas.microsoft.com/office/drawing/2014/main" id="{16A0A871-DF1F-C048-B30C-EB2B8E229DB6}"/>
                </a:ext>
              </a:extLst>
            </p:cNvPr>
            <p:cNvSpPr txBox="1"/>
            <p:nvPr/>
          </p:nvSpPr>
          <p:spPr>
            <a:xfrm>
              <a:off x="3149600" y="3982361"/>
              <a:ext cx="666244" cy="307777"/>
            </a:xfrm>
            <a:prstGeom prst="rect">
              <a:avLst/>
            </a:prstGeom>
            <a:noFill/>
          </p:spPr>
          <p:txBody>
            <a:bodyPr wrap="square" rtlCol="0">
              <a:spAutoFit/>
            </a:bodyPr>
            <a:lstStyle/>
            <a:p>
              <a:pPr algn="r"/>
              <a:r>
                <a:rPr lang="en-US" sz="1400" dirty="0">
                  <a:solidFill>
                    <a:srgbClr val="56575B"/>
                  </a:solidFill>
                  <a:latin typeface="Arial" panose="020B0604020202020204" pitchFamily="34" charset="0"/>
                  <a:cs typeface="Arial" panose="020B0604020202020204" pitchFamily="34" charset="0"/>
                </a:rPr>
                <a:t>SCN</a:t>
              </a:r>
            </a:p>
          </p:txBody>
        </p:sp>
      </p:grpSp>
      <p:sp>
        <p:nvSpPr>
          <p:cNvPr id="5" name="TextBox 4">
            <a:extLst>
              <a:ext uri="{FF2B5EF4-FFF2-40B4-BE49-F238E27FC236}">
                <a16:creationId xmlns:a16="http://schemas.microsoft.com/office/drawing/2014/main" id="{13C0C9A1-A672-F94D-8698-0D8A91587C62}"/>
              </a:ext>
            </a:extLst>
          </p:cNvPr>
          <p:cNvSpPr txBox="1"/>
          <p:nvPr/>
        </p:nvSpPr>
        <p:spPr>
          <a:xfrm>
            <a:off x="457200" y="2280558"/>
            <a:ext cx="2058330" cy="2092881"/>
          </a:xfrm>
          <a:prstGeom prst="rect">
            <a:avLst/>
          </a:prstGeom>
          <a:noFill/>
        </p:spPr>
        <p:txBody>
          <a:bodyPr wrap="square" rIns="0" rtlCol="0">
            <a:spAutoFit/>
          </a:bodyPr>
          <a:lstStyle/>
          <a:p>
            <a:r>
              <a:rPr lang="en-US" sz="1600" dirty="0">
                <a:solidFill>
                  <a:srgbClr val="8F1D56"/>
                </a:solidFill>
                <a:latin typeface="+mj-lt"/>
              </a:rPr>
              <a:t>Ramelteon </a:t>
            </a:r>
            <a:br>
              <a:rPr lang="en-US" sz="1600" dirty="0">
                <a:solidFill>
                  <a:srgbClr val="8F1D56"/>
                </a:solidFill>
                <a:latin typeface="+mj-lt"/>
              </a:rPr>
            </a:br>
            <a:r>
              <a:rPr lang="en-US" sz="1600" dirty="0">
                <a:solidFill>
                  <a:srgbClr val="8F1D56"/>
                </a:solidFill>
                <a:latin typeface="+mj-lt"/>
              </a:rPr>
              <a:t>is a melatonin </a:t>
            </a:r>
            <a:br>
              <a:rPr lang="en-US" sz="1600" dirty="0">
                <a:solidFill>
                  <a:srgbClr val="8F1D56"/>
                </a:solidFill>
                <a:latin typeface="+mj-lt"/>
              </a:rPr>
            </a:br>
            <a:r>
              <a:rPr lang="en-US" sz="1600" dirty="0">
                <a:solidFill>
                  <a:srgbClr val="8F1D56"/>
                </a:solidFill>
                <a:latin typeface="+mj-lt"/>
              </a:rPr>
              <a:t>receptor agonist, and acts at melatonin </a:t>
            </a:r>
            <a:br>
              <a:rPr lang="en-US" sz="1600" dirty="0">
                <a:solidFill>
                  <a:srgbClr val="8F1D56"/>
                </a:solidFill>
                <a:latin typeface="+mj-lt"/>
              </a:rPr>
            </a:br>
            <a:r>
              <a:rPr lang="en-US" sz="1600" dirty="0">
                <a:solidFill>
                  <a:srgbClr val="8F1D56"/>
                </a:solidFill>
                <a:latin typeface="+mj-lt"/>
              </a:rPr>
              <a:t>MT</a:t>
            </a:r>
            <a:r>
              <a:rPr lang="en-US" sz="1600" baseline="-25000" dirty="0">
                <a:solidFill>
                  <a:srgbClr val="8F1D56"/>
                </a:solidFill>
                <a:latin typeface="+mj-lt"/>
              </a:rPr>
              <a:t>1</a:t>
            </a:r>
            <a:r>
              <a:rPr lang="en-US" sz="1600" dirty="0">
                <a:solidFill>
                  <a:srgbClr val="8F1D56"/>
                </a:solidFill>
                <a:latin typeface="+mj-lt"/>
              </a:rPr>
              <a:t> and MT</a:t>
            </a:r>
            <a:r>
              <a:rPr lang="en-US" sz="1600" baseline="-25000" dirty="0">
                <a:solidFill>
                  <a:srgbClr val="8F1D56"/>
                </a:solidFill>
                <a:latin typeface="+mj-lt"/>
              </a:rPr>
              <a:t>2</a:t>
            </a:r>
            <a:r>
              <a:rPr lang="en-US" sz="1600" dirty="0">
                <a:solidFill>
                  <a:srgbClr val="8F1D56"/>
                </a:solidFill>
                <a:latin typeface="+mj-lt"/>
              </a:rPr>
              <a:t> receptors</a:t>
            </a:r>
          </a:p>
          <a:p>
            <a:endParaRPr lang="en-US" dirty="0"/>
          </a:p>
        </p:txBody>
      </p:sp>
      <p:grpSp>
        <p:nvGrpSpPr>
          <p:cNvPr id="7" name="Refs" hidden="1">
            <a:extLst>
              <a:ext uri="{FF2B5EF4-FFF2-40B4-BE49-F238E27FC236}">
                <a16:creationId xmlns:a16="http://schemas.microsoft.com/office/drawing/2014/main" id="{793790E5-4489-7847-A49C-B3DBFD9E2F2A}"/>
              </a:ext>
            </a:extLst>
          </p:cNvPr>
          <p:cNvGrpSpPr/>
          <p:nvPr/>
        </p:nvGrpSpPr>
        <p:grpSpPr>
          <a:xfrm>
            <a:off x="78397" y="1031647"/>
            <a:ext cx="6483767" cy="4551289"/>
            <a:chOff x="78397" y="1031647"/>
            <a:chExt cx="6483767" cy="4551289"/>
          </a:xfrm>
        </p:grpSpPr>
        <p:sp>
          <p:nvSpPr>
            <p:cNvPr id="22" name="TextBox 21">
              <a:extLst>
                <a:ext uri="{FF2B5EF4-FFF2-40B4-BE49-F238E27FC236}">
                  <a16:creationId xmlns:a16="http://schemas.microsoft.com/office/drawing/2014/main" id="{FA884ECA-9C39-4553-A66E-C71F6760E3E4}"/>
                </a:ext>
              </a:extLst>
            </p:cNvPr>
            <p:cNvSpPr txBox="1"/>
            <p:nvPr/>
          </p:nvSpPr>
          <p:spPr>
            <a:xfrm>
              <a:off x="2970714" y="4936605"/>
              <a:ext cx="2620192" cy="646331"/>
            </a:xfrm>
            <a:prstGeom prst="rect">
              <a:avLst/>
            </a:prstGeom>
            <a:noFill/>
          </p:spPr>
          <p:txBody>
            <a:bodyPr wrap="square" rtlCol="0">
              <a:spAutoFit/>
            </a:bodyPr>
            <a:lstStyle/>
            <a:p>
              <a:r>
                <a:rPr lang="en-US" sz="1200" dirty="0">
                  <a:solidFill>
                    <a:srgbClr val="FF33CC"/>
                  </a:solidFill>
                </a:rPr>
                <a:t>[Tortora(Ch14_2021): p26A,30A,31A] [Hastings 2018 p454A] visual</a:t>
              </a:r>
            </a:p>
          </p:txBody>
        </p:sp>
        <p:sp>
          <p:nvSpPr>
            <p:cNvPr id="6" name="TextBox 5">
              <a:extLst>
                <a:ext uri="{FF2B5EF4-FFF2-40B4-BE49-F238E27FC236}">
                  <a16:creationId xmlns:a16="http://schemas.microsoft.com/office/drawing/2014/main" id="{3FE30F1C-F446-47B6-9AD3-14BF1A6C6592}"/>
                </a:ext>
              </a:extLst>
            </p:cNvPr>
            <p:cNvSpPr txBox="1"/>
            <p:nvPr/>
          </p:nvSpPr>
          <p:spPr>
            <a:xfrm>
              <a:off x="78397" y="2165535"/>
              <a:ext cx="4407106" cy="276999"/>
            </a:xfrm>
            <a:prstGeom prst="rect">
              <a:avLst/>
            </a:prstGeom>
            <a:noFill/>
          </p:spPr>
          <p:txBody>
            <a:bodyPr wrap="square" rtlCol="0">
              <a:spAutoFit/>
            </a:bodyPr>
            <a:lstStyle/>
            <a:p>
              <a:r>
                <a:rPr lang="en-US" sz="1200" dirty="0">
                  <a:solidFill>
                    <a:srgbClr val="FF00FF"/>
                  </a:solidFill>
                </a:rPr>
                <a:t>[Rozerem PI 2020 p11AB] Ramelteon…receptors</a:t>
              </a:r>
            </a:p>
          </p:txBody>
        </p:sp>
        <p:sp>
          <p:nvSpPr>
            <p:cNvPr id="11" name="TextBox 10">
              <a:extLst>
                <a:ext uri="{FF2B5EF4-FFF2-40B4-BE49-F238E27FC236}">
                  <a16:creationId xmlns:a16="http://schemas.microsoft.com/office/drawing/2014/main" id="{270D34B7-549C-4F30-8453-FB2A722C050F}"/>
                </a:ext>
              </a:extLst>
            </p:cNvPr>
            <p:cNvSpPr txBox="1"/>
            <p:nvPr/>
          </p:nvSpPr>
          <p:spPr>
            <a:xfrm flipH="1">
              <a:off x="1081361" y="1031647"/>
              <a:ext cx="5480803" cy="307777"/>
            </a:xfrm>
            <a:prstGeom prst="rect">
              <a:avLst/>
            </a:prstGeom>
            <a:noFill/>
          </p:spPr>
          <p:txBody>
            <a:bodyPr wrap="square" rtlCol="0">
              <a:spAutoFit/>
            </a:bodyPr>
            <a:lstStyle/>
            <a:p>
              <a:r>
                <a:rPr lang="en-US" sz="1400" dirty="0">
                  <a:solidFill>
                    <a:srgbClr val="FF33CC"/>
                  </a:solidFill>
                </a:rPr>
                <a:t>[</a:t>
              </a:r>
              <a:r>
                <a:rPr lang="en-US" sz="1400" dirty="0">
                  <a:solidFill>
                    <a:srgbClr val="FF00FF"/>
                  </a:solidFill>
                </a:rPr>
                <a:t>Tortora(Ch14_2021): p30A,31A] Melatonin…rhythms</a:t>
              </a:r>
              <a:endParaRPr lang="en-US" sz="1400" dirty="0">
                <a:solidFill>
                  <a:srgbClr val="FF33CC"/>
                </a:solidFill>
              </a:endParaRPr>
            </a:p>
          </p:txBody>
        </p:sp>
      </p:grpSp>
    </p:spTree>
    <p:extLst>
      <p:ext uri="{BB962C8B-B14F-4D97-AF65-F5344CB8AC3E}">
        <p14:creationId xmlns:p14="http://schemas.microsoft.com/office/powerpoint/2010/main" val="229330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199"/>
            <a:ext cx="7886700" cy="427354"/>
          </a:xfrm>
        </p:spPr>
        <p:txBody>
          <a:bodyPr>
            <a:normAutofit fontScale="90000"/>
          </a:bodyPr>
          <a:lstStyle/>
          <a:p>
            <a:r>
              <a:rPr lang="en-US" dirty="0"/>
              <a:t>Melatonin Receptor Agonists – </a:t>
            </a:r>
            <a:br>
              <a:rPr lang="en-US" dirty="0"/>
            </a:br>
            <a:r>
              <a:rPr lang="en-US" dirty="0"/>
              <a:t>Role in Insomnia Treatment and Safety</a:t>
            </a:r>
          </a:p>
        </p:txBody>
      </p:sp>
      <p:sp>
        <p:nvSpPr>
          <p:cNvPr id="3" name="TextBox 2">
            <a:extLst>
              <a:ext uri="{FF2B5EF4-FFF2-40B4-BE49-F238E27FC236}">
                <a16:creationId xmlns:a16="http://schemas.microsoft.com/office/drawing/2014/main" id="{79615395-DDA2-4E9C-8664-D1DD1DBCF5F5}"/>
              </a:ext>
            </a:extLst>
          </p:cNvPr>
          <p:cNvSpPr txBox="1"/>
          <p:nvPr/>
        </p:nvSpPr>
        <p:spPr>
          <a:xfrm>
            <a:off x="457200" y="1280160"/>
            <a:ext cx="8102991" cy="830997"/>
          </a:xfrm>
          <a:prstGeom prst="rect">
            <a:avLst/>
          </a:prstGeom>
          <a:noFill/>
        </p:spPr>
        <p:txBody>
          <a:bodyPr wrap="square" rtlCol="0">
            <a:spAutoFit/>
          </a:bodyPr>
          <a:lstStyle/>
          <a:p>
            <a:r>
              <a:rPr lang="en-US" sz="1600" dirty="0">
                <a:solidFill>
                  <a:srgbClr val="56575B"/>
                </a:solidFill>
              </a:rPr>
              <a:t>Ramelteon is indicated for the treatment of insomnia characterized by difficulty with  sleep onset. This indication is based on data from three randomized controlled trials in adults up to 6 months in duration showing that ramelteon reduced sleep latency. </a:t>
            </a:r>
          </a:p>
        </p:txBody>
      </p:sp>
      <p:sp>
        <p:nvSpPr>
          <p:cNvPr id="45" name="TextBox 44">
            <a:extLst>
              <a:ext uri="{FF2B5EF4-FFF2-40B4-BE49-F238E27FC236}">
                <a16:creationId xmlns:a16="http://schemas.microsoft.com/office/drawing/2014/main" id="{1D6EAAC4-DD0C-3E4D-9B51-70B97F3AFAB7}"/>
              </a:ext>
            </a:extLst>
          </p:cNvPr>
          <p:cNvSpPr txBox="1"/>
          <p:nvPr/>
        </p:nvSpPr>
        <p:spPr>
          <a:xfrm>
            <a:off x="457200" y="5354421"/>
            <a:ext cx="8174736" cy="584775"/>
          </a:xfrm>
          <a:prstGeom prst="rect">
            <a:avLst/>
          </a:prstGeom>
          <a:solidFill>
            <a:schemeClr val="accent4">
              <a:lumMod val="40000"/>
              <a:lumOff val="60000"/>
            </a:schemeClr>
          </a:solidFill>
          <a:ln w="19050">
            <a:solidFill>
              <a:srgbClr val="FFC000"/>
            </a:solidFill>
          </a:ln>
        </p:spPr>
        <p:txBody>
          <a:bodyPr wrap="square" rtlCol="0">
            <a:spAutoFit/>
          </a:bodyPr>
          <a:lstStyle/>
          <a:p>
            <a:r>
              <a:rPr lang="en-US" sz="1600" dirty="0">
                <a:solidFill>
                  <a:srgbClr val="56575B"/>
                </a:solidFill>
              </a:rPr>
              <a:t>As with many other insomnia treatments, complex sleep behaviors have been reported with ramelteon and the package insert carries a warning to this effect. </a:t>
            </a:r>
          </a:p>
        </p:txBody>
      </p:sp>
      <p:cxnSp>
        <p:nvCxnSpPr>
          <p:cNvPr id="47" name="Straight Connector 46">
            <a:extLst>
              <a:ext uri="{FF2B5EF4-FFF2-40B4-BE49-F238E27FC236}">
                <a16:creationId xmlns:a16="http://schemas.microsoft.com/office/drawing/2014/main" id="{4CA87094-B603-9E42-9CBB-DC4A9B4464AF}"/>
              </a:ext>
            </a:extLst>
          </p:cNvPr>
          <p:cNvCxnSpPr>
            <a:cxnSpLocks/>
          </p:cNvCxnSpPr>
          <p:nvPr/>
        </p:nvCxnSpPr>
        <p:spPr>
          <a:xfrm>
            <a:off x="1294956" y="2625279"/>
            <a:ext cx="0" cy="1498538"/>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B42CFBC-C218-9A4D-BEBA-0352B6FFB7BB}"/>
              </a:ext>
            </a:extLst>
          </p:cNvPr>
          <p:cNvCxnSpPr>
            <a:cxnSpLocks/>
          </p:cNvCxnSpPr>
          <p:nvPr/>
        </p:nvCxnSpPr>
        <p:spPr>
          <a:xfrm>
            <a:off x="7757320" y="2629965"/>
            <a:ext cx="0" cy="1498538"/>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0FF1C0A-C2C5-F047-87FF-1F2F3CA6D6CB}"/>
              </a:ext>
            </a:extLst>
          </p:cNvPr>
          <p:cNvGrpSpPr/>
          <p:nvPr/>
        </p:nvGrpSpPr>
        <p:grpSpPr>
          <a:xfrm>
            <a:off x="485110" y="3399574"/>
            <a:ext cx="8075081" cy="1976254"/>
            <a:chOff x="551126" y="3407327"/>
            <a:chExt cx="8075081" cy="1976254"/>
          </a:xfrm>
        </p:grpSpPr>
        <p:cxnSp>
          <p:nvCxnSpPr>
            <p:cNvPr id="36" name="Straight Connector 35">
              <a:extLst>
                <a:ext uri="{FF2B5EF4-FFF2-40B4-BE49-F238E27FC236}">
                  <a16:creationId xmlns:a16="http://schemas.microsoft.com/office/drawing/2014/main" id="{B16EE731-9079-4547-B143-10082E13D847}"/>
                </a:ext>
              </a:extLst>
            </p:cNvPr>
            <p:cNvCxnSpPr>
              <a:cxnSpLocks/>
            </p:cNvCxnSpPr>
            <p:nvPr/>
          </p:nvCxnSpPr>
          <p:spPr>
            <a:xfrm>
              <a:off x="1585527" y="3974074"/>
              <a:ext cx="6132947" cy="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7A93195-F1F6-8A4C-B1C0-526E04B64EC8}"/>
                </a:ext>
              </a:extLst>
            </p:cNvPr>
            <p:cNvGrpSpPr/>
            <p:nvPr/>
          </p:nvGrpSpPr>
          <p:grpSpPr>
            <a:xfrm>
              <a:off x="814410" y="3407327"/>
              <a:ext cx="7515179" cy="1097280"/>
              <a:chOff x="708609" y="3255377"/>
              <a:chExt cx="7515179" cy="1097280"/>
            </a:xfrm>
          </p:grpSpPr>
          <p:sp>
            <p:nvSpPr>
              <p:cNvPr id="13" name="Oval 12">
                <a:extLst>
                  <a:ext uri="{FF2B5EF4-FFF2-40B4-BE49-F238E27FC236}">
                    <a16:creationId xmlns:a16="http://schemas.microsoft.com/office/drawing/2014/main" id="{ADAA5468-ECFA-7D45-B0E5-6FA9E2F32BAF}"/>
                  </a:ext>
                </a:extLst>
              </p:cNvPr>
              <p:cNvSpPr>
                <a:spLocks noChangeAspect="1"/>
              </p:cNvSpPr>
              <p:nvPr/>
            </p:nvSpPr>
            <p:spPr>
              <a:xfrm>
                <a:off x="2313084" y="3255377"/>
                <a:ext cx="1097280" cy="109728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54997C3-0640-FC4F-8B0B-3FA13ED85954}"/>
                  </a:ext>
                </a:extLst>
              </p:cNvPr>
              <p:cNvSpPr>
                <a:spLocks noChangeAspect="1"/>
              </p:cNvSpPr>
              <p:nvPr/>
            </p:nvSpPr>
            <p:spPr>
              <a:xfrm>
                <a:off x="708609" y="3255377"/>
                <a:ext cx="1097280" cy="109728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79F3970-60C7-F446-9204-B2293776A8BA}"/>
                  </a:ext>
                </a:extLst>
              </p:cNvPr>
              <p:cNvSpPr>
                <a:spLocks noChangeAspect="1"/>
              </p:cNvSpPr>
              <p:nvPr/>
            </p:nvSpPr>
            <p:spPr>
              <a:xfrm>
                <a:off x="3917559" y="3255377"/>
                <a:ext cx="1097280" cy="109728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88B3E99-5DCF-0648-A109-06B4145B68DA}"/>
                  </a:ext>
                </a:extLst>
              </p:cNvPr>
              <p:cNvSpPr>
                <a:spLocks noChangeAspect="1"/>
              </p:cNvSpPr>
              <p:nvPr/>
            </p:nvSpPr>
            <p:spPr>
              <a:xfrm>
                <a:off x="5522034" y="3255377"/>
                <a:ext cx="1097280" cy="109728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1F8D587-FC13-5A4B-AD51-CA0F144D5894}"/>
                  </a:ext>
                </a:extLst>
              </p:cNvPr>
              <p:cNvSpPr>
                <a:spLocks noChangeAspect="1"/>
              </p:cNvSpPr>
              <p:nvPr/>
            </p:nvSpPr>
            <p:spPr>
              <a:xfrm>
                <a:off x="7126508" y="3255377"/>
                <a:ext cx="1097280" cy="109728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BD487B2C-FF19-934A-A5F9-3C64D93469C7}"/>
                </a:ext>
              </a:extLst>
            </p:cNvPr>
            <p:cNvPicPr>
              <a:picLocks noChangeAspect="1"/>
            </p:cNvPicPr>
            <p:nvPr/>
          </p:nvPicPr>
          <p:blipFill>
            <a:blip r:embed="rId3"/>
            <a:stretch>
              <a:fillRect/>
            </a:stretch>
          </p:blipFill>
          <p:spPr>
            <a:xfrm>
              <a:off x="911640" y="3552002"/>
              <a:ext cx="902820" cy="909338"/>
            </a:xfrm>
            <a:prstGeom prst="rect">
              <a:avLst/>
            </a:prstGeom>
          </p:spPr>
        </p:pic>
        <p:pic>
          <p:nvPicPr>
            <p:cNvPr id="29" name="Picture 28">
              <a:extLst>
                <a:ext uri="{FF2B5EF4-FFF2-40B4-BE49-F238E27FC236}">
                  <a16:creationId xmlns:a16="http://schemas.microsoft.com/office/drawing/2014/main" id="{898994C3-6570-C142-AD28-851ED7F9AB37}"/>
                </a:ext>
              </a:extLst>
            </p:cNvPr>
            <p:cNvPicPr>
              <a:picLocks noChangeAspect="1"/>
            </p:cNvPicPr>
            <p:nvPr/>
          </p:nvPicPr>
          <p:blipFill>
            <a:blip r:embed="rId4"/>
            <a:stretch>
              <a:fillRect/>
            </a:stretch>
          </p:blipFill>
          <p:spPr>
            <a:xfrm>
              <a:off x="2546854" y="3528386"/>
              <a:ext cx="841341" cy="855162"/>
            </a:xfrm>
            <a:prstGeom prst="rect">
              <a:avLst/>
            </a:prstGeom>
          </p:spPr>
        </p:pic>
        <p:pic>
          <p:nvPicPr>
            <p:cNvPr id="31" name="Picture 30">
              <a:extLst>
                <a:ext uri="{FF2B5EF4-FFF2-40B4-BE49-F238E27FC236}">
                  <a16:creationId xmlns:a16="http://schemas.microsoft.com/office/drawing/2014/main" id="{DAE8B848-D40E-9846-9AFF-AB640089179D}"/>
                </a:ext>
              </a:extLst>
            </p:cNvPr>
            <p:cNvPicPr>
              <a:picLocks noChangeAspect="1"/>
            </p:cNvPicPr>
            <p:nvPr/>
          </p:nvPicPr>
          <p:blipFill>
            <a:blip r:embed="rId5"/>
            <a:stretch>
              <a:fillRect/>
            </a:stretch>
          </p:blipFill>
          <p:spPr>
            <a:xfrm>
              <a:off x="5627834" y="3502975"/>
              <a:ext cx="1050498" cy="961176"/>
            </a:xfrm>
            <a:prstGeom prst="rect">
              <a:avLst/>
            </a:prstGeom>
          </p:spPr>
        </p:pic>
        <p:pic>
          <p:nvPicPr>
            <p:cNvPr id="33" name="Picture 32">
              <a:extLst>
                <a:ext uri="{FF2B5EF4-FFF2-40B4-BE49-F238E27FC236}">
                  <a16:creationId xmlns:a16="http://schemas.microsoft.com/office/drawing/2014/main" id="{2E746C6B-AA20-B64F-81E8-80F44E36084B}"/>
                </a:ext>
              </a:extLst>
            </p:cNvPr>
            <p:cNvPicPr>
              <a:picLocks noChangeAspect="1"/>
            </p:cNvPicPr>
            <p:nvPr/>
          </p:nvPicPr>
          <p:blipFill>
            <a:blip r:embed="rId6"/>
            <a:stretch>
              <a:fillRect/>
            </a:stretch>
          </p:blipFill>
          <p:spPr>
            <a:xfrm>
              <a:off x="4278293" y="3469105"/>
              <a:ext cx="730629" cy="992235"/>
            </a:xfrm>
            <a:prstGeom prst="rect">
              <a:avLst/>
            </a:prstGeom>
          </p:spPr>
        </p:pic>
        <p:pic>
          <p:nvPicPr>
            <p:cNvPr id="35" name="Picture 34">
              <a:extLst>
                <a:ext uri="{FF2B5EF4-FFF2-40B4-BE49-F238E27FC236}">
                  <a16:creationId xmlns:a16="http://schemas.microsoft.com/office/drawing/2014/main" id="{BD472BB2-0A54-B84D-B742-8A62994362F0}"/>
                </a:ext>
              </a:extLst>
            </p:cNvPr>
            <p:cNvPicPr>
              <a:picLocks noChangeAspect="1"/>
            </p:cNvPicPr>
            <p:nvPr/>
          </p:nvPicPr>
          <p:blipFill>
            <a:blip r:embed="rId7"/>
            <a:stretch>
              <a:fillRect/>
            </a:stretch>
          </p:blipFill>
          <p:spPr>
            <a:xfrm>
              <a:off x="7273490" y="3488736"/>
              <a:ext cx="1081586" cy="944053"/>
            </a:xfrm>
            <a:prstGeom prst="rect">
              <a:avLst/>
            </a:prstGeom>
          </p:spPr>
        </p:pic>
        <p:sp>
          <p:nvSpPr>
            <p:cNvPr id="39" name="TextBox 38">
              <a:extLst>
                <a:ext uri="{FF2B5EF4-FFF2-40B4-BE49-F238E27FC236}">
                  <a16:creationId xmlns:a16="http://schemas.microsoft.com/office/drawing/2014/main" id="{32AD24FB-4905-E740-A4B5-23FC52AFA750}"/>
                </a:ext>
              </a:extLst>
            </p:cNvPr>
            <p:cNvSpPr txBox="1"/>
            <p:nvPr/>
          </p:nvSpPr>
          <p:spPr>
            <a:xfrm>
              <a:off x="551126" y="4552584"/>
              <a:ext cx="1623848" cy="584775"/>
            </a:xfrm>
            <a:prstGeom prst="rect">
              <a:avLst/>
            </a:prstGeom>
            <a:noFill/>
          </p:spPr>
          <p:txBody>
            <a:bodyPr wrap="square" rtlCol="0">
              <a:spAutoFit/>
            </a:bodyPr>
            <a:lstStyle/>
            <a:p>
              <a:pPr algn="ctr"/>
              <a:r>
                <a:rPr lang="en-US" sz="1500" dirty="0">
                  <a:solidFill>
                    <a:srgbClr val="56575B"/>
                  </a:solidFill>
                  <a:latin typeface="+mj-lt"/>
                </a:rPr>
                <a:t>Somnolence</a:t>
              </a:r>
            </a:p>
            <a:p>
              <a:pPr algn="ctr"/>
              <a:endParaRPr lang="en-US" sz="1600" dirty="0">
                <a:solidFill>
                  <a:srgbClr val="56575B"/>
                </a:solidFill>
                <a:latin typeface="+mj-lt"/>
              </a:endParaRPr>
            </a:p>
          </p:txBody>
        </p:sp>
        <p:sp>
          <p:nvSpPr>
            <p:cNvPr id="40" name="TextBox 39">
              <a:extLst>
                <a:ext uri="{FF2B5EF4-FFF2-40B4-BE49-F238E27FC236}">
                  <a16:creationId xmlns:a16="http://schemas.microsoft.com/office/drawing/2014/main" id="{15764F36-EDB5-4F45-B47F-DB117451B423}"/>
                </a:ext>
              </a:extLst>
            </p:cNvPr>
            <p:cNvSpPr txBox="1"/>
            <p:nvPr/>
          </p:nvSpPr>
          <p:spPr>
            <a:xfrm>
              <a:off x="2155600" y="4552584"/>
              <a:ext cx="1623848" cy="584775"/>
            </a:xfrm>
            <a:prstGeom prst="rect">
              <a:avLst/>
            </a:prstGeom>
            <a:noFill/>
          </p:spPr>
          <p:txBody>
            <a:bodyPr wrap="square" rtlCol="0">
              <a:spAutoFit/>
            </a:bodyPr>
            <a:lstStyle/>
            <a:p>
              <a:pPr algn="ctr"/>
              <a:r>
                <a:rPr lang="en-US" sz="1500" dirty="0">
                  <a:solidFill>
                    <a:srgbClr val="56575B"/>
                  </a:solidFill>
                  <a:latin typeface="+mj-lt"/>
                </a:rPr>
                <a:t>Dizziness</a:t>
              </a:r>
            </a:p>
            <a:p>
              <a:pPr algn="ctr"/>
              <a:endParaRPr lang="en-US" sz="1600" dirty="0">
                <a:solidFill>
                  <a:srgbClr val="56575B"/>
                </a:solidFill>
                <a:latin typeface="+mj-lt"/>
              </a:endParaRPr>
            </a:p>
          </p:txBody>
        </p:sp>
        <p:sp>
          <p:nvSpPr>
            <p:cNvPr id="41" name="TextBox 40">
              <a:extLst>
                <a:ext uri="{FF2B5EF4-FFF2-40B4-BE49-F238E27FC236}">
                  <a16:creationId xmlns:a16="http://schemas.microsoft.com/office/drawing/2014/main" id="{062485A4-64B3-AF41-8692-B4A5016F157A}"/>
                </a:ext>
              </a:extLst>
            </p:cNvPr>
            <p:cNvSpPr txBox="1"/>
            <p:nvPr/>
          </p:nvSpPr>
          <p:spPr>
            <a:xfrm>
              <a:off x="3749987" y="4552584"/>
              <a:ext cx="1623848" cy="584775"/>
            </a:xfrm>
            <a:prstGeom prst="rect">
              <a:avLst/>
            </a:prstGeom>
            <a:noFill/>
          </p:spPr>
          <p:txBody>
            <a:bodyPr wrap="square" rtlCol="0">
              <a:spAutoFit/>
            </a:bodyPr>
            <a:lstStyle/>
            <a:p>
              <a:pPr algn="ctr"/>
              <a:r>
                <a:rPr lang="en-US" sz="1500" dirty="0">
                  <a:solidFill>
                    <a:srgbClr val="56575B"/>
                  </a:solidFill>
                  <a:latin typeface="+mj-lt"/>
                </a:rPr>
                <a:t>Fatigue</a:t>
              </a:r>
            </a:p>
            <a:p>
              <a:pPr algn="ctr"/>
              <a:endParaRPr lang="en-US" sz="1600" dirty="0">
                <a:solidFill>
                  <a:srgbClr val="56575B"/>
                </a:solidFill>
                <a:latin typeface="+mj-lt"/>
              </a:endParaRPr>
            </a:p>
          </p:txBody>
        </p:sp>
        <p:sp>
          <p:nvSpPr>
            <p:cNvPr id="42" name="TextBox 41">
              <a:extLst>
                <a:ext uri="{FF2B5EF4-FFF2-40B4-BE49-F238E27FC236}">
                  <a16:creationId xmlns:a16="http://schemas.microsoft.com/office/drawing/2014/main" id="{06A2D723-356A-B94A-A0AC-DA471A62E355}"/>
                </a:ext>
              </a:extLst>
            </p:cNvPr>
            <p:cNvSpPr txBox="1"/>
            <p:nvPr/>
          </p:nvSpPr>
          <p:spPr>
            <a:xfrm>
              <a:off x="5364551" y="4552584"/>
              <a:ext cx="1623848" cy="584775"/>
            </a:xfrm>
            <a:prstGeom prst="rect">
              <a:avLst/>
            </a:prstGeom>
            <a:noFill/>
          </p:spPr>
          <p:txBody>
            <a:bodyPr wrap="square" rtlCol="0">
              <a:spAutoFit/>
            </a:bodyPr>
            <a:lstStyle/>
            <a:p>
              <a:pPr algn="ctr"/>
              <a:r>
                <a:rPr lang="en-US" sz="1500" dirty="0">
                  <a:solidFill>
                    <a:srgbClr val="56575B"/>
                  </a:solidFill>
                  <a:latin typeface="+mj-lt"/>
                </a:rPr>
                <a:t>Nausea</a:t>
              </a:r>
            </a:p>
            <a:p>
              <a:pPr algn="ctr"/>
              <a:endParaRPr lang="en-US" sz="1600" dirty="0">
                <a:solidFill>
                  <a:srgbClr val="56575B"/>
                </a:solidFill>
                <a:latin typeface="+mj-lt"/>
              </a:endParaRPr>
            </a:p>
          </p:txBody>
        </p:sp>
        <p:sp>
          <p:nvSpPr>
            <p:cNvPr id="43" name="TextBox 42">
              <a:extLst>
                <a:ext uri="{FF2B5EF4-FFF2-40B4-BE49-F238E27FC236}">
                  <a16:creationId xmlns:a16="http://schemas.microsoft.com/office/drawing/2014/main" id="{052A264E-9EEC-5642-B74C-85B340714D62}"/>
                </a:ext>
              </a:extLst>
            </p:cNvPr>
            <p:cNvSpPr txBox="1"/>
            <p:nvPr/>
          </p:nvSpPr>
          <p:spPr>
            <a:xfrm>
              <a:off x="7002359" y="4552584"/>
              <a:ext cx="1623848" cy="830997"/>
            </a:xfrm>
            <a:prstGeom prst="rect">
              <a:avLst/>
            </a:prstGeom>
            <a:noFill/>
          </p:spPr>
          <p:txBody>
            <a:bodyPr wrap="square" rtlCol="0">
              <a:spAutoFit/>
            </a:bodyPr>
            <a:lstStyle/>
            <a:p>
              <a:pPr algn="ctr"/>
              <a:r>
                <a:rPr lang="en-US" sz="1500" dirty="0">
                  <a:solidFill>
                    <a:srgbClr val="56575B"/>
                  </a:solidFill>
                  <a:latin typeface="+mj-lt"/>
                </a:rPr>
                <a:t>Exacerbated insomnia</a:t>
              </a:r>
            </a:p>
            <a:p>
              <a:pPr algn="ctr"/>
              <a:endParaRPr lang="en-US" sz="1600" dirty="0">
                <a:solidFill>
                  <a:srgbClr val="56575B"/>
                </a:solidFill>
                <a:latin typeface="+mj-lt"/>
              </a:endParaRPr>
            </a:p>
          </p:txBody>
        </p:sp>
      </p:grpSp>
      <p:cxnSp>
        <p:nvCxnSpPr>
          <p:cNvPr id="46" name="Straight Connector 45">
            <a:extLst>
              <a:ext uri="{FF2B5EF4-FFF2-40B4-BE49-F238E27FC236}">
                <a16:creationId xmlns:a16="http://schemas.microsoft.com/office/drawing/2014/main" id="{1FBFCB96-548A-6845-84BB-FBFA70679829}"/>
              </a:ext>
            </a:extLst>
          </p:cNvPr>
          <p:cNvCxnSpPr>
            <a:cxnSpLocks/>
          </p:cNvCxnSpPr>
          <p:nvPr/>
        </p:nvCxnSpPr>
        <p:spPr>
          <a:xfrm>
            <a:off x="1361975" y="2625883"/>
            <a:ext cx="1783080" cy="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E99B031-3CE7-0743-A8AF-59EC56648D1F}"/>
              </a:ext>
            </a:extLst>
          </p:cNvPr>
          <p:cNvCxnSpPr>
            <a:cxnSpLocks/>
          </p:cNvCxnSpPr>
          <p:nvPr/>
        </p:nvCxnSpPr>
        <p:spPr>
          <a:xfrm>
            <a:off x="5922335" y="2625883"/>
            <a:ext cx="1832914" cy="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AD7E91-183B-BC43-B286-670A534C9B94}"/>
              </a:ext>
            </a:extLst>
          </p:cNvPr>
          <p:cNvSpPr txBox="1"/>
          <p:nvPr/>
        </p:nvSpPr>
        <p:spPr>
          <a:xfrm>
            <a:off x="1301831" y="2433497"/>
            <a:ext cx="6391334" cy="931024"/>
          </a:xfrm>
          <a:prstGeom prst="rect">
            <a:avLst/>
          </a:prstGeom>
          <a:noFill/>
        </p:spPr>
        <p:txBody>
          <a:bodyPr wrap="square" rtlCol="0">
            <a:spAutoFit/>
          </a:bodyPr>
          <a:lstStyle/>
          <a:p>
            <a:pPr lvl="0" algn="ctr">
              <a:spcBef>
                <a:spcPts val="600"/>
              </a:spcBef>
            </a:pPr>
            <a:r>
              <a:rPr lang="en-US" sz="2000" b="1" dirty="0">
                <a:solidFill>
                  <a:srgbClr val="8F1D56"/>
                </a:solidFill>
                <a:latin typeface="Arial Black" panose="020B0A04020102020204"/>
              </a:rPr>
              <a:t>Adverse Reactions</a:t>
            </a:r>
          </a:p>
          <a:p>
            <a:pPr lvl="0" algn="ctr">
              <a:spcBef>
                <a:spcPts val="300"/>
              </a:spcBef>
            </a:pPr>
            <a:r>
              <a:rPr lang="en-US" sz="1600" dirty="0">
                <a:solidFill>
                  <a:srgbClr val="56575B"/>
                </a:solidFill>
              </a:rPr>
              <a:t>The most commonly reported adverse reactions with ramelteon, </a:t>
            </a:r>
            <a:br>
              <a:rPr lang="en-US" sz="1600" dirty="0">
                <a:solidFill>
                  <a:srgbClr val="56575B"/>
                </a:solidFill>
              </a:rPr>
            </a:br>
            <a:r>
              <a:rPr lang="en-US" sz="1600" dirty="0">
                <a:solidFill>
                  <a:srgbClr val="56575B"/>
                </a:solidFill>
              </a:rPr>
              <a:t>occurring at ≥2% and more common than with placebo, are:</a:t>
            </a:r>
          </a:p>
        </p:txBody>
      </p:sp>
      <p:grpSp>
        <p:nvGrpSpPr>
          <p:cNvPr id="11" name="Refs" hidden="1">
            <a:extLst>
              <a:ext uri="{FF2B5EF4-FFF2-40B4-BE49-F238E27FC236}">
                <a16:creationId xmlns:a16="http://schemas.microsoft.com/office/drawing/2014/main" id="{90190358-81F7-994C-8478-9C76CD74889E}"/>
              </a:ext>
            </a:extLst>
          </p:cNvPr>
          <p:cNvGrpSpPr/>
          <p:nvPr/>
        </p:nvGrpSpPr>
        <p:grpSpPr>
          <a:xfrm>
            <a:off x="583809" y="1110094"/>
            <a:ext cx="8560191" cy="4238161"/>
            <a:chOff x="583809" y="1110094"/>
            <a:chExt cx="8560191" cy="4238161"/>
          </a:xfrm>
        </p:grpSpPr>
        <p:sp>
          <p:nvSpPr>
            <p:cNvPr id="5" name="TextBox 4">
              <a:extLst>
                <a:ext uri="{FF2B5EF4-FFF2-40B4-BE49-F238E27FC236}">
                  <a16:creationId xmlns:a16="http://schemas.microsoft.com/office/drawing/2014/main" id="{DD18E5F5-0FCB-450C-BA93-535C9F65DDE3}"/>
                </a:ext>
              </a:extLst>
            </p:cNvPr>
            <p:cNvSpPr txBox="1"/>
            <p:nvPr/>
          </p:nvSpPr>
          <p:spPr>
            <a:xfrm>
              <a:off x="717156" y="2214670"/>
              <a:ext cx="4581379" cy="276999"/>
            </a:xfrm>
            <a:prstGeom prst="rect">
              <a:avLst/>
            </a:prstGeom>
            <a:noFill/>
          </p:spPr>
          <p:txBody>
            <a:bodyPr wrap="square" rtlCol="0">
              <a:spAutoFit/>
            </a:bodyPr>
            <a:lstStyle/>
            <a:p>
              <a:r>
                <a:rPr lang="en-US" sz="1200" dirty="0">
                  <a:solidFill>
                    <a:srgbClr val="FF00FF"/>
                  </a:solidFill>
                </a:rPr>
                <a:t>[Rozerem PI 2020 p6A] The…insomnia </a:t>
              </a:r>
            </a:p>
          </p:txBody>
        </p:sp>
        <p:sp>
          <p:nvSpPr>
            <p:cNvPr id="7" name="TextBox 6">
              <a:extLst>
                <a:ext uri="{FF2B5EF4-FFF2-40B4-BE49-F238E27FC236}">
                  <a16:creationId xmlns:a16="http://schemas.microsoft.com/office/drawing/2014/main" id="{3AC52EDE-3839-4592-B274-90C9F46E2E9E}"/>
                </a:ext>
              </a:extLst>
            </p:cNvPr>
            <p:cNvSpPr txBox="1"/>
            <p:nvPr/>
          </p:nvSpPr>
          <p:spPr>
            <a:xfrm>
              <a:off x="3258038" y="5071256"/>
              <a:ext cx="5885962" cy="276999"/>
            </a:xfrm>
            <a:prstGeom prst="rect">
              <a:avLst/>
            </a:prstGeom>
            <a:noFill/>
          </p:spPr>
          <p:txBody>
            <a:bodyPr wrap="square" rtlCol="0">
              <a:spAutoFit/>
            </a:bodyPr>
            <a:lstStyle/>
            <a:p>
              <a:r>
                <a:rPr lang="en-US" sz="1200" dirty="0">
                  <a:solidFill>
                    <a:srgbClr val="FF00FF"/>
                  </a:solidFill>
                </a:rPr>
                <a:t>[Rozerem PI 2020 p4A5A] Complex…effect</a:t>
              </a:r>
            </a:p>
          </p:txBody>
        </p:sp>
        <p:sp>
          <p:nvSpPr>
            <p:cNvPr id="8" name="TextBox 7">
              <a:extLst>
                <a:ext uri="{FF2B5EF4-FFF2-40B4-BE49-F238E27FC236}">
                  <a16:creationId xmlns:a16="http://schemas.microsoft.com/office/drawing/2014/main" id="{A21B0754-8C74-4384-8240-55B7F124CC4F}"/>
                </a:ext>
              </a:extLst>
            </p:cNvPr>
            <p:cNvSpPr txBox="1"/>
            <p:nvPr/>
          </p:nvSpPr>
          <p:spPr>
            <a:xfrm>
              <a:off x="583809" y="1110094"/>
              <a:ext cx="3650413" cy="276999"/>
            </a:xfrm>
            <a:prstGeom prst="rect">
              <a:avLst/>
            </a:prstGeom>
            <a:noFill/>
          </p:spPr>
          <p:txBody>
            <a:bodyPr wrap="square" rtlCol="0">
              <a:spAutoFit/>
            </a:bodyPr>
            <a:lstStyle/>
            <a:p>
              <a:r>
                <a:rPr lang="en-US" sz="1200" dirty="0">
                  <a:solidFill>
                    <a:srgbClr val="FF00FF"/>
                  </a:solidFill>
                </a:rPr>
                <a:t>[Rozerem PI 2020 p3A,B] Ramelteon…latency</a:t>
              </a:r>
            </a:p>
          </p:txBody>
        </p:sp>
        <p:sp>
          <p:nvSpPr>
            <p:cNvPr id="10" name="TextBox 9">
              <a:extLst>
                <a:ext uri="{FF2B5EF4-FFF2-40B4-BE49-F238E27FC236}">
                  <a16:creationId xmlns:a16="http://schemas.microsoft.com/office/drawing/2014/main" id="{A9F441A6-2101-4BB0-AB0F-CA550EA40A17}"/>
                </a:ext>
              </a:extLst>
            </p:cNvPr>
            <p:cNvSpPr txBox="1"/>
            <p:nvPr/>
          </p:nvSpPr>
          <p:spPr>
            <a:xfrm>
              <a:off x="4505985" y="1110094"/>
              <a:ext cx="3146474" cy="276999"/>
            </a:xfrm>
            <a:prstGeom prst="rect">
              <a:avLst/>
            </a:prstGeom>
            <a:noFill/>
          </p:spPr>
          <p:txBody>
            <a:bodyPr wrap="square" rtlCol="0">
              <a:spAutoFit/>
            </a:bodyPr>
            <a:lstStyle/>
            <a:p>
              <a:r>
                <a:rPr lang="en-US" sz="1200" dirty="0">
                  <a:solidFill>
                    <a:srgbClr val="FF00FF"/>
                  </a:solidFill>
                </a:rPr>
                <a:t>[Rozerem PI 2020 p16A-D] This…latency</a:t>
              </a:r>
            </a:p>
          </p:txBody>
        </p:sp>
      </p:grpSp>
    </p:spTree>
    <p:extLst>
      <p:ext uri="{BB962C8B-B14F-4D97-AF65-F5344CB8AC3E}">
        <p14:creationId xmlns:p14="http://schemas.microsoft.com/office/powerpoint/2010/main" val="221503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rmAutofit/>
          </a:bodyPr>
          <a:lstStyle/>
          <a:p>
            <a:r>
              <a:rPr lang="en-US" sz="2300" dirty="0"/>
              <a:t>Orexin Receptor Antagonists (</a:t>
            </a:r>
            <a:r>
              <a:rPr lang="en-US" sz="2300" b="1" dirty="0"/>
              <a:t>ORAs)</a:t>
            </a:r>
            <a:endParaRPr lang="en-US" sz="2300" dirty="0"/>
          </a:p>
        </p:txBody>
      </p:sp>
      <p:sp>
        <p:nvSpPr>
          <p:cNvPr id="3" name="TextBox 2">
            <a:extLst>
              <a:ext uri="{FF2B5EF4-FFF2-40B4-BE49-F238E27FC236}">
                <a16:creationId xmlns:a16="http://schemas.microsoft.com/office/drawing/2014/main" id="{79615395-DDA2-4E9C-8664-D1DD1DBCF5F5}"/>
              </a:ext>
            </a:extLst>
          </p:cNvPr>
          <p:cNvSpPr txBox="1"/>
          <p:nvPr/>
        </p:nvSpPr>
        <p:spPr>
          <a:xfrm>
            <a:off x="457200" y="1143000"/>
            <a:ext cx="8102991" cy="1077218"/>
          </a:xfrm>
          <a:prstGeom prst="rect">
            <a:avLst/>
          </a:prstGeom>
          <a:noFill/>
        </p:spPr>
        <p:txBody>
          <a:bodyPr wrap="square" rtlCol="0">
            <a:spAutoFit/>
          </a:bodyPr>
          <a:lstStyle/>
          <a:p>
            <a:r>
              <a:rPr lang="en-US" sz="1600" dirty="0">
                <a:solidFill>
                  <a:srgbClr val="56575B"/>
                </a:solidFill>
              </a:rPr>
              <a:t>Orexins, produced by neurons in the hypothalamus of the brain, play a major role in regulation of the sleep cycle along with other neurotransmitters. Neurons in the orexin system are not active during sleep but are active during wakefulness. Thus, orexins promote wakefulness, and orexin receptor antagonists enhance sleep. </a:t>
            </a:r>
          </a:p>
        </p:txBody>
      </p:sp>
      <p:sp>
        <p:nvSpPr>
          <p:cNvPr id="15" name="Rectangle 14">
            <a:extLst>
              <a:ext uri="{FF2B5EF4-FFF2-40B4-BE49-F238E27FC236}">
                <a16:creationId xmlns:a16="http://schemas.microsoft.com/office/drawing/2014/main" id="{7B1B5CF2-C12C-2E40-8EAA-8AB4C0F9DF14}"/>
              </a:ext>
            </a:extLst>
          </p:cNvPr>
          <p:cNvSpPr/>
          <p:nvPr/>
        </p:nvSpPr>
        <p:spPr>
          <a:xfrm>
            <a:off x="2781300" y="2366273"/>
            <a:ext cx="5684862" cy="3106808"/>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TextBox 19">
            <a:extLst>
              <a:ext uri="{FF2B5EF4-FFF2-40B4-BE49-F238E27FC236}">
                <a16:creationId xmlns:a16="http://schemas.microsoft.com/office/drawing/2014/main" id="{CB866DAD-2268-4E8B-8537-6A8DD9BC23B0}"/>
              </a:ext>
            </a:extLst>
          </p:cNvPr>
          <p:cNvSpPr txBox="1"/>
          <p:nvPr/>
        </p:nvSpPr>
        <p:spPr>
          <a:xfrm>
            <a:off x="457200" y="2271822"/>
            <a:ext cx="2173102" cy="1685077"/>
          </a:xfrm>
          <a:prstGeom prst="rect">
            <a:avLst/>
          </a:prstGeom>
          <a:noFill/>
        </p:spPr>
        <p:txBody>
          <a:bodyPr wrap="square" rtlCol="0">
            <a:spAutoFit/>
          </a:bodyPr>
          <a:lstStyle/>
          <a:p>
            <a:pPr>
              <a:spcBef>
                <a:spcPts val="300"/>
              </a:spcBef>
            </a:pPr>
            <a:r>
              <a:rPr lang="en-US" sz="1600" dirty="0">
                <a:solidFill>
                  <a:srgbClr val="56575B"/>
                </a:solidFill>
              </a:rPr>
              <a:t>ORAs approved for the treatment of insomnia include:</a:t>
            </a:r>
          </a:p>
          <a:p>
            <a:pPr marL="285750" indent="-285750">
              <a:spcBef>
                <a:spcPts val="300"/>
              </a:spcBef>
              <a:buClr>
                <a:srgbClr val="5F163A"/>
              </a:buClr>
              <a:buFont typeface="Wingdings" panose="05000000000000000000" pitchFamily="2" charset="2"/>
              <a:buChar char="§"/>
            </a:pPr>
            <a:r>
              <a:rPr lang="en-US" sz="1600" dirty="0">
                <a:solidFill>
                  <a:srgbClr val="56575B"/>
                </a:solidFill>
              </a:rPr>
              <a:t>Suvorexant</a:t>
            </a:r>
          </a:p>
          <a:p>
            <a:pPr marL="285750" indent="-285750">
              <a:spcBef>
                <a:spcPts val="300"/>
              </a:spcBef>
              <a:buClr>
                <a:srgbClr val="5F163A"/>
              </a:buClr>
              <a:buFont typeface="Wingdings" panose="05000000000000000000" pitchFamily="2" charset="2"/>
              <a:buChar char="§"/>
            </a:pPr>
            <a:r>
              <a:rPr lang="en-US" sz="1600" dirty="0">
                <a:solidFill>
                  <a:srgbClr val="56575B"/>
                </a:solidFill>
              </a:rPr>
              <a:t>Lemborexant</a:t>
            </a:r>
          </a:p>
          <a:p>
            <a:pPr marL="285750" indent="-285750">
              <a:spcBef>
                <a:spcPts val="300"/>
              </a:spcBef>
              <a:buClr>
                <a:srgbClr val="5F163A"/>
              </a:buClr>
              <a:buFont typeface="Wingdings" panose="05000000000000000000" pitchFamily="2" charset="2"/>
              <a:buChar char="§"/>
            </a:pPr>
            <a:r>
              <a:rPr lang="en-US" sz="1600" dirty="0">
                <a:solidFill>
                  <a:srgbClr val="56575B"/>
                </a:solidFill>
              </a:rPr>
              <a:t>Daridorexant</a:t>
            </a:r>
          </a:p>
        </p:txBody>
      </p:sp>
      <p:pic>
        <p:nvPicPr>
          <p:cNvPr id="17" name="Picture 16">
            <a:extLst>
              <a:ext uri="{FF2B5EF4-FFF2-40B4-BE49-F238E27FC236}">
                <a16:creationId xmlns:a16="http://schemas.microsoft.com/office/drawing/2014/main" id="{C10A6F59-D6A1-E44A-AC9F-B7CD5AADD1C4}"/>
              </a:ext>
            </a:extLst>
          </p:cNvPr>
          <p:cNvPicPr>
            <a:picLocks noChangeAspect="1"/>
          </p:cNvPicPr>
          <p:nvPr/>
        </p:nvPicPr>
        <p:blipFill rotWithShape="1">
          <a:blip r:embed="rId3"/>
          <a:srcRect t="4491" b="3564"/>
          <a:stretch/>
        </p:blipFill>
        <p:spPr>
          <a:xfrm>
            <a:off x="3146583" y="2418051"/>
            <a:ext cx="5076037" cy="2928747"/>
          </a:xfrm>
          <a:prstGeom prst="rect">
            <a:avLst/>
          </a:prstGeom>
        </p:spPr>
      </p:pic>
      <p:sp>
        <p:nvSpPr>
          <p:cNvPr id="18" name="Rectangle 17">
            <a:extLst>
              <a:ext uri="{FF2B5EF4-FFF2-40B4-BE49-F238E27FC236}">
                <a16:creationId xmlns:a16="http://schemas.microsoft.com/office/drawing/2014/main" id="{CC003B6A-E527-0D44-8BBC-0D7F1EE453BD}"/>
              </a:ext>
            </a:extLst>
          </p:cNvPr>
          <p:cNvSpPr/>
          <p:nvPr/>
        </p:nvSpPr>
        <p:spPr>
          <a:xfrm>
            <a:off x="3481082" y="4223491"/>
            <a:ext cx="1157501" cy="18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844C4AF-FC88-CB4A-BBF1-E9BA52A2FEC1}"/>
              </a:ext>
            </a:extLst>
          </p:cNvPr>
          <p:cNvSpPr/>
          <p:nvPr/>
        </p:nvSpPr>
        <p:spPr>
          <a:xfrm>
            <a:off x="4059831" y="2436069"/>
            <a:ext cx="1157501" cy="18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728A1DB-9796-F346-B5C2-E2C5D38359FA}"/>
              </a:ext>
            </a:extLst>
          </p:cNvPr>
          <p:cNvSpPr/>
          <p:nvPr/>
        </p:nvSpPr>
        <p:spPr>
          <a:xfrm>
            <a:off x="5806334" y="4630714"/>
            <a:ext cx="2104908" cy="59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D13D46F-A700-C64F-8D7A-F8B0BF2451DC}"/>
              </a:ext>
            </a:extLst>
          </p:cNvPr>
          <p:cNvSpPr txBox="1"/>
          <p:nvPr/>
        </p:nvSpPr>
        <p:spPr>
          <a:xfrm>
            <a:off x="2675966" y="4187988"/>
            <a:ext cx="2194984" cy="276999"/>
          </a:xfrm>
          <a:prstGeom prst="rect">
            <a:avLst/>
          </a:prstGeom>
          <a:noFill/>
        </p:spPr>
        <p:txBody>
          <a:bodyPr wrap="square" rtlCol="0">
            <a:spAutoFit/>
          </a:bodyPr>
          <a:lstStyle/>
          <a:p>
            <a:pPr algn="ctr"/>
            <a:r>
              <a:rPr lang="en-US" sz="1200" dirty="0">
                <a:solidFill>
                  <a:srgbClr val="8F1D56"/>
                </a:solidFill>
                <a:latin typeface="Arial Black" panose="020B0A04020102020204"/>
              </a:rPr>
              <a:t>Orexin Neurons</a:t>
            </a:r>
            <a:endParaRPr lang="en-US" sz="1200" dirty="0"/>
          </a:p>
        </p:txBody>
      </p:sp>
      <p:sp>
        <p:nvSpPr>
          <p:cNvPr id="23" name="TextBox 22">
            <a:extLst>
              <a:ext uri="{FF2B5EF4-FFF2-40B4-BE49-F238E27FC236}">
                <a16:creationId xmlns:a16="http://schemas.microsoft.com/office/drawing/2014/main" id="{3278A93C-8943-D240-85AC-6ABFDE069A0E}"/>
              </a:ext>
            </a:extLst>
          </p:cNvPr>
          <p:cNvSpPr txBox="1"/>
          <p:nvPr/>
        </p:nvSpPr>
        <p:spPr>
          <a:xfrm>
            <a:off x="3814693" y="2397247"/>
            <a:ext cx="1650160" cy="276999"/>
          </a:xfrm>
          <a:prstGeom prst="rect">
            <a:avLst/>
          </a:prstGeom>
          <a:noFill/>
        </p:spPr>
        <p:txBody>
          <a:bodyPr wrap="square" rtlCol="0">
            <a:spAutoFit/>
          </a:bodyPr>
          <a:lstStyle/>
          <a:p>
            <a:pPr algn="ctr"/>
            <a:r>
              <a:rPr lang="en-US" sz="1200" dirty="0">
                <a:solidFill>
                  <a:srgbClr val="56575B"/>
                </a:solidFill>
              </a:rPr>
              <a:t>Awake Mode</a:t>
            </a:r>
          </a:p>
        </p:txBody>
      </p:sp>
      <p:sp>
        <p:nvSpPr>
          <p:cNvPr id="24" name="TextBox 23">
            <a:extLst>
              <a:ext uri="{FF2B5EF4-FFF2-40B4-BE49-F238E27FC236}">
                <a16:creationId xmlns:a16="http://schemas.microsoft.com/office/drawing/2014/main" id="{0D1144F3-B6FE-3C4B-B1A9-9AFB8B284460}"/>
              </a:ext>
            </a:extLst>
          </p:cNvPr>
          <p:cNvSpPr txBox="1"/>
          <p:nvPr/>
        </p:nvSpPr>
        <p:spPr>
          <a:xfrm>
            <a:off x="5769060" y="4670893"/>
            <a:ext cx="2362069" cy="492443"/>
          </a:xfrm>
          <a:prstGeom prst="rect">
            <a:avLst/>
          </a:prstGeom>
          <a:noFill/>
        </p:spPr>
        <p:txBody>
          <a:bodyPr wrap="square" rtlCol="0">
            <a:spAutoFit/>
          </a:bodyPr>
          <a:lstStyle/>
          <a:p>
            <a:r>
              <a:rPr lang="en-US" sz="1300" dirty="0">
                <a:solidFill>
                  <a:srgbClr val="56575B"/>
                </a:solidFill>
              </a:rPr>
              <a:t>ORAs target and inhibit the action of orexin</a:t>
            </a:r>
          </a:p>
        </p:txBody>
      </p:sp>
      <p:cxnSp>
        <p:nvCxnSpPr>
          <p:cNvPr id="25" name="Straight Connector 24">
            <a:extLst>
              <a:ext uri="{FF2B5EF4-FFF2-40B4-BE49-F238E27FC236}">
                <a16:creationId xmlns:a16="http://schemas.microsoft.com/office/drawing/2014/main" id="{D4A6E0A9-07EC-994A-BB71-3907B6A18E06}"/>
              </a:ext>
            </a:extLst>
          </p:cNvPr>
          <p:cNvCxnSpPr>
            <a:cxnSpLocks/>
          </p:cNvCxnSpPr>
          <p:nvPr/>
        </p:nvCxnSpPr>
        <p:spPr>
          <a:xfrm flipV="1">
            <a:off x="3949069" y="3552996"/>
            <a:ext cx="538516" cy="6920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9B5BBC-0ABC-4045-B1F1-427E0E4C81E2}"/>
              </a:ext>
            </a:extLst>
          </p:cNvPr>
          <p:cNvSpPr txBox="1"/>
          <p:nvPr/>
        </p:nvSpPr>
        <p:spPr>
          <a:xfrm>
            <a:off x="4382288" y="3039227"/>
            <a:ext cx="914889" cy="369332"/>
          </a:xfrm>
          <a:prstGeom prst="rect">
            <a:avLst/>
          </a:prstGeom>
          <a:noFill/>
        </p:spPr>
        <p:txBody>
          <a:bodyPr wrap="square" rtlCol="0">
            <a:spAutoFit/>
          </a:bodyPr>
          <a:lstStyle/>
          <a:p>
            <a:endParaRPr lang="en-US" dirty="0"/>
          </a:p>
        </p:txBody>
      </p:sp>
      <p:grpSp>
        <p:nvGrpSpPr>
          <p:cNvPr id="5" name="refs" hidden="1">
            <a:extLst>
              <a:ext uri="{FF2B5EF4-FFF2-40B4-BE49-F238E27FC236}">
                <a16:creationId xmlns:a16="http://schemas.microsoft.com/office/drawing/2014/main" id="{180B4563-F5DF-DF96-A981-13AB3F7B14FB}"/>
              </a:ext>
            </a:extLst>
          </p:cNvPr>
          <p:cNvGrpSpPr/>
          <p:nvPr/>
        </p:nvGrpSpPr>
        <p:grpSpPr>
          <a:xfrm>
            <a:off x="308982" y="2071920"/>
            <a:ext cx="9287855" cy="4099270"/>
            <a:chOff x="308982" y="2071920"/>
            <a:chExt cx="9287855" cy="4099270"/>
          </a:xfrm>
        </p:grpSpPr>
        <p:sp>
          <p:nvSpPr>
            <p:cNvPr id="7" name="TextBox 6">
              <a:extLst>
                <a:ext uri="{FF2B5EF4-FFF2-40B4-BE49-F238E27FC236}">
                  <a16:creationId xmlns:a16="http://schemas.microsoft.com/office/drawing/2014/main" id="{3AC52EDE-3839-4592-B274-90C9F46E2E9E}"/>
                </a:ext>
              </a:extLst>
            </p:cNvPr>
            <p:cNvSpPr txBox="1"/>
            <p:nvPr/>
          </p:nvSpPr>
          <p:spPr>
            <a:xfrm>
              <a:off x="5969389" y="2071920"/>
              <a:ext cx="3174611" cy="276999"/>
            </a:xfrm>
            <a:prstGeom prst="rect">
              <a:avLst/>
            </a:prstGeom>
            <a:noFill/>
          </p:spPr>
          <p:txBody>
            <a:bodyPr wrap="square" rtlCol="0">
              <a:spAutoFit/>
            </a:bodyPr>
            <a:lstStyle/>
            <a:p>
              <a:r>
                <a:rPr lang="en-US" sz="1200" dirty="0">
                  <a:solidFill>
                    <a:srgbClr val="FF00FF"/>
                  </a:solidFill>
                </a:rPr>
                <a:t>[Mihic 2018 Ch 19 p26A] Orexins…sleep</a:t>
              </a:r>
            </a:p>
          </p:txBody>
        </p:sp>
        <p:sp>
          <p:nvSpPr>
            <p:cNvPr id="8" name="TextBox 7">
              <a:extLst>
                <a:ext uri="{FF2B5EF4-FFF2-40B4-BE49-F238E27FC236}">
                  <a16:creationId xmlns:a16="http://schemas.microsoft.com/office/drawing/2014/main" id="{A21B0754-8C74-4384-8240-55B7F124CC4F}"/>
                </a:ext>
              </a:extLst>
            </p:cNvPr>
            <p:cNvSpPr txBox="1"/>
            <p:nvPr/>
          </p:nvSpPr>
          <p:spPr>
            <a:xfrm>
              <a:off x="485512" y="5198043"/>
              <a:ext cx="7830076" cy="276999"/>
            </a:xfrm>
            <a:prstGeom prst="rect">
              <a:avLst/>
            </a:prstGeom>
            <a:noFill/>
          </p:spPr>
          <p:txBody>
            <a:bodyPr wrap="square" rtlCol="0">
              <a:spAutoFit/>
            </a:bodyPr>
            <a:lstStyle/>
            <a:p>
              <a:r>
                <a:rPr lang="en-US" sz="1200" dirty="0">
                  <a:solidFill>
                    <a:srgbClr val="FF00FF"/>
                  </a:solidFill>
                </a:rPr>
                <a:t>[Original illustration based on Sakurai 2007: p4A] Visual</a:t>
              </a:r>
            </a:p>
          </p:txBody>
        </p:sp>
        <p:sp>
          <p:nvSpPr>
            <p:cNvPr id="26" name="TextBox 25">
              <a:extLst>
                <a:ext uri="{FF2B5EF4-FFF2-40B4-BE49-F238E27FC236}">
                  <a16:creationId xmlns:a16="http://schemas.microsoft.com/office/drawing/2014/main" id="{06F822CF-BDB0-4CD5-B8FF-34A794B84B0A}"/>
                </a:ext>
              </a:extLst>
            </p:cNvPr>
            <p:cNvSpPr txBox="1"/>
            <p:nvPr/>
          </p:nvSpPr>
          <p:spPr>
            <a:xfrm>
              <a:off x="6378478" y="5524859"/>
              <a:ext cx="3218359" cy="646331"/>
            </a:xfrm>
            <a:prstGeom prst="rect">
              <a:avLst/>
            </a:prstGeom>
            <a:noFill/>
          </p:spPr>
          <p:txBody>
            <a:bodyPr wrap="square" rtlCol="0">
              <a:spAutoFit/>
            </a:bodyPr>
            <a:lstStyle/>
            <a:p>
              <a:r>
                <a:rPr lang="en-US" sz="1200" dirty="0">
                  <a:solidFill>
                    <a:srgbClr val="FF00FF"/>
                  </a:solidFill>
                </a:rPr>
                <a:t>[Dayvigo PI 2022: p11A][Belsomra PI 2021: p11B] [Quviviq PI: p 11A,B] ORAs…orexin</a:t>
              </a:r>
            </a:p>
            <a:p>
              <a:endParaRPr lang="en-US" sz="1200" dirty="0">
                <a:solidFill>
                  <a:srgbClr val="FF00FF"/>
                </a:solidFill>
              </a:endParaRPr>
            </a:p>
          </p:txBody>
        </p:sp>
        <p:sp>
          <p:nvSpPr>
            <p:cNvPr id="27" name="TextBox 26">
              <a:extLst>
                <a:ext uri="{FF2B5EF4-FFF2-40B4-BE49-F238E27FC236}">
                  <a16:creationId xmlns:a16="http://schemas.microsoft.com/office/drawing/2014/main" id="{6C06C773-0E1E-BB76-5CF4-FEB55C248EDB}"/>
                </a:ext>
              </a:extLst>
            </p:cNvPr>
            <p:cNvSpPr txBox="1"/>
            <p:nvPr/>
          </p:nvSpPr>
          <p:spPr>
            <a:xfrm>
              <a:off x="308982" y="4114864"/>
              <a:ext cx="3218359" cy="830997"/>
            </a:xfrm>
            <a:prstGeom prst="rect">
              <a:avLst/>
            </a:prstGeom>
            <a:noFill/>
          </p:spPr>
          <p:txBody>
            <a:bodyPr wrap="square" rtlCol="0">
              <a:spAutoFit/>
            </a:bodyPr>
            <a:lstStyle/>
            <a:p>
              <a:r>
                <a:rPr lang="en-US" sz="1200" dirty="0">
                  <a:solidFill>
                    <a:srgbClr val="FF00FF"/>
                  </a:solidFill>
                </a:rPr>
                <a:t>[Dayvigo PI 2022: p2A, 10A] lemborexant </a:t>
              </a:r>
            </a:p>
            <a:p>
              <a:r>
                <a:rPr lang="en-US" sz="1200" dirty="0">
                  <a:solidFill>
                    <a:srgbClr val="FF00FF"/>
                  </a:solidFill>
                </a:rPr>
                <a:t>[Belsomra PI 2021: p2A, 10A] suvorexant</a:t>
              </a:r>
            </a:p>
            <a:p>
              <a:r>
                <a:rPr lang="en-US" sz="1200" dirty="0">
                  <a:solidFill>
                    <a:srgbClr val="FF00FF"/>
                  </a:solidFill>
                </a:rPr>
                <a:t>[Quviviq PI: p 1B, 11A] Daridorexant</a:t>
              </a:r>
            </a:p>
            <a:p>
              <a:endParaRPr lang="en-US" sz="1200" dirty="0">
                <a:solidFill>
                  <a:srgbClr val="FF00FF"/>
                </a:solidFill>
              </a:endParaRPr>
            </a:p>
          </p:txBody>
        </p:sp>
      </p:grpSp>
    </p:spTree>
    <p:extLst>
      <p:ext uri="{BB962C8B-B14F-4D97-AF65-F5344CB8AC3E}">
        <p14:creationId xmlns:p14="http://schemas.microsoft.com/office/powerpoint/2010/main" val="82877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4A6F4DFC-F993-EB43-92E1-FF04FAC2E739}"/>
              </a:ext>
            </a:extLst>
          </p:cNvPr>
          <p:cNvSpPr txBox="1">
            <a:spLocks/>
          </p:cNvSpPr>
          <p:nvPr/>
        </p:nvSpPr>
        <p:spPr>
          <a:xfrm>
            <a:off x="33717" y="266540"/>
            <a:ext cx="9110283" cy="1097280"/>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800" b="1" kern="1200">
                <a:solidFill>
                  <a:srgbClr val="56575B"/>
                </a:solidFill>
                <a:latin typeface="Century Gothic" panose="020B0502020202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u="none" strike="noStrike" kern="1200" cap="none" spc="0" normalizeH="0" baseline="0" noProof="0" dirty="0">
                <a:ln>
                  <a:noFill/>
                </a:ln>
                <a:solidFill>
                  <a:srgbClr val="8F1D56"/>
                </a:solidFill>
                <a:effectLst/>
                <a:uLnTx/>
                <a:uFillTx/>
                <a:latin typeface="Arial Black" panose="020B0604020202020204" pitchFamily="34" charset="0"/>
                <a:cs typeface="Arial Black" panose="020B0604020202020204" pitchFamily="34" charset="0"/>
              </a:rPr>
              <a:t>Table of Contents</a:t>
            </a:r>
          </a:p>
        </p:txBody>
      </p:sp>
      <p:pic>
        <p:nvPicPr>
          <p:cNvPr id="70" name="Picture 69">
            <a:extLst>
              <a:ext uri="{FF2B5EF4-FFF2-40B4-BE49-F238E27FC236}">
                <a16:creationId xmlns:a16="http://schemas.microsoft.com/office/drawing/2014/main" id="{5AB30D48-27A2-BE4F-862C-03009184B4B3}"/>
              </a:ext>
            </a:extLst>
          </p:cNvPr>
          <p:cNvPicPr>
            <a:picLocks noChangeAspect="1"/>
          </p:cNvPicPr>
          <p:nvPr/>
        </p:nvPicPr>
        <p:blipFill>
          <a:blip r:embed="rId3"/>
          <a:stretch>
            <a:fillRect/>
          </a:stretch>
        </p:blipFill>
        <p:spPr>
          <a:xfrm>
            <a:off x="5412504" y="3842328"/>
            <a:ext cx="1356013" cy="1371600"/>
          </a:xfrm>
          <a:prstGeom prst="rect">
            <a:avLst/>
          </a:prstGeom>
          <a:effectLst>
            <a:outerShdw blurRad="50800" dist="38100" dir="2700000" algn="tl" rotWithShape="0">
              <a:prstClr val="black">
                <a:alpha val="40000"/>
              </a:prstClr>
            </a:outerShdw>
          </a:effectLst>
        </p:spPr>
      </p:pic>
      <p:sp>
        <p:nvSpPr>
          <p:cNvPr id="56" name="Content Placeholder 2">
            <a:extLst>
              <a:ext uri="{FF2B5EF4-FFF2-40B4-BE49-F238E27FC236}">
                <a16:creationId xmlns:a16="http://schemas.microsoft.com/office/drawing/2014/main" id="{007316D8-84CD-6746-AB4E-3B7C1C76979F}"/>
              </a:ext>
            </a:extLst>
          </p:cNvPr>
          <p:cNvSpPr txBox="1">
            <a:spLocks/>
          </p:cNvSpPr>
          <p:nvPr/>
        </p:nvSpPr>
        <p:spPr>
          <a:xfrm>
            <a:off x="4952604" y="5358643"/>
            <a:ext cx="2311377" cy="419735"/>
          </a:xfrm>
          <a:prstGeom prst="rect">
            <a:avLst/>
          </a:prstGeom>
        </p:spPr>
        <p:txBody>
          <a:bodyPr vert="horz" lIns="0" tIns="45720" rIns="0" bIns="0" rtlCol="0">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lang="en-US" sz="2400" kern="1200" dirty="0" smtClean="0">
                <a:solidFill>
                  <a:srgbClr val="56575B"/>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900"/>
              </a:spcBef>
              <a:buFont typeface="Century Gothic" panose="020B0502020202020204" pitchFamily="34" charset="0"/>
              <a:buChar char="–"/>
              <a:defRPr lang="en-US" sz="2200" kern="1200" dirty="0" smtClean="0">
                <a:solidFill>
                  <a:srgbClr val="56575B"/>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lang="en-US" sz="1800" kern="1200" dirty="0" smtClean="0">
                <a:solidFill>
                  <a:srgbClr val="56575B"/>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900"/>
              </a:spcBef>
              <a:buFont typeface="Century Gothic" panose="020B0502020202020204" pitchFamily="34" charset="0"/>
              <a:buChar char="–"/>
              <a:defRPr lang="en-US" sz="1600" kern="1200" dirty="0" smtClean="0">
                <a:solidFill>
                  <a:srgbClr val="56575B"/>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lang="en-US" sz="1600" kern="1200" dirty="0">
                <a:solidFill>
                  <a:srgbClr val="56575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0"/>
              </a:spcBef>
              <a:buNone/>
            </a:pPr>
            <a:r>
              <a:rPr lang="en-US" sz="1800" b="1" dirty="0">
                <a:latin typeface="Arial Black" panose="020B0604020202020204" pitchFamily="34" charset="0"/>
                <a:cs typeface="Arial Black" panose="020B0604020202020204" pitchFamily="34" charset="0"/>
              </a:rPr>
              <a:t>4. Glossary Terms</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2800" u="none" strike="noStrike" kern="1200" cap="none" spc="0" normalizeH="0" baseline="0" noProof="0" dirty="0">
              <a:ln>
                <a:noFill/>
              </a:ln>
              <a:solidFill>
                <a:srgbClr val="56575B"/>
              </a:solidFill>
              <a:effectLst/>
              <a:uLnTx/>
              <a:uFillTx/>
              <a:latin typeface="Arial" panose="020B0604020202020204" pitchFamily="34" charset="0"/>
              <a:cs typeface="Arial" panose="020B0604020202020204" pitchFamily="34" charset="0"/>
            </a:endParaRPr>
          </a:p>
        </p:txBody>
      </p:sp>
      <p:pic>
        <p:nvPicPr>
          <p:cNvPr id="72" name="Picture 71">
            <a:extLst>
              <a:ext uri="{FF2B5EF4-FFF2-40B4-BE49-F238E27FC236}">
                <a16:creationId xmlns:a16="http://schemas.microsoft.com/office/drawing/2014/main" id="{FDFC691B-CB9F-3349-899F-ACD31D434ADC}"/>
              </a:ext>
            </a:extLst>
          </p:cNvPr>
          <p:cNvPicPr>
            <a:picLocks noChangeAspect="1"/>
          </p:cNvPicPr>
          <p:nvPr/>
        </p:nvPicPr>
        <p:blipFill>
          <a:blip r:embed="rId4"/>
          <a:stretch>
            <a:fillRect/>
          </a:stretch>
        </p:blipFill>
        <p:spPr>
          <a:xfrm>
            <a:off x="2260956" y="1433887"/>
            <a:ext cx="1371600" cy="1356013"/>
          </a:xfrm>
          <a:prstGeom prst="rect">
            <a:avLst/>
          </a:prstGeom>
          <a:effectLst>
            <a:outerShdw blurRad="50800" dist="38100" dir="2700000" algn="tl" rotWithShape="0">
              <a:prstClr val="black">
                <a:alpha val="40000"/>
              </a:prstClr>
            </a:outerShdw>
          </a:effectLst>
        </p:spPr>
      </p:pic>
      <p:sp>
        <p:nvSpPr>
          <p:cNvPr id="77" name="TextBox 76">
            <a:extLst>
              <a:ext uri="{FF2B5EF4-FFF2-40B4-BE49-F238E27FC236}">
                <a16:creationId xmlns:a16="http://schemas.microsoft.com/office/drawing/2014/main" id="{CBC144B8-338F-A541-BBA0-93D1636ED033}"/>
              </a:ext>
            </a:extLst>
          </p:cNvPr>
          <p:cNvSpPr txBox="1"/>
          <p:nvPr/>
        </p:nvSpPr>
        <p:spPr>
          <a:xfrm>
            <a:off x="1570512" y="2875193"/>
            <a:ext cx="2752489" cy="923330"/>
          </a:xfrm>
          <a:prstGeom prst="rect">
            <a:avLst/>
          </a:prstGeom>
          <a:noFill/>
        </p:spPr>
        <p:txBody>
          <a:bodyPr wrap="square" rtlCol="0">
            <a:spAutoFit/>
          </a:bodyPr>
          <a:lstStyle/>
          <a:p>
            <a:pPr algn="ctr"/>
            <a:r>
              <a:rPr lang="en-US" b="1" dirty="0">
                <a:solidFill>
                  <a:srgbClr val="56575B"/>
                </a:solidFill>
                <a:latin typeface="Arial Black" panose="020B0604020202020204" pitchFamily="34" charset="0"/>
                <a:cs typeface="Arial Black" panose="020B0604020202020204" pitchFamily="34" charset="0"/>
              </a:rPr>
              <a:t>1. Introduction and Learning Objectives</a:t>
            </a:r>
          </a:p>
          <a:p>
            <a:endParaRPr lang="en-US" dirty="0"/>
          </a:p>
        </p:txBody>
      </p:sp>
      <p:pic>
        <p:nvPicPr>
          <p:cNvPr id="68" name="Picture 67">
            <a:extLst>
              <a:ext uri="{FF2B5EF4-FFF2-40B4-BE49-F238E27FC236}">
                <a16:creationId xmlns:a16="http://schemas.microsoft.com/office/drawing/2014/main" id="{2940826D-901E-364B-B0F3-40210E8DCFB2}"/>
              </a:ext>
            </a:extLst>
          </p:cNvPr>
          <p:cNvPicPr>
            <a:picLocks noChangeAspect="1"/>
          </p:cNvPicPr>
          <p:nvPr/>
        </p:nvPicPr>
        <p:blipFill>
          <a:blip r:embed="rId5"/>
          <a:stretch>
            <a:fillRect/>
          </a:stretch>
        </p:blipFill>
        <p:spPr>
          <a:xfrm>
            <a:off x="5347801" y="1448703"/>
            <a:ext cx="1371600" cy="1326382"/>
          </a:xfrm>
          <a:prstGeom prst="rect">
            <a:avLst/>
          </a:prstGeom>
          <a:effectLst>
            <a:outerShdw blurRad="50800" dist="38100" dir="2700000" algn="tl" rotWithShape="0">
              <a:prstClr val="black">
                <a:alpha val="40000"/>
              </a:prstClr>
            </a:outerShdw>
          </a:effectLst>
        </p:spPr>
      </p:pic>
      <p:sp>
        <p:nvSpPr>
          <p:cNvPr id="78" name="TextBox 77">
            <a:extLst>
              <a:ext uri="{FF2B5EF4-FFF2-40B4-BE49-F238E27FC236}">
                <a16:creationId xmlns:a16="http://schemas.microsoft.com/office/drawing/2014/main" id="{D51BEBDE-23D9-6D40-8099-5DEB7A870B43}"/>
              </a:ext>
            </a:extLst>
          </p:cNvPr>
          <p:cNvSpPr txBox="1"/>
          <p:nvPr/>
        </p:nvSpPr>
        <p:spPr>
          <a:xfrm>
            <a:off x="4710933" y="2875193"/>
            <a:ext cx="2886084" cy="923330"/>
          </a:xfrm>
          <a:prstGeom prst="rect">
            <a:avLst/>
          </a:prstGeom>
          <a:noFill/>
        </p:spPr>
        <p:txBody>
          <a:bodyPr wrap="square" rtlCol="0">
            <a:spAutoFit/>
          </a:bodyPr>
          <a:lstStyle/>
          <a:p>
            <a:pPr algn="ctr"/>
            <a:r>
              <a:rPr lang="en-US" b="1" dirty="0">
                <a:solidFill>
                  <a:srgbClr val="56575B"/>
                </a:solidFill>
                <a:latin typeface="Arial Black" panose="020B0604020202020204" pitchFamily="34" charset="0"/>
                <a:cs typeface="Arial Black" panose="020B0604020202020204" pitchFamily="34" charset="0"/>
              </a:rPr>
              <a:t>2. Pharmacologic Therapies</a:t>
            </a:r>
          </a:p>
          <a:p>
            <a:pPr algn="ctr"/>
            <a:endParaRPr lang="en-US" dirty="0"/>
          </a:p>
        </p:txBody>
      </p:sp>
      <p:pic>
        <p:nvPicPr>
          <p:cNvPr id="74" name="Picture 73">
            <a:extLst>
              <a:ext uri="{FF2B5EF4-FFF2-40B4-BE49-F238E27FC236}">
                <a16:creationId xmlns:a16="http://schemas.microsoft.com/office/drawing/2014/main" id="{15E2D4A4-BCCC-8E41-8381-BC8B3F4D9819}"/>
              </a:ext>
            </a:extLst>
          </p:cNvPr>
          <p:cNvPicPr>
            <a:picLocks noChangeAspect="1"/>
          </p:cNvPicPr>
          <p:nvPr/>
        </p:nvPicPr>
        <p:blipFill>
          <a:blip r:embed="rId6"/>
          <a:stretch>
            <a:fillRect/>
          </a:stretch>
        </p:blipFill>
        <p:spPr>
          <a:xfrm>
            <a:off x="2245607" y="3908588"/>
            <a:ext cx="1339327" cy="1371600"/>
          </a:xfrm>
          <a:prstGeom prst="rect">
            <a:avLst/>
          </a:prstGeom>
          <a:effectLst>
            <a:outerShdw blurRad="50800" dist="38100" dir="2700000" algn="tl" rotWithShape="0">
              <a:prstClr val="black">
                <a:alpha val="40000"/>
              </a:prstClr>
            </a:outerShdw>
          </a:effectLst>
        </p:spPr>
      </p:pic>
      <p:sp>
        <p:nvSpPr>
          <p:cNvPr id="79" name="TextBox 78">
            <a:extLst>
              <a:ext uri="{FF2B5EF4-FFF2-40B4-BE49-F238E27FC236}">
                <a16:creationId xmlns:a16="http://schemas.microsoft.com/office/drawing/2014/main" id="{3CB78600-E8E8-6E47-929E-871390587097}"/>
              </a:ext>
            </a:extLst>
          </p:cNvPr>
          <p:cNvSpPr txBox="1"/>
          <p:nvPr/>
        </p:nvSpPr>
        <p:spPr>
          <a:xfrm>
            <a:off x="1609660" y="5358643"/>
            <a:ext cx="2611223" cy="369332"/>
          </a:xfrm>
          <a:prstGeom prst="rect">
            <a:avLst/>
          </a:prstGeom>
          <a:noFill/>
        </p:spPr>
        <p:txBody>
          <a:bodyPr wrap="square" rtlCol="0">
            <a:spAutoFit/>
          </a:bodyPr>
          <a:lstStyle/>
          <a:p>
            <a:pPr algn="ctr"/>
            <a:r>
              <a:rPr lang="en-US" b="1" dirty="0">
                <a:solidFill>
                  <a:srgbClr val="56575B"/>
                </a:solidFill>
                <a:latin typeface="Arial Black" panose="020B0604020202020204" pitchFamily="34" charset="0"/>
                <a:cs typeface="Arial Black" panose="020B0604020202020204" pitchFamily="34" charset="0"/>
              </a:rPr>
              <a:t>3. Self-Assessment</a:t>
            </a:r>
          </a:p>
        </p:txBody>
      </p:sp>
    </p:spTree>
    <p:extLst>
      <p:ext uri="{BB962C8B-B14F-4D97-AF65-F5344CB8AC3E}">
        <p14:creationId xmlns:p14="http://schemas.microsoft.com/office/powerpoint/2010/main" val="1826458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655F2FCA-9239-40C8-AF0A-63A7E37B8576}"/>
              </a:ext>
            </a:extLst>
          </p:cNvPr>
          <p:cNvCxnSpPr>
            <a:cxnSpLocks/>
          </p:cNvCxnSpPr>
          <p:nvPr/>
        </p:nvCxnSpPr>
        <p:spPr>
          <a:xfrm>
            <a:off x="1315439" y="3966321"/>
            <a:ext cx="6441881" cy="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27354"/>
          </a:xfrm>
        </p:spPr>
        <p:txBody>
          <a:bodyPr>
            <a:noAutofit/>
          </a:bodyPr>
          <a:lstStyle/>
          <a:p>
            <a:r>
              <a:rPr lang="en-US" sz="2300" dirty="0"/>
              <a:t>Orexin Receptor Antagonists (ORAs) – </a:t>
            </a:r>
            <a:br>
              <a:rPr lang="en-US" sz="2300" dirty="0"/>
            </a:br>
            <a:r>
              <a:rPr lang="en-US" sz="2300" dirty="0"/>
              <a:t>Role in Insomnia Treatment and Safety</a:t>
            </a:r>
          </a:p>
        </p:txBody>
      </p:sp>
      <p:sp>
        <p:nvSpPr>
          <p:cNvPr id="3" name="TextBox 2">
            <a:extLst>
              <a:ext uri="{FF2B5EF4-FFF2-40B4-BE49-F238E27FC236}">
                <a16:creationId xmlns:a16="http://schemas.microsoft.com/office/drawing/2014/main" id="{79615395-DDA2-4E9C-8664-D1DD1DBCF5F5}"/>
              </a:ext>
            </a:extLst>
          </p:cNvPr>
          <p:cNvSpPr txBox="1"/>
          <p:nvPr/>
        </p:nvSpPr>
        <p:spPr>
          <a:xfrm>
            <a:off x="457200" y="1143000"/>
            <a:ext cx="8102991" cy="954107"/>
          </a:xfrm>
          <a:prstGeom prst="rect">
            <a:avLst/>
          </a:prstGeom>
          <a:noFill/>
        </p:spPr>
        <p:txBody>
          <a:bodyPr wrap="square" rtlCol="0">
            <a:spAutoFit/>
          </a:bodyPr>
          <a:lstStyle/>
          <a:p>
            <a:r>
              <a:rPr lang="en-US" sz="1400" dirty="0">
                <a:solidFill>
                  <a:srgbClr val="56575B"/>
                </a:solidFill>
              </a:rPr>
              <a:t>Suvorexant, lemborexant, and daridorexant are indicated for the treatment of insomnia characterized by difficulty with sleep onset and/or sleep maintenance. This indication is based on data from three clinical trials (suvorexant) or two clinical trials (daridorexant, lemborexant) in patients with insomnia characterized by difficulties with sleep onset and sleep maintenance.</a:t>
            </a:r>
          </a:p>
        </p:txBody>
      </p:sp>
      <p:sp>
        <p:nvSpPr>
          <p:cNvPr id="45" name="TextBox 44">
            <a:extLst>
              <a:ext uri="{FF2B5EF4-FFF2-40B4-BE49-F238E27FC236}">
                <a16:creationId xmlns:a16="http://schemas.microsoft.com/office/drawing/2014/main" id="{1D6EAAC4-DD0C-3E4D-9B51-70B97F3AFAB7}"/>
              </a:ext>
            </a:extLst>
          </p:cNvPr>
          <p:cNvSpPr txBox="1"/>
          <p:nvPr/>
        </p:nvSpPr>
        <p:spPr>
          <a:xfrm>
            <a:off x="457199" y="5248049"/>
            <a:ext cx="8046720" cy="907941"/>
          </a:xfrm>
          <a:prstGeom prst="rect">
            <a:avLst/>
          </a:prstGeom>
          <a:solidFill>
            <a:schemeClr val="accent4">
              <a:lumMod val="40000"/>
              <a:lumOff val="60000"/>
            </a:schemeClr>
          </a:solidFill>
          <a:ln w="19050">
            <a:solidFill>
              <a:srgbClr val="FFC000"/>
            </a:solidFill>
          </a:ln>
        </p:spPr>
        <p:txBody>
          <a:bodyPr wrap="square" rtlCol="0">
            <a:spAutoFit/>
          </a:bodyPr>
          <a:lstStyle/>
          <a:p>
            <a:r>
              <a:rPr lang="en-US" sz="1200" dirty="0">
                <a:solidFill>
                  <a:srgbClr val="56575B"/>
                </a:solidFill>
              </a:rPr>
              <a:t>The package inserts for suvorexant, lemborexant and daridorexant carry a warning regarding the potential for complex sleep behaviors in patients taking medication for insomnia.</a:t>
            </a:r>
          </a:p>
          <a:p>
            <a:pPr>
              <a:spcBef>
                <a:spcPts val="600"/>
              </a:spcBef>
            </a:pPr>
            <a:r>
              <a:rPr lang="en-US" sz="1200" dirty="0">
                <a:solidFill>
                  <a:srgbClr val="56575B"/>
                </a:solidFill>
              </a:rPr>
              <a:t>Suvorexant, Lemborexant and Daridorexant are classified by the DEA (Drug Enforcement Agency) as schedule IV drugs under the Controlled Substances Act. </a:t>
            </a:r>
          </a:p>
        </p:txBody>
      </p:sp>
      <p:grpSp>
        <p:nvGrpSpPr>
          <p:cNvPr id="18" name="Group 17">
            <a:extLst>
              <a:ext uri="{FF2B5EF4-FFF2-40B4-BE49-F238E27FC236}">
                <a16:creationId xmlns:a16="http://schemas.microsoft.com/office/drawing/2014/main" id="{AA1D1702-6068-C643-AEB2-833DA3D71A27}"/>
              </a:ext>
            </a:extLst>
          </p:cNvPr>
          <p:cNvGrpSpPr/>
          <p:nvPr/>
        </p:nvGrpSpPr>
        <p:grpSpPr>
          <a:xfrm>
            <a:off x="1927254" y="3621168"/>
            <a:ext cx="914400" cy="914400"/>
            <a:chOff x="1932510" y="3726962"/>
            <a:chExt cx="914400" cy="914400"/>
          </a:xfrm>
        </p:grpSpPr>
        <p:sp>
          <p:nvSpPr>
            <p:cNvPr id="13" name="Oval 12">
              <a:extLst>
                <a:ext uri="{FF2B5EF4-FFF2-40B4-BE49-F238E27FC236}">
                  <a16:creationId xmlns:a16="http://schemas.microsoft.com/office/drawing/2014/main" id="{ADAA5468-ECFA-7D45-B0E5-6FA9E2F32BAF}"/>
                </a:ext>
              </a:extLst>
            </p:cNvPr>
            <p:cNvSpPr>
              <a:spLocks/>
            </p:cNvSpPr>
            <p:nvPr/>
          </p:nvSpPr>
          <p:spPr>
            <a:xfrm>
              <a:off x="1932510" y="3726962"/>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898994C3-6570-C142-AD28-851ED7F9AB37}"/>
                </a:ext>
              </a:extLst>
            </p:cNvPr>
            <p:cNvPicPr>
              <a:picLocks noChangeAspect="1"/>
            </p:cNvPicPr>
            <p:nvPr/>
          </p:nvPicPr>
          <p:blipFill>
            <a:blip r:embed="rId3"/>
            <a:stretch>
              <a:fillRect/>
            </a:stretch>
          </p:blipFill>
          <p:spPr>
            <a:xfrm>
              <a:off x="2126972" y="3811444"/>
              <a:ext cx="571872" cy="734740"/>
            </a:xfrm>
            <a:prstGeom prst="rect">
              <a:avLst/>
            </a:prstGeom>
          </p:spPr>
        </p:pic>
      </p:grpSp>
      <p:sp>
        <p:nvSpPr>
          <p:cNvPr id="40" name="TextBox 39">
            <a:extLst>
              <a:ext uri="{FF2B5EF4-FFF2-40B4-BE49-F238E27FC236}">
                <a16:creationId xmlns:a16="http://schemas.microsoft.com/office/drawing/2014/main" id="{15764F36-EDB5-4F45-B47F-DB117451B423}"/>
              </a:ext>
            </a:extLst>
          </p:cNvPr>
          <p:cNvSpPr txBox="1"/>
          <p:nvPr/>
        </p:nvSpPr>
        <p:spPr>
          <a:xfrm>
            <a:off x="1773574" y="4587255"/>
            <a:ext cx="1284655" cy="307777"/>
          </a:xfrm>
          <a:prstGeom prst="rect">
            <a:avLst/>
          </a:prstGeom>
          <a:noFill/>
        </p:spPr>
        <p:txBody>
          <a:bodyPr wrap="square" rtlCol="0">
            <a:spAutoFit/>
          </a:bodyPr>
          <a:lstStyle/>
          <a:p>
            <a:pPr algn="ctr"/>
            <a:r>
              <a:rPr lang="en-US" sz="1400" dirty="0">
                <a:solidFill>
                  <a:srgbClr val="56575B"/>
                </a:solidFill>
                <a:latin typeface="+mj-lt"/>
              </a:rPr>
              <a:t>Dizziness</a:t>
            </a:r>
          </a:p>
        </p:txBody>
      </p:sp>
      <p:sp>
        <p:nvSpPr>
          <p:cNvPr id="41" name="TextBox 40">
            <a:extLst>
              <a:ext uri="{FF2B5EF4-FFF2-40B4-BE49-F238E27FC236}">
                <a16:creationId xmlns:a16="http://schemas.microsoft.com/office/drawing/2014/main" id="{062485A4-64B3-AF41-8692-B4A5016F157A}"/>
              </a:ext>
            </a:extLst>
          </p:cNvPr>
          <p:cNvSpPr txBox="1"/>
          <p:nvPr/>
        </p:nvSpPr>
        <p:spPr>
          <a:xfrm>
            <a:off x="3929672" y="4597355"/>
            <a:ext cx="1284655" cy="307777"/>
          </a:xfrm>
          <a:prstGeom prst="rect">
            <a:avLst/>
          </a:prstGeom>
          <a:noFill/>
        </p:spPr>
        <p:txBody>
          <a:bodyPr wrap="square" rtlCol="0">
            <a:spAutoFit/>
          </a:bodyPr>
          <a:lstStyle/>
          <a:p>
            <a:pPr algn="ctr"/>
            <a:r>
              <a:rPr lang="en-US" sz="1400" dirty="0">
                <a:solidFill>
                  <a:srgbClr val="56575B"/>
                </a:solidFill>
                <a:latin typeface="+mj-lt"/>
              </a:rPr>
              <a:t>Headache</a:t>
            </a:r>
          </a:p>
        </p:txBody>
      </p:sp>
      <p:sp>
        <p:nvSpPr>
          <p:cNvPr id="56" name="TextBox 55">
            <a:extLst>
              <a:ext uri="{FF2B5EF4-FFF2-40B4-BE49-F238E27FC236}">
                <a16:creationId xmlns:a16="http://schemas.microsoft.com/office/drawing/2014/main" id="{C2A29271-88D7-4E10-A039-AA2E21381595}"/>
              </a:ext>
            </a:extLst>
          </p:cNvPr>
          <p:cNvSpPr txBox="1"/>
          <p:nvPr/>
        </p:nvSpPr>
        <p:spPr>
          <a:xfrm>
            <a:off x="5283270" y="4597355"/>
            <a:ext cx="2773443" cy="307777"/>
          </a:xfrm>
          <a:prstGeom prst="rect">
            <a:avLst/>
          </a:prstGeom>
          <a:noFill/>
        </p:spPr>
        <p:txBody>
          <a:bodyPr wrap="square" rtlCol="0">
            <a:spAutoFit/>
          </a:bodyPr>
          <a:lstStyle/>
          <a:p>
            <a:pPr algn="ctr"/>
            <a:r>
              <a:rPr lang="en-US" sz="1400" dirty="0">
                <a:solidFill>
                  <a:srgbClr val="56575B"/>
                </a:solidFill>
                <a:latin typeface="+mj-lt"/>
              </a:rPr>
              <a:t>Somnolence</a:t>
            </a:r>
            <a:r>
              <a:rPr lang="en-US" sz="1400" dirty="0">
                <a:solidFill>
                  <a:srgbClr val="56575B"/>
                </a:solidFill>
                <a:highlight>
                  <a:srgbClr val="FFFF00"/>
                </a:highlight>
                <a:latin typeface="+mj-lt"/>
              </a:rPr>
              <a:t> </a:t>
            </a:r>
          </a:p>
        </p:txBody>
      </p:sp>
      <p:grpSp>
        <p:nvGrpSpPr>
          <p:cNvPr id="43" name="Group 42">
            <a:extLst>
              <a:ext uri="{FF2B5EF4-FFF2-40B4-BE49-F238E27FC236}">
                <a16:creationId xmlns:a16="http://schemas.microsoft.com/office/drawing/2014/main" id="{FB18FBD9-92B2-6748-8636-E981AD303859}"/>
              </a:ext>
            </a:extLst>
          </p:cNvPr>
          <p:cNvGrpSpPr/>
          <p:nvPr/>
        </p:nvGrpSpPr>
        <p:grpSpPr>
          <a:xfrm>
            <a:off x="4087906" y="3621168"/>
            <a:ext cx="914400" cy="918592"/>
            <a:chOff x="7419011" y="3726962"/>
            <a:chExt cx="914400" cy="918592"/>
          </a:xfrm>
        </p:grpSpPr>
        <p:sp>
          <p:nvSpPr>
            <p:cNvPr id="46" name="Oval 45">
              <a:extLst>
                <a:ext uri="{FF2B5EF4-FFF2-40B4-BE49-F238E27FC236}">
                  <a16:creationId xmlns:a16="http://schemas.microsoft.com/office/drawing/2014/main" id="{7E99D1B6-2AC2-6C4C-BE28-24747D7BD120}"/>
                </a:ext>
              </a:extLst>
            </p:cNvPr>
            <p:cNvSpPr>
              <a:spLocks/>
            </p:cNvSpPr>
            <p:nvPr/>
          </p:nvSpPr>
          <p:spPr>
            <a:xfrm>
              <a:off x="7419011" y="3726962"/>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625731D7-1B0F-BD44-89CE-440BBC9CF21B}"/>
                </a:ext>
              </a:extLst>
            </p:cNvPr>
            <p:cNvPicPr>
              <a:picLocks noChangeAspect="1"/>
            </p:cNvPicPr>
            <p:nvPr/>
          </p:nvPicPr>
          <p:blipFill rotWithShape="1">
            <a:blip r:embed="rId4"/>
            <a:srcRect l="13917" r="21126"/>
            <a:stretch/>
          </p:blipFill>
          <p:spPr>
            <a:xfrm>
              <a:off x="7534656" y="3765107"/>
              <a:ext cx="685800" cy="880447"/>
            </a:xfrm>
            <a:prstGeom prst="rect">
              <a:avLst/>
            </a:prstGeom>
          </p:spPr>
        </p:pic>
      </p:grpSp>
      <p:sp>
        <p:nvSpPr>
          <p:cNvPr id="60" name="Oval 59">
            <a:extLst>
              <a:ext uri="{FF2B5EF4-FFF2-40B4-BE49-F238E27FC236}">
                <a16:creationId xmlns:a16="http://schemas.microsoft.com/office/drawing/2014/main" id="{AF71CBBC-218D-4554-93FC-167A68265D87}"/>
              </a:ext>
            </a:extLst>
          </p:cNvPr>
          <p:cNvSpPr>
            <a:spLocks/>
          </p:cNvSpPr>
          <p:nvPr/>
        </p:nvSpPr>
        <p:spPr>
          <a:xfrm>
            <a:off x="6212792" y="3621168"/>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a:extLst>
              <a:ext uri="{FF2B5EF4-FFF2-40B4-BE49-F238E27FC236}">
                <a16:creationId xmlns:a16="http://schemas.microsoft.com/office/drawing/2014/main" id="{4B752E0D-8A21-4B74-8FA4-90151ED90BBD}"/>
              </a:ext>
            </a:extLst>
          </p:cNvPr>
          <p:cNvPicPr>
            <a:picLocks noChangeAspect="1"/>
          </p:cNvPicPr>
          <p:nvPr/>
        </p:nvPicPr>
        <p:blipFill rotWithShape="1">
          <a:blip r:embed="rId5">
            <a:alphaModFix/>
          </a:blip>
          <a:srcRect t="13471" b="23929"/>
          <a:stretch/>
        </p:blipFill>
        <p:spPr>
          <a:xfrm>
            <a:off x="6248558" y="3764972"/>
            <a:ext cx="845690" cy="674007"/>
          </a:xfrm>
          <a:prstGeom prst="rect">
            <a:avLst/>
          </a:prstGeom>
        </p:spPr>
      </p:pic>
      <p:cxnSp>
        <p:nvCxnSpPr>
          <p:cNvPr id="53" name="Straight Connector 52">
            <a:extLst>
              <a:ext uri="{FF2B5EF4-FFF2-40B4-BE49-F238E27FC236}">
                <a16:creationId xmlns:a16="http://schemas.microsoft.com/office/drawing/2014/main" id="{772E3020-2021-46A5-B586-4BFFC8430D06}"/>
              </a:ext>
            </a:extLst>
          </p:cNvPr>
          <p:cNvCxnSpPr>
            <a:cxnSpLocks/>
          </p:cNvCxnSpPr>
          <p:nvPr/>
        </p:nvCxnSpPr>
        <p:spPr>
          <a:xfrm flipH="1">
            <a:off x="7722688" y="2652302"/>
            <a:ext cx="2071" cy="1228891"/>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589E272-8459-4917-ADAB-1B47A1D4E7E5}"/>
              </a:ext>
            </a:extLst>
          </p:cNvPr>
          <p:cNvSpPr txBox="1"/>
          <p:nvPr/>
        </p:nvSpPr>
        <p:spPr>
          <a:xfrm>
            <a:off x="1313028" y="2523482"/>
            <a:ext cx="6391334" cy="931024"/>
          </a:xfrm>
          <a:prstGeom prst="rect">
            <a:avLst/>
          </a:prstGeom>
          <a:noFill/>
        </p:spPr>
        <p:txBody>
          <a:bodyPr wrap="square" rtlCol="0">
            <a:spAutoFit/>
          </a:bodyPr>
          <a:lstStyle/>
          <a:p>
            <a:pPr lvl="0" algn="ctr">
              <a:spcBef>
                <a:spcPts val="600"/>
              </a:spcBef>
            </a:pPr>
            <a:r>
              <a:rPr lang="en-US" sz="2000" b="1" dirty="0">
                <a:solidFill>
                  <a:srgbClr val="8F1D56"/>
                </a:solidFill>
                <a:latin typeface="Arial Black" panose="020B0A04020102020204"/>
              </a:rPr>
              <a:t>Most Common Adverse Reactions for ORAs</a:t>
            </a:r>
          </a:p>
          <a:p>
            <a:pPr lvl="0" algn="ctr">
              <a:spcBef>
                <a:spcPts val="300"/>
              </a:spcBef>
            </a:pPr>
            <a:r>
              <a:rPr lang="en-US" sz="1600" dirty="0">
                <a:solidFill>
                  <a:srgbClr val="56575B"/>
                </a:solidFill>
              </a:rPr>
              <a:t>The most common adverse reactions associated with ORAs include:  </a:t>
            </a:r>
            <a:br>
              <a:rPr lang="en-US" sz="1600" dirty="0">
                <a:solidFill>
                  <a:srgbClr val="56575B"/>
                </a:solidFill>
                <a:highlight>
                  <a:srgbClr val="FFFF00"/>
                </a:highlight>
              </a:rPr>
            </a:br>
            <a:endParaRPr lang="en-US" sz="1600" dirty="0"/>
          </a:p>
        </p:txBody>
      </p:sp>
      <p:cxnSp>
        <p:nvCxnSpPr>
          <p:cNvPr id="68" name="Straight Connector 67">
            <a:extLst>
              <a:ext uri="{FF2B5EF4-FFF2-40B4-BE49-F238E27FC236}">
                <a16:creationId xmlns:a16="http://schemas.microsoft.com/office/drawing/2014/main" id="{862034B3-B21C-400A-8D46-D36BB5F1B888}"/>
              </a:ext>
            </a:extLst>
          </p:cNvPr>
          <p:cNvCxnSpPr>
            <a:cxnSpLocks/>
          </p:cNvCxnSpPr>
          <p:nvPr/>
        </p:nvCxnSpPr>
        <p:spPr>
          <a:xfrm>
            <a:off x="1332517" y="2620203"/>
            <a:ext cx="137160" cy="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398A72A-D286-4E3E-8CC5-ACCF67AA6CCE}"/>
              </a:ext>
            </a:extLst>
          </p:cNvPr>
          <p:cNvCxnSpPr>
            <a:cxnSpLocks/>
          </p:cNvCxnSpPr>
          <p:nvPr/>
        </p:nvCxnSpPr>
        <p:spPr>
          <a:xfrm>
            <a:off x="7559419" y="2652302"/>
            <a:ext cx="113593" cy="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C1F8D7-AB59-4184-8DEC-D47175D0A489}"/>
              </a:ext>
            </a:extLst>
          </p:cNvPr>
          <p:cNvCxnSpPr>
            <a:cxnSpLocks/>
          </p:cNvCxnSpPr>
          <p:nvPr/>
        </p:nvCxnSpPr>
        <p:spPr>
          <a:xfrm flipH="1">
            <a:off x="1318715" y="2679731"/>
            <a:ext cx="13764" cy="1257568"/>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4" name="refs" hidden="1">
            <a:extLst>
              <a:ext uri="{FF2B5EF4-FFF2-40B4-BE49-F238E27FC236}">
                <a16:creationId xmlns:a16="http://schemas.microsoft.com/office/drawing/2014/main" id="{FBD8EAEF-4457-F7BB-D1C9-3F57BAE3A5D7}"/>
              </a:ext>
            </a:extLst>
          </p:cNvPr>
          <p:cNvGrpSpPr/>
          <p:nvPr/>
        </p:nvGrpSpPr>
        <p:grpSpPr>
          <a:xfrm>
            <a:off x="93693" y="902646"/>
            <a:ext cx="10323925" cy="5647853"/>
            <a:chOff x="93693" y="902646"/>
            <a:chExt cx="10323925" cy="5647853"/>
          </a:xfrm>
        </p:grpSpPr>
        <p:sp>
          <p:nvSpPr>
            <p:cNvPr id="5" name="TextBox 4">
              <a:extLst>
                <a:ext uri="{FF2B5EF4-FFF2-40B4-BE49-F238E27FC236}">
                  <a16:creationId xmlns:a16="http://schemas.microsoft.com/office/drawing/2014/main" id="{DD18E5F5-0FCB-450C-BA93-535C9F65DDE3}"/>
                </a:ext>
              </a:extLst>
            </p:cNvPr>
            <p:cNvSpPr txBox="1"/>
            <p:nvPr/>
          </p:nvSpPr>
          <p:spPr>
            <a:xfrm>
              <a:off x="93693" y="2071297"/>
              <a:ext cx="9163321" cy="461665"/>
            </a:xfrm>
            <a:prstGeom prst="rect">
              <a:avLst/>
            </a:prstGeom>
            <a:noFill/>
          </p:spPr>
          <p:txBody>
            <a:bodyPr wrap="square" rtlCol="0">
              <a:spAutoFit/>
            </a:bodyPr>
            <a:lstStyle/>
            <a:p>
              <a:r>
                <a:rPr lang="en-US" sz="1200" dirty="0">
                  <a:solidFill>
                    <a:srgbClr val="FF00FF"/>
                  </a:solidFill>
                </a:rPr>
                <a:t>[Belsomra PI 2021 p15A, Section 14.1, Indication…(suvorexant), patients…maintenance; Dayvigo PI 2022 p15A, two…maintenance] [Quviviq PI: p5A, 16A] three clinical trials </a:t>
              </a:r>
            </a:p>
          </p:txBody>
        </p:sp>
        <p:sp>
          <p:nvSpPr>
            <p:cNvPr id="7" name="TextBox 6">
              <a:extLst>
                <a:ext uri="{FF2B5EF4-FFF2-40B4-BE49-F238E27FC236}">
                  <a16:creationId xmlns:a16="http://schemas.microsoft.com/office/drawing/2014/main" id="{3AC52EDE-3839-4592-B274-90C9F46E2E9E}"/>
                </a:ext>
              </a:extLst>
            </p:cNvPr>
            <p:cNvSpPr txBox="1"/>
            <p:nvPr/>
          </p:nvSpPr>
          <p:spPr>
            <a:xfrm>
              <a:off x="7403172" y="3300946"/>
              <a:ext cx="2773443" cy="461665"/>
            </a:xfrm>
            <a:prstGeom prst="rect">
              <a:avLst/>
            </a:prstGeom>
            <a:noFill/>
          </p:spPr>
          <p:txBody>
            <a:bodyPr wrap="square" rtlCol="0">
              <a:spAutoFit/>
            </a:bodyPr>
            <a:lstStyle/>
            <a:p>
              <a:r>
                <a:rPr lang="en-US" sz="1200" dirty="0">
                  <a:solidFill>
                    <a:srgbClr val="FF00FF"/>
                  </a:solidFill>
                </a:rPr>
                <a:t>[Belsomra PI 2021: p5A-6A, </a:t>
              </a:r>
            </a:p>
            <a:p>
              <a:r>
                <a:rPr lang="en-US" sz="1200" dirty="0">
                  <a:solidFill>
                    <a:srgbClr val="FF00FF"/>
                  </a:solidFill>
                </a:rPr>
                <a:t>The…headache]</a:t>
              </a:r>
            </a:p>
          </p:txBody>
        </p:sp>
        <p:sp>
          <p:nvSpPr>
            <p:cNvPr id="8" name="TextBox 7">
              <a:extLst>
                <a:ext uri="{FF2B5EF4-FFF2-40B4-BE49-F238E27FC236}">
                  <a16:creationId xmlns:a16="http://schemas.microsoft.com/office/drawing/2014/main" id="{A21B0754-8C74-4384-8240-55B7F124CC4F}"/>
                </a:ext>
              </a:extLst>
            </p:cNvPr>
            <p:cNvSpPr txBox="1"/>
            <p:nvPr/>
          </p:nvSpPr>
          <p:spPr>
            <a:xfrm>
              <a:off x="138744" y="975518"/>
              <a:ext cx="4254762" cy="276999"/>
            </a:xfrm>
            <a:prstGeom prst="rect">
              <a:avLst/>
            </a:prstGeom>
            <a:noFill/>
          </p:spPr>
          <p:txBody>
            <a:bodyPr wrap="square" rtlCol="0">
              <a:spAutoFit/>
            </a:bodyPr>
            <a:lstStyle/>
            <a:p>
              <a:r>
                <a:rPr lang="en-US" sz="1200" dirty="0">
                  <a:solidFill>
                    <a:srgbClr val="FF00FF"/>
                  </a:solidFill>
                </a:rPr>
                <a:t>[Belsomra PI 2021 p2A] Suvorexant…maintenance </a:t>
              </a:r>
            </a:p>
          </p:txBody>
        </p:sp>
        <p:sp>
          <p:nvSpPr>
            <p:cNvPr id="10" name="TextBox 9">
              <a:extLst>
                <a:ext uri="{FF2B5EF4-FFF2-40B4-BE49-F238E27FC236}">
                  <a16:creationId xmlns:a16="http://schemas.microsoft.com/office/drawing/2014/main" id="{A9F441A6-2101-4BB0-AB0F-CA550EA40A17}"/>
                </a:ext>
              </a:extLst>
            </p:cNvPr>
            <p:cNvSpPr txBox="1"/>
            <p:nvPr/>
          </p:nvSpPr>
          <p:spPr>
            <a:xfrm>
              <a:off x="5283270" y="902646"/>
              <a:ext cx="4129121" cy="461665"/>
            </a:xfrm>
            <a:prstGeom prst="rect">
              <a:avLst/>
            </a:prstGeom>
            <a:noFill/>
          </p:spPr>
          <p:txBody>
            <a:bodyPr wrap="square" rtlCol="0">
              <a:spAutoFit/>
            </a:bodyPr>
            <a:lstStyle/>
            <a:p>
              <a:r>
                <a:rPr lang="en-US" sz="1200" dirty="0">
                  <a:solidFill>
                    <a:srgbClr val="FF00FF"/>
                  </a:solidFill>
                </a:rPr>
                <a:t>[Dayvigo PI 2021 p2A] lemborexant…maintenance [Quviviq PI: p1B] daridorexant…sleep maintenance</a:t>
              </a:r>
            </a:p>
          </p:txBody>
        </p:sp>
        <p:sp>
          <p:nvSpPr>
            <p:cNvPr id="62" name="TextBox 61">
              <a:extLst>
                <a:ext uri="{FF2B5EF4-FFF2-40B4-BE49-F238E27FC236}">
                  <a16:creationId xmlns:a16="http://schemas.microsoft.com/office/drawing/2014/main" id="{502D8F5D-39A1-4B90-9940-3C735956BEE3}"/>
                </a:ext>
              </a:extLst>
            </p:cNvPr>
            <p:cNvSpPr txBox="1"/>
            <p:nvPr/>
          </p:nvSpPr>
          <p:spPr>
            <a:xfrm>
              <a:off x="7491229" y="3976434"/>
              <a:ext cx="2926389" cy="276999"/>
            </a:xfrm>
            <a:prstGeom prst="rect">
              <a:avLst/>
            </a:prstGeom>
            <a:noFill/>
          </p:spPr>
          <p:txBody>
            <a:bodyPr wrap="square" rtlCol="0">
              <a:spAutoFit/>
            </a:bodyPr>
            <a:lstStyle/>
            <a:p>
              <a:r>
                <a:rPr lang="en-US" sz="1200" dirty="0">
                  <a:solidFill>
                    <a:srgbClr val="FF00FF"/>
                  </a:solidFill>
                </a:rPr>
                <a:t>[Dayvigo PI 2022: p6A, The…headache]</a:t>
              </a:r>
            </a:p>
          </p:txBody>
        </p:sp>
        <p:sp>
          <p:nvSpPr>
            <p:cNvPr id="64" name="TextBox 63">
              <a:extLst>
                <a:ext uri="{FF2B5EF4-FFF2-40B4-BE49-F238E27FC236}">
                  <a16:creationId xmlns:a16="http://schemas.microsoft.com/office/drawing/2014/main" id="{1A0C5FE4-35B8-4FF3-AB4A-29B93F40F516}"/>
                </a:ext>
              </a:extLst>
            </p:cNvPr>
            <p:cNvSpPr txBox="1"/>
            <p:nvPr/>
          </p:nvSpPr>
          <p:spPr>
            <a:xfrm>
              <a:off x="5002306" y="5415431"/>
              <a:ext cx="5214463" cy="430887"/>
            </a:xfrm>
            <a:prstGeom prst="rect">
              <a:avLst/>
            </a:prstGeom>
            <a:noFill/>
          </p:spPr>
          <p:txBody>
            <a:bodyPr wrap="square" rtlCol="0">
              <a:spAutoFit/>
            </a:bodyPr>
            <a:lstStyle/>
            <a:p>
              <a:r>
                <a:rPr lang="en-US" sz="1100" dirty="0">
                  <a:solidFill>
                    <a:srgbClr val="FF00FF"/>
                  </a:solidFill>
                </a:rPr>
                <a:t>[Belsomra PI 2021 p3A The…insomnia ; Dayvigo PI 2022: p3A, The …insomnia] [Quviviq PI: p4A] the package… insomnia </a:t>
              </a:r>
            </a:p>
          </p:txBody>
        </p:sp>
        <p:sp>
          <p:nvSpPr>
            <p:cNvPr id="65" name="TextBox 64">
              <a:extLst>
                <a:ext uri="{FF2B5EF4-FFF2-40B4-BE49-F238E27FC236}">
                  <a16:creationId xmlns:a16="http://schemas.microsoft.com/office/drawing/2014/main" id="{34B4B4DA-E094-499A-9097-7903A9A0FCAE}"/>
                </a:ext>
              </a:extLst>
            </p:cNvPr>
            <p:cNvSpPr txBox="1"/>
            <p:nvPr/>
          </p:nvSpPr>
          <p:spPr>
            <a:xfrm>
              <a:off x="1300967" y="6088834"/>
              <a:ext cx="7843033" cy="461665"/>
            </a:xfrm>
            <a:prstGeom prst="rect">
              <a:avLst/>
            </a:prstGeom>
            <a:noFill/>
          </p:spPr>
          <p:txBody>
            <a:bodyPr wrap="square" rtlCol="0">
              <a:spAutoFit/>
            </a:bodyPr>
            <a:lstStyle/>
            <a:p>
              <a:r>
                <a:rPr lang="en-US" sz="1200" dirty="0">
                  <a:solidFill>
                    <a:srgbClr val="FF00FF"/>
                  </a:solidFill>
                </a:rPr>
                <a:t>[Belsomra PI: p1A] suvorexant…act; Dayvigo PI 2022: p21A, lemborexant…act] [Quviviq PI: p22A] daridorexant…Act </a:t>
              </a:r>
            </a:p>
          </p:txBody>
        </p:sp>
        <p:sp>
          <p:nvSpPr>
            <p:cNvPr id="30" name="TextBox 29">
              <a:extLst>
                <a:ext uri="{FF2B5EF4-FFF2-40B4-BE49-F238E27FC236}">
                  <a16:creationId xmlns:a16="http://schemas.microsoft.com/office/drawing/2014/main" id="{55BA2BA7-7F09-C900-A1DD-94557A142F10}"/>
                </a:ext>
              </a:extLst>
            </p:cNvPr>
            <p:cNvSpPr txBox="1"/>
            <p:nvPr/>
          </p:nvSpPr>
          <p:spPr>
            <a:xfrm>
              <a:off x="7536975" y="2489115"/>
              <a:ext cx="1607025" cy="461665"/>
            </a:xfrm>
            <a:prstGeom prst="rect">
              <a:avLst/>
            </a:prstGeom>
            <a:noFill/>
          </p:spPr>
          <p:txBody>
            <a:bodyPr wrap="square" rtlCol="0">
              <a:spAutoFit/>
            </a:bodyPr>
            <a:lstStyle/>
            <a:p>
              <a:r>
                <a:rPr lang="en-US" sz="1200" dirty="0">
                  <a:solidFill>
                    <a:srgbClr val="FF00FF"/>
                  </a:solidFill>
                </a:rPr>
                <a:t>[Quviviq PI: p5B, </a:t>
              </a:r>
            </a:p>
            <a:p>
              <a:r>
                <a:rPr lang="en-US" sz="1200" dirty="0">
                  <a:solidFill>
                    <a:srgbClr val="FF00FF"/>
                  </a:solidFill>
                </a:rPr>
                <a:t>Most common…]</a:t>
              </a:r>
            </a:p>
          </p:txBody>
        </p:sp>
      </p:grpSp>
    </p:spTree>
    <p:extLst>
      <p:ext uri="{BB962C8B-B14F-4D97-AF65-F5344CB8AC3E}">
        <p14:creationId xmlns:p14="http://schemas.microsoft.com/office/powerpoint/2010/main" val="125228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A61BFD6-12D7-9C4D-A6E3-ACC56A06148C}"/>
              </a:ext>
            </a:extLst>
          </p:cNvPr>
          <p:cNvSpPr/>
          <p:nvPr/>
        </p:nvSpPr>
        <p:spPr>
          <a:xfrm>
            <a:off x="1652017" y="4144937"/>
            <a:ext cx="7242602" cy="1828800"/>
          </a:xfrm>
          <a:prstGeom prst="rect">
            <a:avLst/>
          </a:prstGeom>
          <a:gradFill>
            <a:gsLst>
              <a:gs pos="0">
                <a:srgbClr val="2E5A74"/>
              </a:gs>
              <a:gs pos="99000">
                <a:srgbClr val="5F163A"/>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106123_Bel_Supergraphic_01.eps">
            <a:extLst>
              <a:ext uri="{FF2B5EF4-FFF2-40B4-BE49-F238E27FC236}">
                <a16:creationId xmlns:a16="http://schemas.microsoft.com/office/drawing/2014/main" id="{3938EE41-8D6E-144D-AEBE-A2145C3DDFDE}"/>
              </a:ext>
            </a:extLst>
          </p:cNvPr>
          <p:cNvPicPr>
            <a:picLocks/>
          </p:cNvPicPr>
          <p:nvPr/>
        </p:nvPicPr>
        <p:blipFill rotWithShape="1">
          <a:blip r:embed="rId3" cstate="email">
            <a:alphaModFix amt="27000"/>
            <a:extLst>
              <a:ext uri="{28A0092B-C50C-407E-A947-70E740481C1C}">
                <a14:useLocalDpi xmlns:a14="http://schemas.microsoft.com/office/drawing/2010/main"/>
              </a:ext>
            </a:extLst>
          </a:blip>
          <a:srcRect l="36360" t="23464" r="11517" b="34448"/>
          <a:stretch/>
        </p:blipFill>
        <p:spPr>
          <a:xfrm rot="10800000">
            <a:off x="1477229" y="4183380"/>
            <a:ext cx="7400764" cy="1771926"/>
          </a:xfrm>
          <a:prstGeom prst="rect">
            <a:avLst/>
          </a:prstGeom>
        </p:spPr>
      </p:pic>
      <p:sp>
        <p:nvSpPr>
          <p:cNvPr id="23" name="TextBox 22">
            <a:extLst>
              <a:ext uri="{FF2B5EF4-FFF2-40B4-BE49-F238E27FC236}">
                <a16:creationId xmlns:a16="http://schemas.microsoft.com/office/drawing/2014/main" id="{D278CC16-4C54-6348-B129-6FFCEB1299BF}"/>
              </a:ext>
            </a:extLst>
          </p:cNvPr>
          <p:cNvSpPr txBox="1"/>
          <p:nvPr/>
        </p:nvSpPr>
        <p:spPr>
          <a:xfrm>
            <a:off x="2400532" y="4175217"/>
            <a:ext cx="6164046" cy="1768241"/>
          </a:xfrm>
          <a:prstGeom prst="rect">
            <a:avLst/>
          </a:prstGeom>
          <a:noFill/>
        </p:spPr>
        <p:txBody>
          <a:bodyPr wrap="square" rtlCol="0" anchor="ctr">
            <a:spAutoFit/>
          </a:bodyPr>
          <a:lstStyle/>
          <a:p>
            <a:pPr lvl="0">
              <a:lnSpc>
                <a:spcPts val="1780"/>
              </a:lnSpc>
              <a:spcBef>
                <a:spcPts val="1200"/>
              </a:spcBef>
            </a:pPr>
            <a:r>
              <a:rPr lang="en-US" sz="1400" dirty="0">
                <a:solidFill>
                  <a:schemeClr val="bg1"/>
                </a:solidFill>
              </a:rPr>
              <a:t>Certain antihistamines, such as diphenhydramine and doxylamine are </a:t>
            </a:r>
            <a:br>
              <a:rPr lang="en-US" sz="1400" dirty="0">
                <a:solidFill>
                  <a:schemeClr val="bg1"/>
                </a:solidFill>
              </a:rPr>
            </a:br>
            <a:r>
              <a:rPr lang="en-US" sz="1400" dirty="0">
                <a:solidFill>
                  <a:schemeClr val="bg1"/>
                </a:solidFill>
              </a:rPr>
              <a:t>FDA approved for use in nonprescription over-the-counter sleep aids. </a:t>
            </a:r>
            <a:br>
              <a:rPr lang="en-US" sz="1400" dirty="0">
                <a:solidFill>
                  <a:schemeClr val="bg1"/>
                </a:solidFill>
              </a:rPr>
            </a:br>
            <a:r>
              <a:rPr lang="en-US" sz="1400" dirty="0">
                <a:solidFill>
                  <a:schemeClr val="bg1"/>
                </a:solidFill>
              </a:rPr>
              <a:t>These drugs produce drowsiness by inhibiting wake-promoting histaminergic pathways.</a:t>
            </a:r>
          </a:p>
          <a:p>
            <a:pPr lvl="0">
              <a:lnSpc>
                <a:spcPts val="1780"/>
              </a:lnSpc>
              <a:spcBef>
                <a:spcPts val="600"/>
              </a:spcBef>
            </a:pPr>
            <a:r>
              <a:rPr lang="en-US" sz="1400" dirty="0">
                <a:solidFill>
                  <a:schemeClr val="bg1"/>
                </a:solidFill>
              </a:rPr>
              <a:t>Routine use of these agents is not recommended. Sedating antihistamines are known to have significant anticholinergic effects, which may include dry mouth and blurred vision. </a:t>
            </a:r>
          </a:p>
        </p:txBody>
      </p:sp>
      <p:sp>
        <p:nvSpPr>
          <p:cNvPr id="15" name="Rectangle 14">
            <a:extLst>
              <a:ext uri="{FF2B5EF4-FFF2-40B4-BE49-F238E27FC236}">
                <a16:creationId xmlns:a16="http://schemas.microsoft.com/office/drawing/2014/main" id="{3D9D7DA8-9D23-8A40-A8FC-D0B4485A6E4B}"/>
              </a:ext>
            </a:extLst>
          </p:cNvPr>
          <p:cNvSpPr/>
          <p:nvPr/>
        </p:nvSpPr>
        <p:spPr>
          <a:xfrm>
            <a:off x="1255776" y="1817771"/>
            <a:ext cx="7630293" cy="1775762"/>
          </a:xfrm>
          <a:prstGeom prst="rect">
            <a:avLst/>
          </a:prstGeom>
          <a:gradFill>
            <a:gsLst>
              <a:gs pos="0">
                <a:srgbClr val="2E5A74"/>
              </a:gs>
              <a:gs pos="99000">
                <a:srgbClr val="5F163A"/>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106123_Bel_Supergraphic_01.eps">
            <a:extLst>
              <a:ext uri="{FF2B5EF4-FFF2-40B4-BE49-F238E27FC236}">
                <a16:creationId xmlns:a16="http://schemas.microsoft.com/office/drawing/2014/main" id="{1A4FD8F3-137C-1E4D-825A-A8C2207E653C}"/>
              </a:ext>
            </a:extLst>
          </p:cNvPr>
          <p:cNvPicPr>
            <a:picLocks/>
          </p:cNvPicPr>
          <p:nvPr/>
        </p:nvPicPr>
        <p:blipFill rotWithShape="1">
          <a:blip r:embed="rId3" cstate="email">
            <a:alphaModFix amt="27000"/>
            <a:extLst>
              <a:ext uri="{28A0092B-C50C-407E-A947-70E740481C1C}">
                <a14:useLocalDpi xmlns:a14="http://schemas.microsoft.com/office/drawing/2010/main"/>
              </a:ext>
            </a:extLst>
          </a:blip>
          <a:srcRect l="35240" t="23464" r="11517" b="34448"/>
          <a:stretch/>
        </p:blipFill>
        <p:spPr>
          <a:xfrm rot="10800000">
            <a:off x="1324829" y="1811103"/>
            <a:ext cx="7559760" cy="1771926"/>
          </a:xfrm>
          <a:prstGeom prst="rect">
            <a:avLst/>
          </a:prstGeom>
        </p:spPr>
      </p:pic>
      <p:sp>
        <p:nvSpPr>
          <p:cNvPr id="3" name="TextBox 2">
            <a:extLst>
              <a:ext uri="{FF2B5EF4-FFF2-40B4-BE49-F238E27FC236}">
                <a16:creationId xmlns:a16="http://schemas.microsoft.com/office/drawing/2014/main" id="{33F1CB5D-8855-4898-80A5-C45AA36AA1F0}"/>
              </a:ext>
            </a:extLst>
          </p:cNvPr>
          <p:cNvSpPr txBox="1"/>
          <p:nvPr/>
        </p:nvSpPr>
        <p:spPr>
          <a:xfrm>
            <a:off x="457200" y="914400"/>
            <a:ext cx="7886700" cy="338554"/>
          </a:xfrm>
          <a:prstGeom prst="rect">
            <a:avLst/>
          </a:prstGeom>
          <a:noFill/>
        </p:spPr>
        <p:txBody>
          <a:bodyPr wrap="square" rtlCol="0">
            <a:spAutoFit/>
          </a:bodyPr>
          <a:lstStyle/>
          <a:p>
            <a:r>
              <a:rPr lang="en-US" sz="1600" dirty="0">
                <a:solidFill>
                  <a:srgbClr val="56575B"/>
                </a:solidFill>
              </a:rPr>
              <a:t>Let’s finish by looking at some other medications that may be used for insomnia.</a:t>
            </a:r>
          </a:p>
        </p:txBody>
      </p:sp>
      <p:sp>
        <p:nvSpPr>
          <p:cNvPr id="5" name="TextBox 4">
            <a:extLst>
              <a:ext uri="{FF2B5EF4-FFF2-40B4-BE49-F238E27FC236}">
                <a16:creationId xmlns:a16="http://schemas.microsoft.com/office/drawing/2014/main" id="{EDFA9A61-2D5C-4EFB-AE21-E569BFF85A62}"/>
              </a:ext>
            </a:extLst>
          </p:cNvPr>
          <p:cNvSpPr txBox="1"/>
          <p:nvPr/>
        </p:nvSpPr>
        <p:spPr>
          <a:xfrm>
            <a:off x="2400532" y="1520854"/>
            <a:ext cx="6164046" cy="335989"/>
          </a:xfrm>
          <a:prstGeom prst="rect">
            <a:avLst/>
          </a:prstGeom>
          <a:noFill/>
        </p:spPr>
        <p:txBody>
          <a:bodyPr wrap="square" rtlCol="0">
            <a:spAutoFit/>
          </a:bodyPr>
          <a:lstStyle/>
          <a:p>
            <a:pPr>
              <a:lnSpc>
                <a:spcPts val="1920"/>
              </a:lnSpc>
              <a:spcBef>
                <a:spcPts val="600"/>
              </a:spcBef>
            </a:pPr>
            <a:r>
              <a:rPr lang="en-US" b="1" dirty="0">
                <a:solidFill>
                  <a:srgbClr val="1B3F52"/>
                </a:solidFill>
                <a:latin typeface="+mj-lt"/>
              </a:rPr>
              <a:t>H</a:t>
            </a:r>
            <a:r>
              <a:rPr lang="en-US" b="1" baseline="-25000" dirty="0">
                <a:solidFill>
                  <a:srgbClr val="1B3F52"/>
                </a:solidFill>
                <a:latin typeface="+mj-lt"/>
              </a:rPr>
              <a:t>1</a:t>
            </a:r>
            <a:r>
              <a:rPr lang="en-US" b="1" dirty="0">
                <a:solidFill>
                  <a:srgbClr val="1B3F52"/>
                </a:solidFill>
                <a:latin typeface="+mj-lt"/>
              </a:rPr>
              <a:t> receptor antagonist</a:t>
            </a:r>
          </a:p>
        </p:txBody>
      </p:sp>
      <p:sp>
        <p:nvSpPr>
          <p:cNvPr id="10" name="TextBox 9">
            <a:extLst>
              <a:ext uri="{FF2B5EF4-FFF2-40B4-BE49-F238E27FC236}">
                <a16:creationId xmlns:a16="http://schemas.microsoft.com/office/drawing/2014/main" id="{AC37F0C1-49B9-48F3-8BF5-6F39C361C7F6}"/>
              </a:ext>
            </a:extLst>
          </p:cNvPr>
          <p:cNvSpPr txBox="1"/>
          <p:nvPr/>
        </p:nvSpPr>
        <p:spPr>
          <a:xfrm>
            <a:off x="2400531" y="3809823"/>
            <a:ext cx="4335315" cy="369332"/>
          </a:xfrm>
          <a:prstGeom prst="rect">
            <a:avLst/>
          </a:prstGeom>
          <a:noFill/>
        </p:spPr>
        <p:txBody>
          <a:bodyPr wrap="square" rtlCol="0">
            <a:spAutoFit/>
          </a:bodyPr>
          <a:lstStyle/>
          <a:p>
            <a:pPr>
              <a:spcBef>
                <a:spcPts val="600"/>
              </a:spcBef>
            </a:pPr>
            <a:r>
              <a:rPr lang="en-US" b="1" dirty="0">
                <a:solidFill>
                  <a:srgbClr val="1B3F52"/>
                </a:solidFill>
                <a:latin typeface="+mj-lt"/>
              </a:rPr>
              <a:t>Over-the-counter antihistamines</a:t>
            </a:r>
          </a:p>
        </p:txBody>
      </p:sp>
      <p:pic>
        <p:nvPicPr>
          <p:cNvPr id="25" name="Picture 24">
            <a:extLst>
              <a:ext uri="{FF2B5EF4-FFF2-40B4-BE49-F238E27FC236}">
                <a16:creationId xmlns:a16="http://schemas.microsoft.com/office/drawing/2014/main" id="{F3298330-C09E-B545-9677-6BCEC3F40B59}"/>
              </a:ext>
            </a:extLst>
          </p:cNvPr>
          <p:cNvPicPr>
            <a:picLocks noChangeAspect="1"/>
          </p:cNvPicPr>
          <p:nvPr/>
        </p:nvPicPr>
        <p:blipFill rotWithShape="1">
          <a:blip r:embed="rId4"/>
          <a:srcRect l="30792" r="7548" b="15920"/>
          <a:stretch/>
        </p:blipFill>
        <p:spPr>
          <a:xfrm>
            <a:off x="457200" y="4152557"/>
            <a:ext cx="1828800" cy="1828800"/>
          </a:xfrm>
          <a:prstGeom prst="ellipse">
            <a:avLst/>
          </a:prstGeom>
          <a:ln w="88900">
            <a:solidFill>
              <a:schemeClr val="bg1"/>
            </a:solidFill>
          </a:ln>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11F4EFAD-C846-2841-9C50-CCD8CB06B069}"/>
              </a:ext>
            </a:extLst>
          </p:cNvPr>
          <p:cNvPicPr>
            <a:picLocks noChangeAspect="1"/>
          </p:cNvPicPr>
          <p:nvPr/>
        </p:nvPicPr>
        <p:blipFill rotWithShape="1">
          <a:blip r:embed="rId5"/>
          <a:srcRect l="16966" t="-2085" r="23446" b="24078"/>
          <a:stretch/>
        </p:blipFill>
        <p:spPr>
          <a:xfrm>
            <a:off x="457200" y="1791252"/>
            <a:ext cx="1828800" cy="1828800"/>
          </a:xfrm>
          <a:prstGeom prst="ellipse">
            <a:avLst/>
          </a:prstGeom>
          <a:ln w="88900">
            <a:solidFill>
              <a:schemeClr val="bg1"/>
            </a:solidFill>
          </a:ln>
          <a:effectLst>
            <a:outerShdw blurRad="63500" sx="102000" sy="102000" algn="ctr" rotWithShape="0">
              <a:prstClr val="black">
                <a:alpha val="40000"/>
              </a:prstClr>
            </a:outerShdw>
          </a:effectLst>
        </p:spPr>
      </p:pic>
      <p:sp>
        <p:nvSpPr>
          <p:cNvPr id="28" name="TextBox 27">
            <a:extLst>
              <a:ext uri="{FF2B5EF4-FFF2-40B4-BE49-F238E27FC236}">
                <a16:creationId xmlns:a16="http://schemas.microsoft.com/office/drawing/2014/main" id="{BCE38963-AF98-6949-A94A-92F745170C0D}"/>
              </a:ext>
            </a:extLst>
          </p:cNvPr>
          <p:cNvSpPr txBox="1"/>
          <p:nvPr/>
        </p:nvSpPr>
        <p:spPr>
          <a:xfrm>
            <a:off x="2400531" y="2287678"/>
            <a:ext cx="6277955" cy="950709"/>
          </a:xfrm>
          <a:prstGeom prst="rect">
            <a:avLst/>
          </a:prstGeom>
          <a:noFill/>
        </p:spPr>
        <p:txBody>
          <a:bodyPr wrap="square" rtlCol="0">
            <a:spAutoFit/>
          </a:bodyPr>
          <a:lstStyle/>
          <a:p>
            <a:pPr lvl="0">
              <a:lnSpc>
                <a:spcPts val="1720"/>
              </a:lnSpc>
              <a:spcBef>
                <a:spcPts val="1200"/>
              </a:spcBef>
            </a:pPr>
            <a:r>
              <a:rPr lang="en-US" sz="1400" dirty="0">
                <a:solidFill>
                  <a:prstClr val="white"/>
                </a:solidFill>
              </a:rPr>
              <a:t>Silenor</a:t>
            </a:r>
            <a:r>
              <a:rPr lang="en-US" sz="1400" baseline="30000" dirty="0">
                <a:solidFill>
                  <a:prstClr val="white"/>
                </a:solidFill>
                <a:sym typeface="Symbol" panose="05050102010706020507" pitchFamily="18" charset="2"/>
              </a:rPr>
              <a:t></a:t>
            </a:r>
            <a:r>
              <a:rPr lang="en-US" sz="1400" dirty="0">
                <a:solidFill>
                  <a:prstClr val="white"/>
                </a:solidFill>
              </a:rPr>
              <a:t> (doxepin) is an H</a:t>
            </a:r>
            <a:r>
              <a:rPr lang="en-US" sz="1400" baseline="-25000" dirty="0">
                <a:solidFill>
                  <a:prstClr val="white"/>
                </a:solidFill>
              </a:rPr>
              <a:t>1</a:t>
            </a:r>
            <a:r>
              <a:rPr lang="en-US" sz="1400" dirty="0">
                <a:solidFill>
                  <a:prstClr val="white"/>
                </a:solidFill>
              </a:rPr>
              <a:t> receptor antagonist indicated for the treatment of insomnia characterized by difficulties with sleep maintenance. Like other prescription medications for insomnia, it may be associated with complex sleep behaviors.</a:t>
            </a:r>
            <a:endParaRPr lang="en-US" sz="1500" dirty="0">
              <a:solidFill>
                <a:srgbClr val="56575B"/>
              </a:solidFill>
            </a:endParaRPr>
          </a:p>
        </p:txBody>
      </p:sp>
      <p:grpSp>
        <p:nvGrpSpPr>
          <p:cNvPr id="14" name="Refs" hidden="1">
            <a:extLst>
              <a:ext uri="{FF2B5EF4-FFF2-40B4-BE49-F238E27FC236}">
                <a16:creationId xmlns:a16="http://schemas.microsoft.com/office/drawing/2014/main" id="{A068BD29-6AAF-9844-B3B2-5957E97B59FD}"/>
              </a:ext>
            </a:extLst>
          </p:cNvPr>
          <p:cNvGrpSpPr/>
          <p:nvPr/>
        </p:nvGrpSpPr>
        <p:grpSpPr>
          <a:xfrm>
            <a:off x="3051999" y="1765272"/>
            <a:ext cx="7021899" cy="4552496"/>
            <a:chOff x="2867697" y="1765272"/>
            <a:chExt cx="7652356" cy="4552496"/>
          </a:xfrm>
        </p:grpSpPr>
        <p:sp>
          <p:nvSpPr>
            <p:cNvPr id="7" name="TextBox 6">
              <a:extLst>
                <a:ext uri="{FF2B5EF4-FFF2-40B4-BE49-F238E27FC236}">
                  <a16:creationId xmlns:a16="http://schemas.microsoft.com/office/drawing/2014/main" id="{8C55E5FD-C9C8-4FD0-A2AF-64477745B414}"/>
                </a:ext>
              </a:extLst>
            </p:cNvPr>
            <p:cNvSpPr txBox="1"/>
            <p:nvPr/>
          </p:nvSpPr>
          <p:spPr>
            <a:xfrm>
              <a:off x="4107644" y="1765272"/>
              <a:ext cx="6412409" cy="523220"/>
            </a:xfrm>
            <a:prstGeom prst="rect">
              <a:avLst/>
            </a:prstGeom>
            <a:noFill/>
          </p:spPr>
          <p:txBody>
            <a:bodyPr wrap="square" rtlCol="0">
              <a:spAutoFit/>
            </a:bodyPr>
            <a:lstStyle/>
            <a:p>
              <a:r>
                <a:rPr lang="en-US" sz="1400" dirty="0">
                  <a:solidFill>
                    <a:srgbClr val="FF00FF"/>
                  </a:solidFill>
                </a:rPr>
                <a:t>[Mihic 2018 Ch 19: p26B; Silenor PI 2020 p2A,3A,14A] Silenor…behaviors </a:t>
              </a:r>
            </a:p>
          </p:txBody>
        </p:sp>
        <p:sp>
          <p:nvSpPr>
            <p:cNvPr id="11" name="TextBox 10">
              <a:extLst>
                <a:ext uri="{FF2B5EF4-FFF2-40B4-BE49-F238E27FC236}">
                  <a16:creationId xmlns:a16="http://schemas.microsoft.com/office/drawing/2014/main" id="{808CF650-1E79-4413-8CD5-C6BB6A763302}"/>
                </a:ext>
              </a:extLst>
            </p:cNvPr>
            <p:cNvSpPr txBox="1"/>
            <p:nvPr/>
          </p:nvSpPr>
          <p:spPr>
            <a:xfrm>
              <a:off x="6704254" y="3640147"/>
              <a:ext cx="2721119" cy="600164"/>
            </a:xfrm>
            <a:prstGeom prst="rect">
              <a:avLst/>
            </a:prstGeom>
            <a:noFill/>
          </p:spPr>
          <p:txBody>
            <a:bodyPr wrap="square" rtlCol="0">
              <a:spAutoFit/>
            </a:bodyPr>
            <a:lstStyle/>
            <a:p>
              <a:r>
                <a:rPr lang="en-US" sz="1100" dirty="0">
                  <a:solidFill>
                    <a:srgbClr val="FF00FF"/>
                  </a:solidFill>
                </a:rPr>
                <a:t>[Mihic 2018 Ch 19: p26C; [Schweitzer: p3A,5A,18A] Certain…pathways</a:t>
              </a:r>
            </a:p>
          </p:txBody>
        </p:sp>
        <p:sp>
          <p:nvSpPr>
            <p:cNvPr id="13" name="TextBox 12">
              <a:extLst>
                <a:ext uri="{FF2B5EF4-FFF2-40B4-BE49-F238E27FC236}">
                  <a16:creationId xmlns:a16="http://schemas.microsoft.com/office/drawing/2014/main" id="{242D89E5-EBF6-4A73-8640-0293940779D4}"/>
                </a:ext>
              </a:extLst>
            </p:cNvPr>
            <p:cNvSpPr txBox="1"/>
            <p:nvPr/>
          </p:nvSpPr>
          <p:spPr>
            <a:xfrm>
              <a:off x="2867697" y="5902270"/>
              <a:ext cx="5279039" cy="415498"/>
            </a:xfrm>
            <a:prstGeom prst="rect">
              <a:avLst/>
            </a:prstGeom>
            <a:noFill/>
          </p:spPr>
          <p:txBody>
            <a:bodyPr wrap="square" rtlCol="0">
              <a:spAutoFit/>
            </a:bodyPr>
            <a:lstStyle/>
            <a:p>
              <a:r>
                <a:rPr lang="en-US" sz="1050" dirty="0">
                  <a:solidFill>
                    <a:srgbClr val="FF00FF"/>
                  </a:solidFill>
                </a:rPr>
                <a:t>[Sateia 2017: p316B] Routine…recommended [Matheson 2017: p5A] Routine…effects [Tabers:p3A] anticholinergic…vision</a:t>
              </a:r>
            </a:p>
          </p:txBody>
        </p:sp>
      </p:grpSp>
      <p:sp>
        <p:nvSpPr>
          <p:cNvPr id="21" name="Title 1">
            <a:extLst>
              <a:ext uri="{FF2B5EF4-FFF2-40B4-BE49-F238E27FC236}">
                <a16:creationId xmlns:a16="http://schemas.microsoft.com/office/drawing/2014/main" id="{76F42939-7F5E-0F5E-2671-68F62BDDC645}"/>
              </a:ext>
            </a:extLst>
          </p:cNvPr>
          <p:cNvSpPr>
            <a:spLocks noGrp="1"/>
          </p:cNvSpPr>
          <p:nvPr>
            <p:ph type="title"/>
          </p:nvPr>
        </p:nvSpPr>
        <p:spPr>
          <a:xfrm>
            <a:off x="457200" y="457200"/>
            <a:ext cx="8461948" cy="427354"/>
          </a:xfrm>
        </p:spPr>
        <p:txBody>
          <a:bodyPr>
            <a:normAutofit fontScale="90000"/>
          </a:bodyPr>
          <a:lstStyle/>
          <a:p>
            <a:r>
              <a:rPr lang="en-US" dirty="0"/>
              <a:t>Other Medications</a:t>
            </a:r>
          </a:p>
        </p:txBody>
      </p:sp>
    </p:spTree>
    <p:extLst>
      <p:ext uri="{BB962C8B-B14F-4D97-AF65-F5344CB8AC3E}">
        <p14:creationId xmlns:p14="http://schemas.microsoft.com/office/powerpoint/2010/main" val="417591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68BCD-8D6E-B642-9BD9-3636553AEEEA}"/>
              </a:ext>
            </a:extLst>
          </p:cNvPr>
          <p:cNvSpPr>
            <a:spLocks noGrp="1"/>
          </p:cNvSpPr>
          <p:nvPr>
            <p:ph type="title"/>
          </p:nvPr>
        </p:nvSpPr>
        <p:spPr/>
        <p:txBody>
          <a:bodyPr>
            <a:normAutofit fontScale="90000"/>
          </a:bodyPr>
          <a:lstStyle/>
          <a:p>
            <a:r>
              <a:rPr lang="en-US" dirty="0"/>
              <a:t>Self-Assessment </a:t>
            </a:r>
          </a:p>
        </p:txBody>
      </p:sp>
      <p:sp>
        <p:nvSpPr>
          <p:cNvPr id="21" name="Content Placeholder 5">
            <a:extLst>
              <a:ext uri="{FF2B5EF4-FFF2-40B4-BE49-F238E27FC236}">
                <a16:creationId xmlns:a16="http://schemas.microsoft.com/office/drawing/2014/main" id="{B77CCAB8-B247-3E47-BB48-9C1B25B5124B}"/>
              </a:ext>
            </a:extLst>
          </p:cNvPr>
          <p:cNvSpPr>
            <a:spLocks noGrp="1"/>
          </p:cNvSpPr>
          <p:nvPr>
            <p:ph idx="4294967295"/>
          </p:nvPr>
        </p:nvSpPr>
        <p:spPr>
          <a:xfrm>
            <a:off x="842962" y="1177925"/>
            <a:ext cx="7569200" cy="4694238"/>
          </a:xfrm>
          <a:prstGeom prst="rect">
            <a:avLst/>
          </a:prstGeom>
        </p:spPr>
        <p:txBody>
          <a:bodyPr>
            <a:noAutofit/>
          </a:bodyPr>
          <a:lstStyle/>
          <a:p>
            <a:pPr>
              <a:spcBef>
                <a:spcPts val="0"/>
              </a:spcBef>
              <a:spcAft>
                <a:spcPts val="600"/>
              </a:spcAft>
              <a:buFont typeface="+mj-lt"/>
              <a:buAutoNum type="arabicPeriod"/>
            </a:pPr>
            <a:r>
              <a:rPr lang="en-US" sz="1200" b="1" dirty="0">
                <a:solidFill>
                  <a:srgbClr val="1B3F52"/>
                </a:solidFill>
              </a:rPr>
              <a:t>Under which circumstance might an HCP prescribe a hypnotic medication alone?</a:t>
            </a:r>
          </a:p>
          <a:p>
            <a:pPr marL="466725" lvl="1" indent="-227013">
              <a:spcBef>
                <a:spcPts val="0"/>
              </a:spcBef>
              <a:spcAft>
                <a:spcPts val="600"/>
              </a:spcAft>
              <a:buClr>
                <a:srgbClr val="5F163A"/>
              </a:buClr>
              <a:buFont typeface="+mj-lt"/>
              <a:buAutoNum type="alphaUcPeriod"/>
            </a:pPr>
            <a:r>
              <a:rPr lang="en-US" sz="1200" dirty="0"/>
              <a:t>A patient who has trouble waking up in the morning</a:t>
            </a:r>
            <a:endParaRPr lang="en-US" sz="1200" baseline="-25000" dirty="0"/>
          </a:p>
          <a:p>
            <a:pPr marL="466725" lvl="1" indent="-227013">
              <a:spcBef>
                <a:spcPts val="0"/>
              </a:spcBef>
              <a:spcAft>
                <a:spcPts val="600"/>
              </a:spcAft>
              <a:buClr>
                <a:srgbClr val="5F163A"/>
              </a:buClr>
              <a:buFont typeface="+mj-lt"/>
              <a:buAutoNum type="alphaUcPeriod"/>
            </a:pPr>
            <a:r>
              <a:rPr lang="en-US" sz="1200" dirty="0"/>
              <a:t>A patient with short-term insomnia due to a situational stressor</a:t>
            </a:r>
          </a:p>
          <a:p>
            <a:pPr marL="466725" lvl="1" indent="-227013">
              <a:spcBef>
                <a:spcPts val="0"/>
              </a:spcBef>
              <a:spcAft>
                <a:spcPts val="600"/>
              </a:spcAft>
              <a:buClr>
                <a:srgbClr val="5F163A"/>
              </a:buClr>
              <a:buFont typeface="+mj-lt"/>
              <a:buAutoNum type="alphaUcPeriod"/>
            </a:pPr>
            <a:r>
              <a:rPr lang="en-US" sz="1200" dirty="0"/>
              <a:t>A patient who has unexplained difficulty maintaining sleep</a:t>
            </a:r>
          </a:p>
          <a:p>
            <a:pPr marL="466725" lvl="1" indent="-227013">
              <a:spcBef>
                <a:spcPts val="0"/>
              </a:spcBef>
              <a:spcAft>
                <a:spcPts val="600"/>
              </a:spcAft>
              <a:buClr>
                <a:srgbClr val="5F163A"/>
              </a:buClr>
              <a:buFont typeface="+mj-lt"/>
              <a:buAutoNum type="alphaUcPeriod"/>
            </a:pPr>
            <a:r>
              <a:rPr lang="en-US" sz="1200" dirty="0"/>
              <a:t>A patient with sleep apnea who requires extra help falling asleep</a:t>
            </a:r>
            <a:endParaRPr lang="en-US" sz="1200" b="1" dirty="0">
              <a:solidFill>
                <a:srgbClr val="1B3F52"/>
              </a:solidFill>
            </a:endParaRPr>
          </a:p>
          <a:p>
            <a:pPr>
              <a:spcBef>
                <a:spcPts val="300"/>
              </a:spcBef>
              <a:spcAft>
                <a:spcPts val="600"/>
              </a:spcAft>
              <a:buFont typeface="+mj-lt"/>
              <a:buAutoNum type="arabicPeriod"/>
            </a:pPr>
            <a:r>
              <a:rPr lang="en-US" sz="1200" b="1" dirty="0">
                <a:solidFill>
                  <a:srgbClr val="1B3F52"/>
                </a:solidFill>
              </a:rPr>
              <a:t>Benzodiazepines and nonbenzodiazepine BzRAs act at ____________ receptors.</a:t>
            </a:r>
          </a:p>
          <a:p>
            <a:pPr marL="466725" lvl="1" indent="-227013">
              <a:spcBef>
                <a:spcPts val="0"/>
              </a:spcBef>
              <a:spcAft>
                <a:spcPts val="600"/>
              </a:spcAft>
              <a:buClr>
                <a:srgbClr val="5F163A"/>
              </a:buClr>
              <a:buFont typeface="+mj-lt"/>
              <a:buAutoNum type="alphaUcPeriod"/>
            </a:pPr>
            <a:r>
              <a:rPr lang="en-US" sz="1200" dirty="0"/>
              <a:t>GABA</a:t>
            </a:r>
            <a:r>
              <a:rPr lang="en-US" sz="1200" baseline="-25000" dirty="0"/>
              <a:t>A</a:t>
            </a:r>
          </a:p>
          <a:p>
            <a:pPr marL="466725" lvl="1" indent="-227013">
              <a:spcBef>
                <a:spcPts val="0"/>
              </a:spcBef>
              <a:spcAft>
                <a:spcPts val="600"/>
              </a:spcAft>
              <a:buClr>
                <a:srgbClr val="5F163A"/>
              </a:buClr>
              <a:buFont typeface="+mj-lt"/>
              <a:buAutoNum type="alphaUcPeriod"/>
            </a:pPr>
            <a:r>
              <a:rPr lang="en-US" sz="1200" dirty="0"/>
              <a:t>Glutamate</a:t>
            </a:r>
          </a:p>
          <a:p>
            <a:pPr marL="466725" lvl="1" indent="-227013">
              <a:spcBef>
                <a:spcPts val="0"/>
              </a:spcBef>
              <a:spcAft>
                <a:spcPts val="600"/>
              </a:spcAft>
              <a:buClr>
                <a:srgbClr val="5F163A"/>
              </a:buClr>
              <a:buFont typeface="+mj-lt"/>
              <a:buAutoNum type="alphaUcPeriod"/>
            </a:pPr>
            <a:r>
              <a:rPr lang="en-US" sz="1200" dirty="0"/>
              <a:t>Cholinergic</a:t>
            </a:r>
          </a:p>
          <a:p>
            <a:pPr marL="466725" lvl="1" indent="-227013">
              <a:spcBef>
                <a:spcPts val="0"/>
              </a:spcBef>
              <a:spcAft>
                <a:spcPts val="600"/>
              </a:spcAft>
              <a:buClr>
                <a:srgbClr val="5F163A"/>
              </a:buClr>
              <a:buFont typeface="+mj-lt"/>
              <a:buAutoNum type="alphaUcPeriod"/>
            </a:pPr>
            <a:r>
              <a:rPr lang="en-US" sz="1200" dirty="0"/>
              <a:t>Adrenergic</a:t>
            </a:r>
            <a:endParaRPr lang="en-US" sz="1200" b="1" dirty="0">
              <a:solidFill>
                <a:srgbClr val="1B3F52"/>
              </a:solidFill>
            </a:endParaRPr>
          </a:p>
          <a:p>
            <a:pPr>
              <a:spcBef>
                <a:spcPts val="300"/>
              </a:spcBef>
              <a:spcAft>
                <a:spcPts val="600"/>
              </a:spcAft>
              <a:buFont typeface="+mj-lt"/>
              <a:buAutoNum type="arabicPeriod"/>
            </a:pPr>
            <a:r>
              <a:rPr lang="en-US" sz="1200" b="1" dirty="0">
                <a:solidFill>
                  <a:srgbClr val="1B3F52"/>
                </a:solidFill>
              </a:rPr>
              <a:t>Eszopiclone is classified as a(n):</a:t>
            </a:r>
          </a:p>
          <a:p>
            <a:pPr marL="466725" lvl="1" indent="-227013">
              <a:spcBef>
                <a:spcPts val="0"/>
              </a:spcBef>
              <a:spcAft>
                <a:spcPts val="600"/>
              </a:spcAft>
              <a:buClr>
                <a:srgbClr val="5F163A"/>
              </a:buClr>
              <a:buFont typeface="+mj-lt"/>
              <a:buAutoNum type="alphaUcPeriod"/>
            </a:pPr>
            <a:r>
              <a:rPr lang="en-US" sz="1200" dirty="0"/>
              <a:t>Antihistamine</a:t>
            </a:r>
          </a:p>
          <a:p>
            <a:pPr marL="466725" lvl="1" indent="-227013">
              <a:spcBef>
                <a:spcPts val="0"/>
              </a:spcBef>
              <a:spcAft>
                <a:spcPts val="600"/>
              </a:spcAft>
              <a:buClr>
                <a:srgbClr val="5F163A"/>
              </a:buClr>
              <a:buFont typeface="+mj-lt"/>
              <a:buAutoNum type="alphaUcPeriod"/>
            </a:pPr>
            <a:r>
              <a:rPr lang="en-US" sz="1200" dirty="0"/>
              <a:t>Benzodiazepine</a:t>
            </a:r>
          </a:p>
          <a:p>
            <a:pPr marL="466725" lvl="1" indent="-227013">
              <a:spcBef>
                <a:spcPts val="0"/>
              </a:spcBef>
              <a:spcAft>
                <a:spcPts val="600"/>
              </a:spcAft>
              <a:buClr>
                <a:srgbClr val="5F163A"/>
              </a:buClr>
              <a:buFont typeface="+mj-lt"/>
              <a:buAutoNum type="alphaUcPeriod"/>
            </a:pPr>
            <a:r>
              <a:rPr lang="en-US" sz="1200" dirty="0"/>
              <a:t>Nonbenzodiazepine BzRA</a:t>
            </a:r>
          </a:p>
          <a:p>
            <a:pPr marL="466725" lvl="1" indent="-227013">
              <a:spcBef>
                <a:spcPts val="0"/>
              </a:spcBef>
              <a:spcAft>
                <a:spcPts val="600"/>
              </a:spcAft>
              <a:buClr>
                <a:srgbClr val="5F163A"/>
              </a:buClr>
              <a:buFont typeface="+mj-lt"/>
              <a:buAutoNum type="alphaUcPeriod"/>
            </a:pPr>
            <a:r>
              <a:rPr lang="en-US" sz="1200" dirty="0">
                <a:solidFill>
                  <a:schemeClr val="tx1"/>
                </a:solidFill>
              </a:rPr>
              <a:t>Melatonin receptor agonist</a:t>
            </a:r>
          </a:p>
          <a:p>
            <a:pPr>
              <a:spcBef>
                <a:spcPts val="300"/>
              </a:spcBef>
              <a:spcAft>
                <a:spcPts val="600"/>
              </a:spcAft>
              <a:buAutoNum type="arabicPeriod"/>
            </a:pPr>
            <a:r>
              <a:rPr lang="en-US" sz="1200" b="1" dirty="0">
                <a:solidFill>
                  <a:srgbClr val="1B3F52"/>
                </a:solidFill>
              </a:rPr>
              <a:t>Triazolam is classified as a(n):</a:t>
            </a:r>
          </a:p>
          <a:p>
            <a:pPr marL="466725" lvl="1" indent="-227013">
              <a:spcBef>
                <a:spcPts val="0"/>
              </a:spcBef>
              <a:spcAft>
                <a:spcPts val="600"/>
              </a:spcAft>
              <a:buClr>
                <a:srgbClr val="5F163A"/>
              </a:buClr>
              <a:buFont typeface="+mj-lt"/>
              <a:buAutoNum type="alphaUcPeriod"/>
            </a:pPr>
            <a:r>
              <a:rPr lang="en-US" sz="1200" dirty="0"/>
              <a:t>Antihistamine</a:t>
            </a:r>
          </a:p>
          <a:p>
            <a:pPr marL="466725" lvl="1" indent="-227013">
              <a:spcBef>
                <a:spcPts val="0"/>
              </a:spcBef>
              <a:spcAft>
                <a:spcPts val="600"/>
              </a:spcAft>
              <a:buClr>
                <a:srgbClr val="5F163A"/>
              </a:buClr>
              <a:buFont typeface="+mj-lt"/>
              <a:buAutoNum type="alphaUcPeriod"/>
            </a:pPr>
            <a:r>
              <a:rPr lang="en-US" sz="1200" dirty="0"/>
              <a:t>Benzodiazepine</a:t>
            </a:r>
          </a:p>
          <a:p>
            <a:pPr marL="466725" lvl="1" indent="-227013">
              <a:spcBef>
                <a:spcPts val="0"/>
              </a:spcBef>
              <a:spcAft>
                <a:spcPts val="600"/>
              </a:spcAft>
              <a:buClr>
                <a:srgbClr val="5F163A"/>
              </a:buClr>
              <a:buFont typeface="+mj-lt"/>
              <a:buAutoNum type="alphaUcPeriod"/>
            </a:pPr>
            <a:r>
              <a:rPr lang="en-US" sz="1200" dirty="0"/>
              <a:t>Nonbenzodiazepine BzRA</a:t>
            </a:r>
          </a:p>
          <a:p>
            <a:pPr marL="466725" lvl="1" indent="-227013">
              <a:spcBef>
                <a:spcPts val="0"/>
              </a:spcBef>
              <a:spcAft>
                <a:spcPts val="600"/>
              </a:spcAft>
              <a:buClr>
                <a:srgbClr val="5F163A"/>
              </a:buClr>
              <a:buFont typeface="+mj-lt"/>
              <a:buAutoNum type="alphaUcPeriod"/>
            </a:pPr>
            <a:r>
              <a:rPr lang="en-US" sz="1200" dirty="0"/>
              <a:t>Melatonin receptor agonist</a:t>
            </a:r>
          </a:p>
          <a:p>
            <a:pPr marL="171450" lvl="1" indent="0">
              <a:buNone/>
            </a:pPr>
            <a:endParaRPr lang="en-US" dirty="0">
              <a:solidFill>
                <a:schemeClr val="tx1"/>
              </a:solidFill>
            </a:endParaRPr>
          </a:p>
        </p:txBody>
      </p:sp>
      <p:grpSp>
        <p:nvGrpSpPr>
          <p:cNvPr id="2" name="Refs" hidden="1">
            <a:extLst>
              <a:ext uri="{FF2B5EF4-FFF2-40B4-BE49-F238E27FC236}">
                <a16:creationId xmlns:a16="http://schemas.microsoft.com/office/drawing/2014/main" id="{433D149F-C064-2B46-8791-85D52AE97DE3}"/>
              </a:ext>
            </a:extLst>
          </p:cNvPr>
          <p:cNvGrpSpPr/>
          <p:nvPr/>
        </p:nvGrpSpPr>
        <p:grpSpPr>
          <a:xfrm>
            <a:off x="2247158" y="1533235"/>
            <a:ext cx="6896842" cy="3679825"/>
            <a:chOff x="2247158" y="1533235"/>
            <a:chExt cx="6896842" cy="3679825"/>
          </a:xfrm>
        </p:grpSpPr>
        <p:sp>
          <p:nvSpPr>
            <p:cNvPr id="11" name="TextBox 10">
              <a:extLst>
                <a:ext uri="{FF2B5EF4-FFF2-40B4-BE49-F238E27FC236}">
                  <a16:creationId xmlns:a16="http://schemas.microsoft.com/office/drawing/2014/main" id="{23A12FAB-AB23-4C48-965E-7DD7DDA0F25F}"/>
                </a:ext>
              </a:extLst>
            </p:cNvPr>
            <p:cNvSpPr txBox="1"/>
            <p:nvPr/>
          </p:nvSpPr>
          <p:spPr>
            <a:xfrm>
              <a:off x="2247158" y="2442543"/>
              <a:ext cx="3548731" cy="276999"/>
            </a:xfrm>
            <a:prstGeom prst="rect">
              <a:avLst/>
            </a:prstGeom>
            <a:noFill/>
          </p:spPr>
          <p:txBody>
            <a:bodyPr wrap="square" rtlCol="0">
              <a:spAutoFit/>
            </a:bodyPr>
            <a:lstStyle/>
            <a:p>
              <a:r>
                <a:rPr lang="en-US" sz="1200" dirty="0">
                  <a:solidFill>
                    <a:srgbClr val="FF00FF"/>
                  </a:solidFill>
                </a:rPr>
                <a:t>[Mihic 2018 Ch 19: p9A, 17A]</a:t>
              </a:r>
            </a:p>
          </p:txBody>
        </p:sp>
        <p:sp>
          <p:nvSpPr>
            <p:cNvPr id="12" name="TextBox 11">
              <a:extLst>
                <a:ext uri="{FF2B5EF4-FFF2-40B4-BE49-F238E27FC236}">
                  <a16:creationId xmlns:a16="http://schemas.microsoft.com/office/drawing/2014/main" id="{66E1CBBC-698C-407E-8E34-5DDF0C214EA7}"/>
                </a:ext>
              </a:extLst>
            </p:cNvPr>
            <p:cNvSpPr txBox="1"/>
            <p:nvPr/>
          </p:nvSpPr>
          <p:spPr>
            <a:xfrm>
              <a:off x="3451888" y="4032051"/>
              <a:ext cx="2081388" cy="276999"/>
            </a:xfrm>
            <a:prstGeom prst="rect">
              <a:avLst/>
            </a:prstGeom>
            <a:noFill/>
          </p:spPr>
          <p:txBody>
            <a:bodyPr wrap="square" rtlCol="0">
              <a:spAutoFit/>
            </a:bodyPr>
            <a:lstStyle/>
            <a:p>
              <a:r>
                <a:rPr lang="en-US" sz="1200" dirty="0">
                  <a:solidFill>
                    <a:srgbClr val="FF00FF"/>
                  </a:solidFill>
                </a:rPr>
                <a:t>[Mihic 2018 Ch 19: p30C]</a:t>
              </a:r>
            </a:p>
          </p:txBody>
        </p:sp>
        <p:sp>
          <p:nvSpPr>
            <p:cNvPr id="13" name="TextBox 12">
              <a:extLst>
                <a:ext uri="{FF2B5EF4-FFF2-40B4-BE49-F238E27FC236}">
                  <a16:creationId xmlns:a16="http://schemas.microsoft.com/office/drawing/2014/main" id="{04D16075-A971-451F-B815-E7AE501EFB07}"/>
                </a:ext>
              </a:extLst>
            </p:cNvPr>
            <p:cNvSpPr txBox="1"/>
            <p:nvPr/>
          </p:nvSpPr>
          <p:spPr>
            <a:xfrm>
              <a:off x="2657080" y="4936061"/>
              <a:ext cx="2081388" cy="276999"/>
            </a:xfrm>
            <a:prstGeom prst="rect">
              <a:avLst/>
            </a:prstGeom>
            <a:noFill/>
          </p:spPr>
          <p:txBody>
            <a:bodyPr wrap="square" rtlCol="0">
              <a:spAutoFit/>
            </a:bodyPr>
            <a:lstStyle/>
            <a:p>
              <a:r>
                <a:rPr lang="en-US" sz="1200" dirty="0">
                  <a:solidFill>
                    <a:srgbClr val="FF00FF"/>
                  </a:solidFill>
                </a:rPr>
                <a:t>[Mihic 2018 Ch 19: p29A]</a:t>
              </a:r>
            </a:p>
          </p:txBody>
        </p:sp>
        <p:sp>
          <p:nvSpPr>
            <p:cNvPr id="14" name="TextBox 13">
              <a:extLst>
                <a:ext uri="{FF2B5EF4-FFF2-40B4-BE49-F238E27FC236}">
                  <a16:creationId xmlns:a16="http://schemas.microsoft.com/office/drawing/2014/main" id="{917DAC8C-3FE7-431E-95A1-65544518022A}"/>
                </a:ext>
              </a:extLst>
            </p:cNvPr>
            <p:cNvSpPr txBox="1"/>
            <p:nvPr/>
          </p:nvSpPr>
          <p:spPr>
            <a:xfrm>
              <a:off x="5595269" y="1533235"/>
              <a:ext cx="3548731" cy="276999"/>
            </a:xfrm>
            <a:prstGeom prst="rect">
              <a:avLst/>
            </a:prstGeom>
            <a:noFill/>
          </p:spPr>
          <p:txBody>
            <a:bodyPr wrap="square" rtlCol="0">
              <a:spAutoFit/>
            </a:bodyPr>
            <a:lstStyle/>
            <a:p>
              <a:r>
                <a:rPr lang="en-US" sz="1200" dirty="0">
                  <a:solidFill>
                    <a:srgbClr val="FF00FF"/>
                  </a:solidFill>
                </a:rPr>
                <a:t>[Mihic G&amp;G Ch19: p27A]</a:t>
              </a:r>
            </a:p>
          </p:txBody>
        </p:sp>
      </p:grpSp>
    </p:spTree>
    <p:extLst>
      <p:ext uri="{BB962C8B-B14F-4D97-AF65-F5344CB8AC3E}">
        <p14:creationId xmlns:p14="http://schemas.microsoft.com/office/powerpoint/2010/main" val="24030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68BCD-8D6E-B642-9BD9-3636553AEEEA}"/>
              </a:ext>
            </a:extLst>
          </p:cNvPr>
          <p:cNvSpPr>
            <a:spLocks noGrp="1"/>
          </p:cNvSpPr>
          <p:nvPr>
            <p:ph type="title"/>
          </p:nvPr>
        </p:nvSpPr>
        <p:spPr/>
        <p:txBody>
          <a:bodyPr>
            <a:normAutofit fontScale="90000"/>
          </a:bodyPr>
          <a:lstStyle/>
          <a:p>
            <a:r>
              <a:rPr lang="en-US" dirty="0"/>
              <a:t>Self-Assessment </a:t>
            </a:r>
          </a:p>
        </p:txBody>
      </p:sp>
      <p:sp>
        <p:nvSpPr>
          <p:cNvPr id="21" name="Content Placeholder 5">
            <a:extLst>
              <a:ext uri="{FF2B5EF4-FFF2-40B4-BE49-F238E27FC236}">
                <a16:creationId xmlns:a16="http://schemas.microsoft.com/office/drawing/2014/main" id="{B77CCAB8-B247-3E47-BB48-9C1B25B5124B}"/>
              </a:ext>
            </a:extLst>
          </p:cNvPr>
          <p:cNvSpPr>
            <a:spLocks noGrp="1"/>
          </p:cNvSpPr>
          <p:nvPr>
            <p:ph idx="4294967295"/>
          </p:nvPr>
        </p:nvSpPr>
        <p:spPr>
          <a:xfrm>
            <a:off x="842962" y="1177925"/>
            <a:ext cx="7569200" cy="4694238"/>
          </a:xfrm>
          <a:prstGeom prst="rect">
            <a:avLst/>
          </a:prstGeom>
        </p:spPr>
        <p:txBody>
          <a:bodyPr>
            <a:noAutofit/>
          </a:bodyPr>
          <a:lstStyle/>
          <a:p>
            <a:pPr>
              <a:spcBef>
                <a:spcPts val="0"/>
              </a:spcBef>
              <a:spcAft>
                <a:spcPts val="600"/>
              </a:spcAft>
              <a:buFont typeface="+mj-lt"/>
              <a:buAutoNum type="arabicPeriod" startAt="5"/>
            </a:pPr>
            <a:r>
              <a:rPr lang="en-US" sz="1200" b="1" dirty="0">
                <a:solidFill>
                  <a:srgbClr val="1B3F52"/>
                </a:solidFill>
              </a:rPr>
              <a:t>Ramelteon is classified as a(n):</a:t>
            </a:r>
          </a:p>
          <a:p>
            <a:pPr marL="466725" lvl="1" indent="-227013">
              <a:spcBef>
                <a:spcPts val="0"/>
              </a:spcBef>
              <a:spcAft>
                <a:spcPts val="600"/>
              </a:spcAft>
              <a:buClr>
                <a:srgbClr val="5F163A"/>
              </a:buClr>
              <a:buFont typeface="+mj-lt"/>
              <a:buAutoNum type="alphaUcPeriod"/>
            </a:pPr>
            <a:r>
              <a:rPr lang="en-US" sz="1200" dirty="0"/>
              <a:t>Antihistamine</a:t>
            </a:r>
          </a:p>
          <a:p>
            <a:pPr marL="466725" lvl="1" indent="-227013">
              <a:spcBef>
                <a:spcPts val="0"/>
              </a:spcBef>
              <a:spcAft>
                <a:spcPts val="600"/>
              </a:spcAft>
              <a:buClr>
                <a:srgbClr val="5F163A"/>
              </a:buClr>
              <a:buFont typeface="+mj-lt"/>
              <a:buAutoNum type="alphaUcPeriod"/>
            </a:pPr>
            <a:r>
              <a:rPr lang="en-US" sz="1200" dirty="0"/>
              <a:t>Benzodiazepine</a:t>
            </a:r>
          </a:p>
          <a:p>
            <a:pPr marL="466725" lvl="1" indent="-227013">
              <a:spcBef>
                <a:spcPts val="0"/>
              </a:spcBef>
              <a:spcAft>
                <a:spcPts val="600"/>
              </a:spcAft>
              <a:buClr>
                <a:srgbClr val="5F163A"/>
              </a:buClr>
              <a:buFont typeface="+mj-lt"/>
              <a:buAutoNum type="alphaUcPeriod"/>
            </a:pPr>
            <a:r>
              <a:rPr lang="en-US" sz="1200" dirty="0"/>
              <a:t>Nonbenzodiazepine BzRA</a:t>
            </a:r>
          </a:p>
          <a:p>
            <a:pPr marL="466725" lvl="1" indent="-227013">
              <a:spcBef>
                <a:spcPts val="0"/>
              </a:spcBef>
              <a:spcAft>
                <a:spcPts val="600"/>
              </a:spcAft>
              <a:buClr>
                <a:srgbClr val="5F163A"/>
              </a:buClr>
              <a:buFont typeface="+mj-lt"/>
              <a:buAutoNum type="alphaUcPeriod"/>
            </a:pPr>
            <a:r>
              <a:rPr lang="en-US" sz="1200" dirty="0"/>
              <a:t>Melatonin receptor agonist</a:t>
            </a:r>
          </a:p>
          <a:p>
            <a:pPr marL="239712" lvl="1" indent="0">
              <a:lnSpc>
                <a:spcPct val="80000"/>
              </a:lnSpc>
              <a:spcBef>
                <a:spcPts val="0"/>
              </a:spcBef>
              <a:spcAft>
                <a:spcPts val="600"/>
              </a:spcAft>
              <a:buClr>
                <a:srgbClr val="5F163A"/>
              </a:buClr>
              <a:buNone/>
            </a:pPr>
            <a:endParaRPr lang="en-US" dirty="0">
              <a:solidFill>
                <a:schemeClr val="tx1"/>
              </a:solidFill>
            </a:endParaRPr>
          </a:p>
          <a:p>
            <a:pPr marL="171450" lvl="1" indent="0">
              <a:buNone/>
            </a:pPr>
            <a:endParaRPr lang="en-US" dirty="0">
              <a:solidFill>
                <a:schemeClr val="tx1"/>
              </a:solidFill>
            </a:endParaRPr>
          </a:p>
        </p:txBody>
      </p:sp>
      <p:sp>
        <p:nvSpPr>
          <p:cNvPr id="10" name="Ref" hidden="1">
            <a:extLst>
              <a:ext uri="{FF2B5EF4-FFF2-40B4-BE49-F238E27FC236}">
                <a16:creationId xmlns:a16="http://schemas.microsoft.com/office/drawing/2014/main" id="{24E2B59B-1FC3-4390-BC4E-45A66837262F}"/>
              </a:ext>
            </a:extLst>
          </p:cNvPr>
          <p:cNvSpPr txBox="1"/>
          <p:nvPr/>
        </p:nvSpPr>
        <p:spPr>
          <a:xfrm>
            <a:off x="3368746" y="2091366"/>
            <a:ext cx="2081388" cy="276999"/>
          </a:xfrm>
          <a:prstGeom prst="rect">
            <a:avLst/>
          </a:prstGeom>
          <a:noFill/>
        </p:spPr>
        <p:txBody>
          <a:bodyPr wrap="square" rtlCol="0">
            <a:spAutoFit/>
          </a:bodyPr>
          <a:lstStyle/>
          <a:p>
            <a:r>
              <a:rPr lang="en-US" sz="1200" dirty="0">
                <a:solidFill>
                  <a:srgbClr val="FF00FF"/>
                </a:solidFill>
              </a:rPr>
              <a:t>[Mihic G&amp;G Ch19 p30A]</a:t>
            </a:r>
          </a:p>
        </p:txBody>
      </p:sp>
    </p:spTree>
    <p:extLst>
      <p:ext uri="{BB962C8B-B14F-4D97-AF65-F5344CB8AC3E}">
        <p14:creationId xmlns:p14="http://schemas.microsoft.com/office/powerpoint/2010/main" val="325157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5">
            <a:extLst>
              <a:ext uri="{FF2B5EF4-FFF2-40B4-BE49-F238E27FC236}">
                <a16:creationId xmlns:a16="http://schemas.microsoft.com/office/drawing/2014/main" id="{750A3160-F71E-774D-A993-1358A5B0FEED}"/>
              </a:ext>
            </a:extLst>
          </p:cNvPr>
          <p:cNvSpPr txBox="1">
            <a:spLocks/>
          </p:cNvSpPr>
          <p:nvPr/>
        </p:nvSpPr>
        <p:spPr>
          <a:xfrm>
            <a:off x="941833" y="1024128"/>
            <a:ext cx="263956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E5A74"/>
                </a:solidFill>
              </a:rPr>
              <a:t>Answers:</a:t>
            </a:r>
          </a:p>
          <a:p>
            <a:pPr marL="514350" indent="-514350">
              <a:buClr>
                <a:srgbClr val="8F1D56"/>
              </a:buClr>
              <a:buFont typeface="+mj-lt"/>
              <a:buAutoNum type="arabicPeriod"/>
            </a:pPr>
            <a:r>
              <a:rPr lang="en-US" sz="1800" dirty="0">
                <a:solidFill>
                  <a:srgbClr val="56575B"/>
                </a:solidFill>
                <a:latin typeface="Arial" panose="020B0604020202020204" pitchFamily="34" charset="0"/>
                <a:cs typeface="Arial" panose="020B0604020202020204" pitchFamily="34" charset="0"/>
              </a:rPr>
              <a:t>B </a:t>
            </a:r>
          </a:p>
          <a:p>
            <a:pPr marL="514350" indent="-514350">
              <a:buClr>
                <a:srgbClr val="8F1D56"/>
              </a:buClr>
              <a:buFont typeface="+mj-lt"/>
              <a:buAutoNum type="arabicPeriod"/>
            </a:pPr>
            <a:r>
              <a:rPr lang="en-US" sz="1800" dirty="0">
                <a:solidFill>
                  <a:srgbClr val="56575B"/>
                </a:solidFill>
                <a:latin typeface="Arial" panose="020B0604020202020204" pitchFamily="34" charset="0"/>
                <a:cs typeface="Arial" panose="020B0604020202020204" pitchFamily="34" charset="0"/>
              </a:rPr>
              <a:t>A</a:t>
            </a:r>
          </a:p>
          <a:p>
            <a:pPr marL="514350" indent="-514350">
              <a:buClr>
                <a:srgbClr val="8F1D56"/>
              </a:buClr>
              <a:buFont typeface="+mj-lt"/>
              <a:buAutoNum type="arabicPeriod"/>
            </a:pPr>
            <a:r>
              <a:rPr lang="en-US" sz="1800" dirty="0">
                <a:solidFill>
                  <a:srgbClr val="56575B"/>
                </a:solidFill>
                <a:latin typeface="Arial" panose="020B0604020202020204" pitchFamily="34" charset="0"/>
                <a:cs typeface="Arial" panose="020B0604020202020204" pitchFamily="34" charset="0"/>
              </a:rPr>
              <a:t>C </a:t>
            </a:r>
          </a:p>
          <a:p>
            <a:pPr marL="514350" indent="-514350">
              <a:buClr>
                <a:srgbClr val="8F1D56"/>
              </a:buClr>
              <a:buFont typeface="+mj-lt"/>
              <a:buAutoNum type="arabicPeriod"/>
            </a:pPr>
            <a:r>
              <a:rPr lang="en-US" sz="1800" dirty="0">
                <a:solidFill>
                  <a:srgbClr val="56575B"/>
                </a:solidFill>
                <a:latin typeface="Arial" panose="020B0604020202020204" pitchFamily="34" charset="0"/>
                <a:cs typeface="Arial" panose="020B0604020202020204" pitchFamily="34" charset="0"/>
              </a:rPr>
              <a:t>B</a:t>
            </a:r>
          </a:p>
          <a:p>
            <a:pPr marL="514350" indent="-514350">
              <a:buClr>
                <a:srgbClr val="8F1D56"/>
              </a:buClr>
              <a:buFont typeface="+mj-lt"/>
              <a:buAutoNum type="arabicPeriod"/>
            </a:pPr>
            <a:r>
              <a:rPr lang="en-US" sz="1800" dirty="0">
                <a:solidFill>
                  <a:srgbClr val="56575B"/>
                </a:solidFill>
                <a:latin typeface="Arial" panose="020B0604020202020204" pitchFamily="34" charset="0"/>
                <a:cs typeface="Arial" panose="020B0604020202020204" pitchFamily="34" charset="0"/>
              </a:rPr>
              <a:t>D</a:t>
            </a:r>
          </a:p>
          <a:p>
            <a:pPr marL="0" indent="0">
              <a:buClr>
                <a:srgbClr val="8F1D56"/>
              </a:buClr>
              <a:buNone/>
            </a:pPr>
            <a:endParaRPr lang="en-US" sz="1800" dirty="0">
              <a:solidFill>
                <a:srgbClr val="56575B"/>
              </a:solidFill>
              <a:latin typeface="Arial" panose="020B0604020202020204" pitchFamily="34" charset="0"/>
              <a:cs typeface="Arial" panose="020B0604020202020204" pitchFamily="34" charset="0"/>
            </a:endParaRPr>
          </a:p>
          <a:p>
            <a:pPr marL="0" indent="0">
              <a:buNone/>
            </a:pPr>
            <a:endParaRPr lang="en-US" dirty="0"/>
          </a:p>
        </p:txBody>
      </p:sp>
      <p:grpSp>
        <p:nvGrpSpPr>
          <p:cNvPr id="3" name="Group 2">
            <a:extLst>
              <a:ext uri="{FF2B5EF4-FFF2-40B4-BE49-F238E27FC236}">
                <a16:creationId xmlns:a16="http://schemas.microsoft.com/office/drawing/2014/main" id="{DFB990B4-2825-E440-93C7-D76915F0D757}"/>
              </a:ext>
            </a:extLst>
          </p:cNvPr>
          <p:cNvGrpSpPr/>
          <p:nvPr/>
        </p:nvGrpSpPr>
        <p:grpSpPr>
          <a:xfrm>
            <a:off x="78928" y="847250"/>
            <a:ext cx="864597" cy="5390264"/>
            <a:chOff x="78928" y="847250"/>
            <a:chExt cx="864597" cy="5390264"/>
          </a:xfrm>
        </p:grpSpPr>
        <p:cxnSp>
          <p:nvCxnSpPr>
            <p:cNvPr id="4" name="Straight Connector 3">
              <a:extLst>
                <a:ext uri="{FF2B5EF4-FFF2-40B4-BE49-F238E27FC236}">
                  <a16:creationId xmlns:a16="http://schemas.microsoft.com/office/drawing/2014/main" id="{B7ECB6A2-61D6-C644-9249-4D94B6692098}"/>
                </a:ext>
              </a:extLst>
            </p:cNvPr>
            <p:cNvCxnSpPr>
              <a:cxnSpLocks/>
            </p:cNvCxnSpPr>
            <p:nvPr/>
          </p:nvCxnSpPr>
          <p:spPr>
            <a:xfrm>
              <a:off x="511227" y="1546796"/>
              <a:ext cx="0" cy="4690718"/>
            </a:xfrm>
            <a:prstGeom prst="line">
              <a:avLst/>
            </a:prstGeom>
            <a:ln w="25400" cap="rnd">
              <a:solidFill>
                <a:srgbClr val="2E5A74"/>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A6A4F5-96D9-984C-9867-D5CB2EB33A62}"/>
                </a:ext>
              </a:extLst>
            </p:cNvPr>
            <p:cNvPicPr>
              <a:picLocks/>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928" y="847250"/>
              <a:ext cx="864597" cy="852932"/>
            </a:xfrm>
            <a:prstGeom prst="rect">
              <a:avLst/>
            </a:prstGeom>
          </p:spPr>
        </p:pic>
      </p:grpSp>
      <p:sp>
        <p:nvSpPr>
          <p:cNvPr id="8" name="Title 7">
            <a:extLst>
              <a:ext uri="{FF2B5EF4-FFF2-40B4-BE49-F238E27FC236}">
                <a16:creationId xmlns:a16="http://schemas.microsoft.com/office/drawing/2014/main" id="{7C0FF910-99FD-E245-9AC4-B22E0DD5EE2E}"/>
              </a:ext>
            </a:extLst>
          </p:cNvPr>
          <p:cNvSpPr>
            <a:spLocks noGrp="1"/>
          </p:cNvSpPr>
          <p:nvPr>
            <p:ph type="title"/>
          </p:nvPr>
        </p:nvSpPr>
        <p:spPr/>
        <p:txBody>
          <a:bodyPr>
            <a:normAutofit fontScale="90000"/>
          </a:bodyPr>
          <a:lstStyle/>
          <a:p>
            <a:r>
              <a:rPr lang="en-US" dirty="0"/>
              <a:t>Self-Assessment </a:t>
            </a:r>
          </a:p>
        </p:txBody>
      </p:sp>
    </p:spTree>
    <p:extLst>
      <p:ext uri="{BB962C8B-B14F-4D97-AF65-F5344CB8AC3E}">
        <p14:creationId xmlns:p14="http://schemas.microsoft.com/office/powerpoint/2010/main" val="97585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A1CF-BF5D-42A6-A371-64266D8BF563}"/>
              </a:ext>
            </a:extLst>
          </p:cNvPr>
          <p:cNvSpPr>
            <a:spLocks noGrp="1"/>
          </p:cNvSpPr>
          <p:nvPr>
            <p:ph type="title"/>
          </p:nvPr>
        </p:nvSpPr>
        <p:spPr>
          <a:prstGeom prst="rect">
            <a:avLst/>
          </a:prstGeom>
        </p:spPr>
        <p:txBody>
          <a:bodyPr>
            <a:normAutofit fontScale="90000"/>
          </a:bodyPr>
          <a:lstStyle/>
          <a:p>
            <a:r>
              <a:rPr lang="en-US" noProof="0" dirty="0"/>
              <a:t>Glossary Terms</a:t>
            </a:r>
          </a:p>
        </p:txBody>
      </p:sp>
      <p:graphicFrame>
        <p:nvGraphicFramePr>
          <p:cNvPr id="3" name="Table 2">
            <a:extLst>
              <a:ext uri="{FF2B5EF4-FFF2-40B4-BE49-F238E27FC236}">
                <a16:creationId xmlns:a16="http://schemas.microsoft.com/office/drawing/2014/main" id="{C468EDC0-F395-404A-A19E-218732B2BB29}"/>
              </a:ext>
            </a:extLst>
          </p:cNvPr>
          <p:cNvGraphicFramePr>
            <a:graphicFrameLocks noGrp="1"/>
          </p:cNvGraphicFramePr>
          <p:nvPr>
            <p:extLst>
              <p:ext uri="{D42A27DB-BD31-4B8C-83A1-F6EECF244321}">
                <p14:modId xmlns:p14="http://schemas.microsoft.com/office/powerpoint/2010/main" val="664487561"/>
              </p:ext>
            </p:extLst>
          </p:nvPr>
        </p:nvGraphicFramePr>
        <p:xfrm>
          <a:off x="593387" y="1003741"/>
          <a:ext cx="7484669" cy="3077164"/>
        </p:xfrm>
        <a:graphic>
          <a:graphicData uri="http://schemas.openxmlformats.org/drawingml/2006/table">
            <a:tbl>
              <a:tblPr firstRow="1" bandRow="1">
                <a:tableStyleId>{5C22544A-7EE6-4342-B048-85BDC9FD1C3A}</a:tableStyleId>
              </a:tblPr>
              <a:tblGrid>
                <a:gridCol w="2019535">
                  <a:extLst>
                    <a:ext uri="{9D8B030D-6E8A-4147-A177-3AD203B41FA5}">
                      <a16:colId xmlns:a16="http://schemas.microsoft.com/office/drawing/2014/main" val="2555907722"/>
                    </a:ext>
                  </a:extLst>
                </a:gridCol>
                <a:gridCol w="5465134">
                  <a:extLst>
                    <a:ext uri="{9D8B030D-6E8A-4147-A177-3AD203B41FA5}">
                      <a16:colId xmlns:a16="http://schemas.microsoft.com/office/drawing/2014/main" val="2842308233"/>
                    </a:ext>
                  </a:extLst>
                </a:gridCol>
              </a:tblGrid>
              <a:tr h="408274">
                <a:tc>
                  <a:txBody>
                    <a:bodyPr/>
                    <a:lstStyle/>
                    <a:p>
                      <a:r>
                        <a:rPr lang="en-US" sz="1400" dirty="0"/>
                        <a:t>Word</a:t>
                      </a:r>
                    </a:p>
                  </a:txBody>
                  <a:tcPr marT="91440" marB="91440" anchor="ctr">
                    <a:solidFill>
                      <a:srgbClr val="2E5A74"/>
                    </a:solidFill>
                  </a:tcPr>
                </a:tc>
                <a:tc>
                  <a:txBody>
                    <a:bodyPr/>
                    <a:lstStyle/>
                    <a:p>
                      <a:r>
                        <a:rPr lang="en-US" sz="1400" dirty="0"/>
                        <a:t>Definition</a:t>
                      </a:r>
                    </a:p>
                  </a:txBody>
                  <a:tcPr marT="91440" marB="91440" anchor="ctr">
                    <a:solidFill>
                      <a:srgbClr val="2E5A74"/>
                    </a:solidFill>
                  </a:tcPr>
                </a:tc>
                <a:extLst>
                  <a:ext uri="{0D108BD9-81ED-4DB2-BD59-A6C34878D82A}">
                    <a16:rowId xmlns:a16="http://schemas.microsoft.com/office/drawing/2014/main" val="145426147"/>
                  </a:ext>
                </a:extLst>
              </a:tr>
              <a:tr h="526227">
                <a:tc>
                  <a:txBody>
                    <a:bodyPr/>
                    <a:lstStyle/>
                    <a:p>
                      <a:pPr marL="0" marR="0" indent="0" algn="l" rtl="0" eaLnBrk="1" fontAlgn="auto" latinLnBrk="0" hangingPunct="1">
                        <a:spcBef>
                          <a:spcPts val="0"/>
                        </a:spcBef>
                        <a:spcAft>
                          <a:spcPts val="0"/>
                        </a:spcAft>
                      </a:pPr>
                      <a:r>
                        <a:rPr lang="en-US" sz="1100" b="0" i="0" u="sng" strike="noStrike" kern="1200" dirty="0">
                          <a:solidFill>
                            <a:srgbClr val="8F1D56"/>
                          </a:solidFill>
                          <a:effectLst/>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agonist</a:t>
                      </a:r>
                      <a:endParaRPr lang="en-US" sz="1800" b="0" i="0" u="none" strike="noStrike" dirty="0">
                        <a:solidFill>
                          <a:srgbClr val="8F1D56"/>
                        </a:solidFill>
                        <a:effectLst/>
                        <a:latin typeface="Arial" panose="020B0604020202020204" pitchFamily="34" charset="0"/>
                      </a:endParaRPr>
                    </a:p>
                  </a:txBody>
                  <a:tcPr marT="91440" marB="91440" anchor="ctr">
                    <a:solidFill>
                      <a:srgbClr val="2E5A74">
                        <a:alpha val="30000"/>
                      </a:srgbClr>
                    </a:solidFill>
                  </a:tcPr>
                </a:tc>
                <a:tc>
                  <a:txBody>
                    <a:bodyPr/>
                    <a:lstStyle/>
                    <a:p>
                      <a:pPr marL="0" algn="l" rtl="0" eaLnBrk="1" fontAlgn="ctr" latinLnBrk="0" hangingPunct="1">
                        <a:spcBef>
                          <a:spcPts val="0"/>
                        </a:spcBef>
                        <a:spcAft>
                          <a:spcPts val="0"/>
                        </a:spcAft>
                      </a:pPr>
                      <a:r>
                        <a:rPr lang="en-US" sz="1100" b="0" i="0" u="none" strike="noStrike" kern="1200" dirty="0">
                          <a:solidFill>
                            <a:schemeClr val="tx1"/>
                          </a:solidFill>
                          <a:effectLst/>
                          <a:latin typeface="+mn-lt"/>
                        </a:rPr>
                        <a:t>a drug that binds to a particular receptor and stimulates its function</a:t>
                      </a:r>
                      <a:endParaRPr lang="en-US" sz="1800" b="0" i="0" u="none" strike="noStrike" dirty="0">
                        <a:solidFill>
                          <a:schemeClr val="tx1"/>
                        </a:solidFill>
                        <a:effectLst/>
                        <a:latin typeface="+mn-lt"/>
                      </a:endParaRPr>
                    </a:p>
                  </a:txBody>
                  <a:tcPr marT="91440" marB="91440" anchor="ctr">
                    <a:solidFill>
                      <a:srgbClr val="2E5A74">
                        <a:alpha val="30000"/>
                      </a:srgbClr>
                    </a:solidFill>
                  </a:tcPr>
                </a:tc>
                <a:extLst>
                  <a:ext uri="{0D108BD9-81ED-4DB2-BD59-A6C34878D82A}">
                    <a16:rowId xmlns:a16="http://schemas.microsoft.com/office/drawing/2014/main" val="2904772517"/>
                  </a:ext>
                </a:extLst>
              </a:tr>
              <a:tr h="526227">
                <a:tc>
                  <a:txBody>
                    <a:bodyPr/>
                    <a:lstStyle/>
                    <a:p>
                      <a:pPr marL="0" marR="0" indent="0" algn="l" rtl="0" eaLnBrk="1" fontAlgn="auto" latinLnBrk="0" hangingPunct="1">
                        <a:spcBef>
                          <a:spcPts val="0"/>
                        </a:spcBef>
                        <a:spcAft>
                          <a:spcPts val="0"/>
                        </a:spcAft>
                      </a:pPr>
                      <a:r>
                        <a:rPr lang="en-US" sz="1100" b="0" i="0" u="sng" strike="noStrike" kern="1200" dirty="0">
                          <a:solidFill>
                            <a:srgbClr val="8F1D56"/>
                          </a:solidFill>
                          <a:effectLst/>
                          <a:latin typeface="Arial Black" panose="020B0A04020102020204" pitchFamily="34" charset="0"/>
                          <a:hlinkClick r:id="rId4" action="ppaction://hlinksldjump">
                            <a:extLst>
                              <a:ext uri="{A12FA001-AC4F-418D-AE19-62706E023703}">
                                <ahyp:hlinkClr xmlns:ahyp="http://schemas.microsoft.com/office/drawing/2018/hyperlinkcolor" val="tx"/>
                              </a:ext>
                            </a:extLst>
                          </a:hlinkClick>
                        </a:rPr>
                        <a:t>anterograde amnesia</a:t>
                      </a:r>
                      <a:endParaRPr lang="en-US" sz="1800" b="0" i="0" u="none" strike="noStrike" dirty="0">
                        <a:solidFill>
                          <a:srgbClr val="8F1D56"/>
                        </a:solidFill>
                        <a:effectLst/>
                        <a:latin typeface="Arial" panose="020B0604020202020204" pitchFamily="34" charset="0"/>
                      </a:endParaRPr>
                    </a:p>
                  </a:txBody>
                  <a:tcPr marT="91440" marB="91440" anchor="ctr">
                    <a:solidFill>
                      <a:srgbClr val="2E5A74">
                        <a:alpha val="30000"/>
                      </a:srgbClr>
                    </a:solidFill>
                  </a:tcPr>
                </a:tc>
                <a:tc>
                  <a:txBody>
                    <a:bodyPr/>
                    <a:lstStyle/>
                    <a:p>
                      <a:pPr marL="0" algn="l" rtl="0" eaLnBrk="1" fontAlgn="ctr" latinLnBrk="0" hangingPunct="1">
                        <a:spcBef>
                          <a:spcPts val="0"/>
                        </a:spcBef>
                        <a:spcAft>
                          <a:spcPts val="0"/>
                        </a:spcAft>
                      </a:pPr>
                      <a:r>
                        <a:rPr lang="en-US" sz="1100" b="0" i="0" u="none" strike="noStrike" kern="1200" dirty="0">
                          <a:solidFill>
                            <a:schemeClr val="tx1"/>
                          </a:solidFill>
                          <a:effectLst/>
                          <a:latin typeface="+mn-lt"/>
                        </a:rPr>
                        <a:t>loss of memory for events that occurred after a precipitating event or medication </a:t>
                      </a:r>
                      <a:endParaRPr lang="en-US" sz="1800" b="0" i="0" u="none" strike="noStrike" dirty="0">
                        <a:solidFill>
                          <a:schemeClr val="tx1"/>
                        </a:solidFill>
                        <a:effectLst/>
                        <a:latin typeface="+mn-lt"/>
                      </a:endParaRPr>
                    </a:p>
                  </a:txBody>
                  <a:tcPr marT="91440" marB="91440" anchor="ctr">
                    <a:solidFill>
                      <a:srgbClr val="2E5A74">
                        <a:alpha val="30000"/>
                      </a:srgbClr>
                    </a:solidFill>
                  </a:tcPr>
                </a:tc>
                <a:extLst>
                  <a:ext uri="{0D108BD9-81ED-4DB2-BD59-A6C34878D82A}">
                    <a16:rowId xmlns:a16="http://schemas.microsoft.com/office/drawing/2014/main" val="1489238917"/>
                  </a:ext>
                </a:extLst>
              </a:tr>
              <a:tr h="533898">
                <a:tc>
                  <a:txBody>
                    <a:bodyPr/>
                    <a:lstStyle/>
                    <a:p>
                      <a:pPr marL="0" marR="0" indent="0" algn="l" rtl="0" eaLnBrk="1" fontAlgn="auto" latinLnBrk="0" hangingPunct="1">
                        <a:spcBef>
                          <a:spcPts val="0"/>
                        </a:spcBef>
                        <a:spcAft>
                          <a:spcPts val="0"/>
                        </a:spcAft>
                      </a:pPr>
                      <a:r>
                        <a:rPr lang="en-US" sz="1100" b="0" i="0" u="sng" strike="noStrike" kern="1200" dirty="0">
                          <a:solidFill>
                            <a:srgbClr val="8F1D56"/>
                          </a:solidFill>
                          <a:effectLst/>
                          <a:latin typeface="Arial Black" panose="020B0A04020102020204" pitchFamily="34" charset="0"/>
                          <a:hlinkClick r:id="rId5" action="ppaction://hlinksldjump">
                            <a:extLst>
                              <a:ext uri="{A12FA001-AC4F-418D-AE19-62706E023703}">
                                <ahyp:hlinkClr xmlns:ahyp="http://schemas.microsoft.com/office/drawing/2018/hyperlinkcolor" val="tx"/>
                              </a:ext>
                            </a:extLst>
                          </a:hlinkClick>
                        </a:rPr>
                        <a:t>circadian rhythm</a:t>
                      </a:r>
                      <a:endParaRPr lang="en-US" sz="1800" b="0" i="0" u="none" strike="noStrike" dirty="0">
                        <a:solidFill>
                          <a:srgbClr val="8F1D56"/>
                        </a:solidFill>
                        <a:effectLst/>
                        <a:latin typeface="Arial" panose="020B0604020202020204" pitchFamily="34" charset="0"/>
                      </a:endParaRPr>
                    </a:p>
                  </a:txBody>
                  <a:tcPr marT="91440" marB="91440" anchor="ctr">
                    <a:solidFill>
                      <a:srgbClr val="2E5A74">
                        <a:alpha val="30000"/>
                      </a:srgbClr>
                    </a:solidFill>
                  </a:tcPr>
                </a:tc>
                <a:tc>
                  <a:txBody>
                    <a:bodyPr/>
                    <a:lstStyle/>
                    <a:p>
                      <a:pPr marL="0" algn="l" rtl="0" eaLnBrk="1" fontAlgn="ctr" latinLnBrk="0" hangingPunct="1">
                        <a:spcBef>
                          <a:spcPts val="0"/>
                        </a:spcBef>
                        <a:spcAft>
                          <a:spcPts val="0"/>
                        </a:spcAft>
                      </a:pPr>
                      <a:r>
                        <a:rPr lang="en-US" sz="1100" dirty="0">
                          <a:solidFill>
                            <a:schemeClr val="tx1"/>
                          </a:solidFill>
                          <a:latin typeface="+mn-lt"/>
                        </a:rPr>
                        <a:t>diverse yet predictable changes in physiological variables, including sleep, appetite, temperature, and hormone secretion, over a 24-hour period</a:t>
                      </a:r>
                      <a:endParaRPr lang="en-US" sz="1800" b="0" i="0" u="none" strike="noStrike" dirty="0">
                        <a:solidFill>
                          <a:schemeClr val="tx1"/>
                        </a:solidFill>
                        <a:effectLst/>
                        <a:latin typeface="+mn-lt"/>
                      </a:endParaRPr>
                    </a:p>
                  </a:txBody>
                  <a:tcPr marT="91440" marB="91440" anchor="ctr">
                    <a:solidFill>
                      <a:srgbClr val="2E5A74">
                        <a:alpha val="30000"/>
                      </a:srgbClr>
                    </a:solidFill>
                  </a:tcPr>
                </a:tc>
                <a:extLst>
                  <a:ext uri="{0D108BD9-81ED-4DB2-BD59-A6C34878D82A}">
                    <a16:rowId xmlns:a16="http://schemas.microsoft.com/office/drawing/2014/main" val="2087592195"/>
                  </a:ext>
                </a:extLst>
              </a:tr>
              <a:tr h="533898">
                <a:tc>
                  <a:txBody>
                    <a:bodyPr/>
                    <a:lstStyle/>
                    <a:p>
                      <a:pPr marL="0" marR="0" indent="0" algn="l" rtl="0" eaLnBrk="1" fontAlgn="auto" latinLnBrk="0" hangingPunct="1">
                        <a:spcBef>
                          <a:spcPts val="0"/>
                        </a:spcBef>
                        <a:spcAft>
                          <a:spcPts val="0"/>
                        </a:spcAft>
                      </a:pPr>
                      <a:r>
                        <a:rPr lang="en-US" sz="1100" b="0" i="0" u="sng" strike="noStrike" kern="1200" dirty="0">
                          <a:solidFill>
                            <a:srgbClr val="8F1D56"/>
                          </a:solidFill>
                          <a:effectLst/>
                          <a:latin typeface="Arial Black" panose="020B0A04020102020204" pitchFamily="34" charset="0"/>
                          <a:hlinkClick r:id="rId3" action="ppaction://hlinksldjump">
                            <a:extLst>
                              <a:ext uri="{A12FA001-AC4F-418D-AE19-62706E023703}">
                                <ahyp:hlinkClr xmlns:ahyp="http://schemas.microsoft.com/office/drawing/2018/hyperlinkcolor" val="tx"/>
                              </a:ext>
                            </a:extLst>
                          </a:hlinkClick>
                        </a:rPr>
                        <a:t>GABA</a:t>
                      </a:r>
                      <a:endParaRPr lang="en-US" sz="1100" b="0" i="0" u="none" strike="noStrike" dirty="0">
                        <a:solidFill>
                          <a:srgbClr val="8F1D56"/>
                        </a:solidFill>
                        <a:effectLst/>
                        <a:latin typeface="Arial" panose="020B0604020202020204" pitchFamily="34" charset="0"/>
                      </a:endParaRPr>
                    </a:p>
                  </a:txBody>
                  <a:tcPr marT="91440" marB="91440" anchor="ctr">
                    <a:solidFill>
                      <a:srgbClr val="2E5A74">
                        <a:alpha val="30000"/>
                      </a:srgbClr>
                    </a:solidFill>
                  </a:tcPr>
                </a:tc>
                <a:tc>
                  <a:txBody>
                    <a:bodyPr/>
                    <a:lstStyle/>
                    <a:p>
                      <a:pPr marL="0" algn="l" rtl="0" eaLnBrk="1" fontAlgn="ctr" latinLnBrk="0" hangingPunct="1">
                        <a:spcBef>
                          <a:spcPts val="0"/>
                        </a:spcBef>
                        <a:spcAft>
                          <a:spcPts val="0"/>
                        </a:spcAft>
                      </a:pPr>
                      <a:r>
                        <a:rPr lang="en-US" sz="1100" dirty="0">
                          <a:solidFill>
                            <a:schemeClr val="tx1"/>
                          </a:solidFill>
                          <a:latin typeface="+mn-lt"/>
                        </a:rPr>
                        <a:t>gamma-aminobutyric acid; a major inhibitory neurotransmitter in the central </a:t>
                      </a:r>
                      <a:br>
                        <a:rPr lang="en-US" sz="1100" dirty="0">
                          <a:solidFill>
                            <a:schemeClr val="tx1"/>
                          </a:solidFill>
                          <a:latin typeface="+mn-lt"/>
                        </a:rPr>
                      </a:br>
                      <a:r>
                        <a:rPr lang="en-US" sz="1100" dirty="0">
                          <a:solidFill>
                            <a:schemeClr val="tx1"/>
                          </a:solidFill>
                          <a:latin typeface="+mn-lt"/>
                        </a:rPr>
                        <a:t>nervous system</a:t>
                      </a:r>
                      <a:endParaRPr lang="en-US" sz="1800" b="0" i="0" u="none" strike="noStrike" dirty="0">
                        <a:solidFill>
                          <a:schemeClr val="tx1"/>
                        </a:solidFill>
                        <a:effectLst/>
                        <a:latin typeface="+mn-lt"/>
                      </a:endParaRPr>
                    </a:p>
                  </a:txBody>
                  <a:tcPr marT="91440" marB="91440" anchor="ctr">
                    <a:solidFill>
                      <a:srgbClr val="2E5A74">
                        <a:alpha val="30000"/>
                      </a:srgbClr>
                    </a:solidFill>
                  </a:tcPr>
                </a:tc>
                <a:extLst>
                  <a:ext uri="{0D108BD9-81ED-4DB2-BD59-A6C34878D82A}">
                    <a16:rowId xmlns:a16="http://schemas.microsoft.com/office/drawing/2014/main" val="203495516"/>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sng" strike="noStrike" kern="1200" dirty="0">
                          <a:solidFill>
                            <a:srgbClr val="8F1D56"/>
                          </a:solidFill>
                          <a:effectLst/>
                          <a:latin typeface="Arial Black" panose="020B0A04020102020204" pitchFamily="34" charset="0"/>
                          <a:hlinkClick r:id="rId5" action="ppaction://hlinksldjump">
                            <a:extLst>
                              <a:ext uri="{A12FA001-AC4F-418D-AE19-62706E023703}">
                                <ahyp:hlinkClr xmlns:ahyp="http://schemas.microsoft.com/office/drawing/2018/hyperlinkcolor" val="tx"/>
                              </a:ext>
                            </a:extLst>
                          </a:hlinkClick>
                        </a:rPr>
                        <a:t>suprachiasmatic nucleus</a:t>
                      </a:r>
                      <a:endParaRPr lang="en-US" sz="1800" b="0" i="0" u="none" strike="noStrike" dirty="0">
                        <a:solidFill>
                          <a:srgbClr val="8F1D56"/>
                        </a:solidFill>
                        <a:effectLst/>
                        <a:latin typeface="Arial" panose="020B0604020202020204" pitchFamily="34" charset="0"/>
                      </a:endParaRPr>
                    </a:p>
                  </a:txBody>
                  <a:tcPr marT="91440" marB="91440" anchor="ctr">
                    <a:solidFill>
                      <a:srgbClr val="2E5A74">
                        <a:alpha val="30000"/>
                      </a:srgb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dirty="0">
                          <a:solidFill>
                            <a:schemeClr val="tx1"/>
                          </a:solidFill>
                          <a:latin typeface="+mn-lt"/>
                        </a:rPr>
                        <a:t>a small nucleus in the hypothalamus that generates the brain’s circadian rhythm</a:t>
                      </a:r>
                      <a:endParaRPr lang="en-US" sz="1100" b="0" i="0" u="none" strike="noStrike" dirty="0">
                        <a:solidFill>
                          <a:schemeClr val="tx1"/>
                        </a:solidFill>
                        <a:effectLst/>
                        <a:latin typeface="+mn-lt"/>
                      </a:endParaRPr>
                    </a:p>
                  </a:txBody>
                  <a:tcPr marT="91440" marB="91440" anchor="ctr">
                    <a:solidFill>
                      <a:srgbClr val="2E5A74">
                        <a:alpha val="30000"/>
                      </a:srgbClr>
                    </a:solidFill>
                  </a:tcPr>
                </a:tc>
                <a:extLst>
                  <a:ext uri="{0D108BD9-81ED-4DB2-BD59-A6C34878D82A}">
                    <a16:rowId xmlns:a16="http://schemas.microsoft.com/office/drawing/2014/main" val="3115700753"/>
                  </a:ext>
                </a:extLst>
              </a:tr>
            </a:tbl>
          </a:graphicData>
        </a:graphic>
      </p:graphicFrame>
      <p:grpSp>
        <p:nvGrpSpPr>
          <p:cNvPr id="10" name="Refs" hidden="1">
            <a:extLst>
              <a:ext uri="{FF2B5EF4-FFF2-40B4-BE49-F238E27FC236}">
                <a16:creationId xmlns:a16="http://schemas.microsoft.com/office/drawing/2014/main" id="{05C0E942-D353-B044-A347-D53FDCBD1125}"/>
              </a:ext>
            </a:extLst>
          </p:cNvPr>
          <p:cNvGrpSpPr/>
          <p:nvPr/>
        </p:nvGrpSpPr>
        <p:grpSpPr>
          <a:xfrm>
            <a:off x="5700452" y="1497839"/>
            <a:ext cx="4012810" cy="2573096"/>
            <a:chOff x="5700452" y="1497839"/>
            <a:chExt cx="4012810" cy="2573096"/>
          </a:xfrm>
        </p:grpSpPr>
        <p:sp>
          <p:nvSpPr>
            <p:cNvPr id="9" name="TextBox 8">
              <a:extLst>
                <a:ext uri="{FF2B5EF4-FFF2-40B4-BE49-F238E27FC236}">
                  <a16:creationId xmlns:a16="http://schemas.microsoft.com/office/drawing/2014/main" id="{EF0815D7-5B29-4243-BA55-AE41E00CC611}"/>
                </a:ext>
              </a:extLst>
            </p:cNvPr>
            <p:cNvSpPr txBox="1"/>
            <p:nvPr/>
          </p:nvSpPr>
          <p:spPr>
            <a:xfrm>
              <a:off x="5700452" y="3312586"/>
              <a:ext cx="3099419" cy="369332"/>
            </a:xfrm>
            <a:prstGeom prst="rect">
              <a:avLst/>
            </a:prstGeom>
            <a:noFill/>
          </p:spPr>
          <p:txBody>
            <a:bodyPr wrap="square" rtlCol="0">
              <a:spAutoFit/>
            </a:bodyPr>
            <a:lstStyle/>
            <a:p>
              <a:r>
                <a:rPr lang="en-US" sz="900" dirty="0">
                  <a:solidFill>
                    <a:srgbClr val="FF00FF"/>
                  </a:solidFill>
                </a:rPr>
                <a:t>[Mihic 2018 p8AB] Gamma…system [Rye:p1A,9A] [Jewett 2021_new: p1C]</a:t>
              </a:r>
            </a:p>
          </p:txBody>
        </p:sp>
        <p:sp>
          <p:nvSpPr>
            <p:cNvPr id="4" name="TextBox 3">
              <a:extLst>
                <a:ext uri="{FF2B5EF4-FFF2-40B4-BE49-F238E27FC236}">
                  <a16:creationId xmlns:a16="http://schemas.microsoft.com/office/drawing/2014/main" id="{31374AA0-2D2A-4F5E-824B-16A3BA3439B5}"/>
                </a:ext>
              </a:extLst>
            </p:cNvPr>
            <p:cNvSpPr txBox="1"/>
            <p:nvPr/>
          </p:nvSpPr>
          <p:spPr>
            <a:xfrm>
              <a:off x="6412532" y="2703072"/>
              <a:ext cx="3300730" cy="230832"/>
            </a:xfrm>
            <a:prstGeom prst="rect">
              <a:avLst/>
            </a:prstGeom>
            <a:noFill/>
          </p:spPr>
          <p:txBody>
            <a:bodyPr wrap="square" rtlCol="0">
              <a:spAutoFit/>
            </a:bodyPr>
            <a:lstStyle/>
            <a:p>
              <a:r>
                <a:rPr lang="en-US" sz="900" dirty="0">
                  <a:solidFill>
                    <a:srgbClr val="FF00FF"/>
                  </a:solidFill>
                </a:rPr>
                <a:t>[Taber’s: p8A] diverse…period</a:t>
              </a:r>
            </a:p>
          </p:txBody>
        </p:sp>
        <p:sp>
          <p:nvSpPr>
            <p:cNvPr id="5" name="TextBox 4">
              <a:extLst>
                <a:ext uri="{FF2B5EF4-FFF2-40B4-BE49-F238E27FC236}">
                  <a16:creationId xmlns:a16="http://schemas.microsoft.com/office/drawing/2014/main" id="{A16E2715-59BC-44FE-A7A2-668414B0D959}"/>
                </a:ext>
              </a:extLst>
            </p:cNvPr>
            <p:cNvSpPr txBox="1"/>
            <p:nvPr/>
          </p:nvSpPr>
          <p:spPr>
            <a:xfrm>
              <a:off x="6427691" y="1899583"/>
              <a:ext cx="2716309" cy="230832"/>
            </a:xfrm>
            <a:prstGeom prst="rect">
              <a:avLst/>
            </a:prstGeom>
            <a:noFill/>
          </p:spPr>
          <p:txBody>
            <a:bodyPr wrap="square" rtlCol="0">
              <a:spAutoFit/>
            </a:bodyPr>
            <a:lstStyle/>
            <a:p>
              <a:r>
                <a:rPr lang="en-US" sz="900" dirty="0">
                  <a:solidFill>
                    <a:srgbClr val="FF00FF"/>
                  </a:solidFill>
                </a:rPr>
                <a:t>[Taber’s:: p4A] loss…medication</a:t>
              </a:r>
            </a:p>
          </p:txBody>
        </p:sp>
        <p:sp>
          <p:nvSpPr>
            <p:cNvPr id="7" name="TextBox 6">
              <a:extLst>
                <a:ext uri="{FF2B5EF4-FFF2-40B4-BE49-F238E27FC236}">
                  <a16:creationId xmlns:a16="http://schemas.microsoft.com/office/drawing/2014/main" id="{61260DBC-3D48-4A6C-AADA-4741E3BB1A6C}"/>
                </a:ext>
              </a:extLst>
            </p:cNvPr>
            <p:cNvSpPr txBox="1"/>
            <p:nvPr/>
          </p:nvSpPr>
          <p:spPr>
            <a:xfrm>
              <a:off x="7252874" y="1497839"/>
              <a:ext cx="1694481" cy="230832"/>
            </a:xfrm>
            <a:prstGeom prst="rect">
              <a:avLst/>
            </a:prstGeom>
            <a:noFill/>
          </p:spPr>
          <p:txBody>
            <a:bodyPr wrap="square" rtlCol="0">
              <a:spAutoFit/>
            </a:bodyPr>
            <a:lstStyle/>
            <a:p>
              <a:r>
                <a:rPr lang="en-US" sz="900" dirty="0">
                  <a:solidFill>
                    <a:srgbClr val="FF00FF"/>
                  </a:solidFill>
                </a:rPr>
                <a:t>[Taber’s: p1A] a…function</a:t>
              </a:r>
            </a:p>
          </p:txBody>
        </p:sp>
        <p:sp>
          <p:nvSpPr>
            <p:cNvPr id="8" name="TextBox 7">
              <a:extLst>
                <a:ext uri="{FF2B5EF4-FFF2-40B4-BE49-F238E27FC236}">
                  <a16:creationId xmlns:a16="http://schemas.microsoft.com/office/drawing/2014/main" id="{0611E43F-5D0A-4CD5-B935-0024DA537680}"/>
                </a:ext>
              </a:extLst>
            </p:cNvPr>
            <p:cNvSpPr txBox="1"/>
            <p:nvPr/>
          </p:nvSpPr>
          <p:spPr>
            <a:xfrm>
              <a:off x="5996496" y="3840103"/>
              <a:ext cx="2708643" cy="230832"/>
            </a:xfrm>
            <a:prstGeom prst="rect">
              <a:avLst/>
            </a:prstGeom>
            <a:noFill/>
          </p:spPr>
          <p:txBody>
            <a:bodyPr wrap="square" rtlCol="0">
              <a:spAutoFit/>
            </a:bodyPr>
            <a:lstStyle/>
            <a:p>
              <a:r>
                <a:rPr lang="en-US" sz="900" dirty="0">
                  <a:solidFill>
                    <a:srgbClr val="FF00FF"/>
                  </a:solidFill>
                </a:rPr>
                <a:t>[Taber’s : p28A]a…rhythm</a:t>
              </a:r>
            </a:p>
          </p:txBody>
        </p:sp>
      </p:grpSp>
    </p:spTree>
    <p:extLst>
      <p:ext uri="{BB962C8B-B14F-4D97-AF65-F5344CB8AC3E}">
        <p14:creationId xmlns:p14="http://schemas.microsoft.com/office/powerpoint/2010/main" val="3950516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BFEF-A87A-4A86-9F64-3DA388CB003E}"/>
              </a:ext>
            </a:extLst>
          </p:cNvPr>
          <p:cNvSpPr>
            <a:spLocks noGrp="1"/>
          </p:cNvSpPr>
          <p:nvPr>
            <p:ph type="title"/>
          </p:nvPr>
        </p:nvSpPr>
        <p:spPr>
          <a:prstGeom prst="rect">
            <a:avLst/>
          </a:prstGeo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8FABC3D2-B5DE-462B-B53D-4BDE8657C266}"/>
              </a:ext>
            </a:extLst>
          </p:cNvPr>
          <p:cNvSpPr>
            <a:spLocks noGrp="1"/>
          </p:cNvSpPr>
          <p:nvPr>
            <p:ph idx="4294967295"/>
          </p:nvPr>
        </p:nvSpPr>
        <p:spPr>
          <a:xfrm>
            <a:off x="466089" y="914400"/>
            <a:ext cx="8605249" cy="5778183"/>
          </a:xfrm>
          <a:prstGeom prst="rect">
            <a:avLst/>
          </a:prstGeom>
        </p:spPr>
        <p:txBody>
          <a:bodyPr>
            <a:noAutofit/>
          </a:bodyPr>
          <a:lstStyle/>
          <a:p>
            <a:pPr marL="0" indent="0">
              <a:lnSpc>
                <a:spcPct val="100000"/>
              </a:lnSpc>
              <a:spcBef>
                <a:spcPts val="600"/>
              </a:spcBef>
              <a:buNone/>
            </a:pPr>
            <a:r>
              <a:rPr lang="en-US" sz="1200" dirty="0">
                <a:solidFill>
                  <a:srgbClr val="56575B"/>
                </a:solidFill>
              </a:rPr>
              <a:t>Ambien (zolpidem) [Package insert]. Sanofi-aventis U.S., LLC; 2022.</a:t>
            </a:r>
          </a:p>
          <a:p>
            <a:pPr marL="0" indent="0">
              <a:lnSpc>
                <a:spcPct val="100000"/>
              </a:lnSpc>
              <a:spcBef>
                <a:spcPts val="600"/>
              </a:spcBef>
              <a:buNone/>
            </a:pPr>
            <a:r>
              <a:rPr lang="en-US" sz="1200" dirty="0">
                <a:solidFill>
                  <a:srgbClr val="56575B"/>
                </a:solidFill>
              </a:rPr>
              <a:t>Ambien CR (zolpidem tartrate extended-release) [Package insert]. Sanofi-aventis U.S., LLC; 2020.</a:t>
            </a:r>
          </a:p>
          <a:p>
            <a:pPr marL="0" indent="0">
              <a:lnSpc>
                <a:spcPct val="100000"/>
              </a:lnSpc>
              <a:spcBef>
                <a:spcPts val="600"/>
              </a:spcBef>
              <a:buNone/>
            </a:pPr>
            <a:r>
              <a:rPr lang="en-US" sz="1200" dirty="0">
                <a:solidFill>
                  <a:srgbClr val="56575B"/>
                </a:solidFill>
              </a:rPr>
              <a:t>Belsomra (suvorexant) [Package insert]. Merck &amp; Co., Inc.; 2022.</a:t>
            </a:r>
          </a:p>
          <a:p>
            <a:pPr marL="0" indent="0">
              <a:lnSpc>
                <a:spcPct val="100000"/>
              </a:lnSpc>
              <a:spcBef>
                <a:spcPts val="600"/>
              </a:spcBef>
              <a:buNone/>
            </a:pPr>
            <a:r>
              <a:rPr lang="en-US" sz="1200" dirty="0">
                <a:solidFill>
                  <a:srgbClr val="56575B"/>
                </a:solidFill>
              </a:rPr>
              <a:t>Benzodiazepines. Department of Justice/Drug Enforcement Administration. Published April 2020. Accessed May 25, 2022. https://www.dea.gov/sites/default/files/2020-06/Benzodiazepenes-2020_1.pdf</a:t>
            </a:r>
          </a:p>
          <a:p>
            <a:pPr marL="0" indent="0">
              <a:lnSpc>
                <a:spcPct val="100000"/>
              </a:lnSpc>
              <a:spcBef>
                <a:spcPts val="600"/>
              </a:spcBef>
              <a:buNone/>
            </a:pPr>
            <a:r>
              <a:rPr lang="en-US" sz="1200" dirty="0">
                <a:solidFill>
                  <a:srgbClr val="56575B"/>
                </a:solidFill>
              </a:rPr>
              <a:t>Bertisch SM, Buysse DJ.  Pharmacologic treatment I: Therapeutic approaches and implementation. In: Kryger M, Roth T, Dement WC, eds. </a:t>
            </a:r>
            <a:r>
              <a:rPr lang="en-US" sz="1200" i="1" dirty="0">
                <a:solidFill>
                  <a:srgbClr val="56575B"/>
                </a:solidFill>
              </a:rPr>
              <a:t>Principles and Practice of Sleep Medicine</a:t>
            </a:r>
            <a:r>
              <a:rPr lang="en-US" sz="1200" dirty="0">
                <a:solidFill>
                  <a:srgbClr val="56575B"/>
                </a:solidFill>
              </a:rPr>
              <a:t>. 7</a:t>
            </a:r>
            <a:r>
              <a:rPr lang="en-US" sz="1200" baseline="30000" dirty="0">
                <a:solidFill>
                  <a:srgbClr val="56575B"/>
                </a:solidFill>
              </a:rPr>
              <a:t>th</a:t>
            </a:r>
            <a:r>
              <a:rPr lang="en-US" sz="1200" dirty="0">
                <a:solidFill>
                  <a:srgbClr val="56575B"/>
                </a:solidFill>
              </a:rPr>
              <a:t> ed. Philadelphia, PA: Elsevier; 2022.</a:t>
            </a:r>
          </a:p>
          <a:p>
            <a:pPr marL="0" indent="0">
              <a:lnSpc>
                <a:spcPct val="100000"/>
              </a:lnSpc>
              <a:spcBef>
                <a:spcPts val="600"/>
              </a:spcBef>
              <a:buNone/>
            </a:pPr>
            <a:r>
              <a:rPr lang="en-US" sz="1200" dirty="0">
                <a:solidFill>
                  <a:srgbClr val="56575B"/>
                </a:solidFill>
              </a:rPr>
              <a:t>Carney CE, Danforth M . Behavioral treatment I: Therapeutic approaches and implementation. In: Kryger M, Roth T, </a:t>
            </a:r>
            <a:br>
              <a:rPr lang="en-US" sz="1200" dirty="0">
                <a:solidFill>
                  <a:srgbClr val="56575B"/>
                </a:solidFill>
              </a:rPr>
            </a:br>
            <a:r>
              <a:rPr lang="en-US" sz="1200" dirty="0">
                <a:solidFill>
                  <a:srgbClr val="56575B"/>
                </a:solidFill>
              </a:rPr>
              <a:t>Dement WC, eds. </a:t>
            </a:r>
            <a:r>
              <a:rPr lang="en-US" sz="1200" i="1" dirty="0">
                <a:solidFill>
                  <a:srgbClr val="56575B"/>
                </a:solidFill>
              </a:rPr>
              <a:t>Principles and Practice of Sleep Medicine</a:t>
            </a:r>
            <a:r>
              <a:rPr lang="en-US" sz="1200" dirty="0">
                <a:solidFill>
                  <a:srgbClr val="56575B"/>
                </a:solidFill>
              </a:rPr>
              <a:t>. 7</a:t>
            </a:r>
            <a:r>
              <a:rPr lang="en-US" sz="1200" baseline="30000" dirty="0">
                <a:solidFill>
                  <a:srgbClr val="56575B"/>
                </a:solidFill>
              </a:rPr>
              <a:t>th</a:t>
            </a:r>
            <a:r>
              <a:rPr lang="en-US" sz="1200" dirty="0">
                <a:solidFill>
                  <a:srgbClr val="56575B"/>
                </a:solidFill>
              </a:rPr>
              <a:t> ed. Philadelphia, PA: Elsevier; 2022.</a:t>
            </a:r>
          </a:p>
          <a:p>
            <a:pPr marL="0" indent="0">
              <a:lnSpc>
                <a:spcPct val="100000"/>
              </a:lnSpc>
              <a:spcBef>
                <a:spcPts val="600"/>
              </a:spcBef>
              <a:buNone/>
            </a:pPr>
            <a:r>
              <a:rPr lang="en-US" sz="1200" dirty="0">
                <a:solidFill>
                  <a:srgbClr val="56575B"/>
                </a:solidFill>
              </a:rPr>
              <a:t>Dayvigo (lemborexant) [Package insert]. Eisai Inc.; 2022.</a:t>
            </a:r>
          </a:p>
          <a:p>
            <a:pPr marL="0" indent="0">
              <a:lnSpc>
                <a:spcPct val="100000"/>
              </a:lnSpc>
              <a:spcBef>
                <a:spcPts val="600"/>
              </a:spcBef>
              <a:buNone/>
            </a:pPr>
            <a:r>
              <a:rPr lang="en-US" sz="1200" dirty="0">
                <a:solidFill>
                  <a:srgbClr val="56575B"/>
                </a:solidFill>
              </a:rPr>
              <a:t>Doral (quazepam) [Package insert]. Sallus Laboratories, LLC.; 2020.</a:t>
            </a:r>
          </a:p>
          <a:p>
            <a:pPr marL="0" indent="0">
              <a:lnSpc>
                <a:spcPct val="100000"/>
              </a:lnSpc>
              <a:spcBef>
                <a:spcPts val="600"/>
              </a:spcBef>
              <a:buNone/>
            </a:pPr>
            <a:r>
              <a:rPr lang="en-US" sz="1200" dirty="0">
                <a:solidFill>
                  <a:srgbClr val="56575B"/>
                </a:solidFill>
              </a:rPr>
              <a:t>Edinger JD, Morin CM, Pigeon WR. Pharmacologic treatment III: Sequenced and combined psychologic and pharmacologic treatments for insomnia. In: Kryger M, Roth T, Dement WC, eds. </a:t>
            </a:r>
            <a:r>
              <a:rPr lang="en-US" sz="1200" i="1" dirty="0">
                <a:solidFill>
                  <a:srgbClr val="56575B"/>
                </a:solidFill>
              </a:rPr>
              <a:t>Principles and Practice of Sleep Medicine</a:t>
            </a:r>
            <a:r>
              <a:rPr lang="en-US" sz="1200" dirty="0">
                <a:solidFill>
                  <a:srgbClr val="56575B"/>
                </a:solidFill>
              </a:rPr>
              <a:t>. 7</a:t>
            </a:r>
            <a:r>
              <a:rPr lang="en-US" sz="1200" baseline="30000" dirty="0">
                <a:solidFill>
                  <a:srgbClr val="56575B"/>
                </a:solidFill>
              </a:rPr>
              <a:t>th</a:t>
            </a:r>
            <a:r>
              <a:rPr lang="en-US" sz="1200" dirty="0">
                <a:solidFill>
                  <a:srgbClr val="56575B"/>
                </a:solidFill>
              </a:rPr>
              <a:t> ed. Philadelphia, PA: Elsevier; 2022.</a:t>
            </a:r>
          </a:p>
          <a:p>
            <a:pPr marL="0" indent="0">
              <a:lnSpc>
                <a:spcPct val="100000"/>
              </a:lnSpc>
              <a:spcBef>
                <a:spcPts val="600"/>
              </a:spcBef>
              <a:buNone/>
            </a:pPr>
            <a:r>
              <a:rPr lang="en-US" sz="1200" dirty="0">
                <a:solidFill>
                  <a:srgbClr val="56575B"/>
                </a:solidFill>
              </a:rPr>
              <a:t>Estazolam [Package insert]. Actavis Pharma, Inc.; 2021. </a:t>
            </a:r>
          </a:p>
          <a:p>
            <a:pPr marL="0" indent="0">
              <a:lnSpc>
                <a:spcPct val="100000"/>
              </a:lnSpc>
              <a:spcBef>
                <a:spcPts val="600"/>
              </a:spcBef>
              <a:buNone/>
            </a:pPr>
            <a:r>
              <a:rPr lang="en-US" sz="1200" dirty="0">
                <a:solidFill>
                  <a:srgbClr val="56575B"/>
                </a:solidFill>
              </a:rPr>
              <a:t>FDA adds boxed warning for risk of serious injuries caused by sleepwalking with certain prescription insomnia medicines. FDA Drug Safety Communications. Accessed May 25, 2022. https://www.fda.gov/media/123819/download</a:t>
            </a:r>
          </a:p>
          <a:p>
            <a:pPr marL="0" indent="0">
              <a:lnSpc>
                <a:spcPct val="100000"/>
              </a:lnSpc>
              <a:spcBef>
                <a:spcPts val="600"/>
              </a:spcBef>
              <a:buNone/>
            </a:pPr>
            <a:r>
              <a:rPr lang="en-US" sz="1200" dirty="0">
                <a:solidFill>
                  <a:srgbClr val="56575B"/>
                </a:solidFill>
              </a:rPr>
              <a:t>Flurazepam [Package insert]. Mylan Pharmaceuticals Inc.; 2021.</a:t>
            </a:r>
          </a:p>
          <a:p>
            <a:pPr marL="0" indent="0">
              <a:lnSpc>
                <a:spcPct val="100000"/>
              </a:lnSpc>
              <a:spcBef>
                <a:spcPts val="600"/>
              </a:spcBef>
              <a:buNone/>
            </a:pPr>
            <a:r>
              <a:rPr lang="en-US" sz="1200" dirty="0">
                <a:solidFill>
                  <a:srgbClr val="56575B"/>
                </a:solidFill>
              </a:rPr>
              <a:t>Halcion (triazolam) [Package insert]. Pharmacia and Upjohn Co.; 2021.</a:t>
            </a:r>
          </a:p>
          <a:p>
            <a:pPr marL="0" indent="0">
              <a:lnSpc>
                <a:spcPct val="100000"/>
              </a:lnSpc>
              <a:spcBef>
                <a:spcPts val="600"/>
              </a:spcBef>
              <a:buNone/>
            </a:pPr>
            <a:r>
              <a:rPr lang="en-US" sz="1200" dirty="0">
                <a:solidFill>
                  <a:srgbClr val="56575B"/>
                </a:solidFill>
              </a:rPr>
              <a:t>Hastings MH, Maywood ES, Brancaccio M. Generation of circadian rhythms in the suprachiasmatic nucleus. </a:t>
            </a:r>
            <a:r>
              <a:rPr lang="en-US" sz="1200" i="1" dirty="0">
                <a:solidFill>
                  <a:srgbClr val="56575B"/>
                </a:solidFill>
              </a:rPr>
              <a:t>Nature Reviews Neuroscience </a:t>
            </a:r>
            <a:r>
              <a:rPr lang="en-US" sz="1200" dirty="0">
                <a:solidFill>
                  <a:srgbClr val="56575B"/>
                </a:solidFill>
              </a:rPr>
              <a:t>2018;19:453-469.</a:t>
            </a:r>
          </a:p>
          <a:p>
            <a:pPr marL="0" indent="0">
              <a:lnSpc>
                <a:spcPct val="100000"/>
              </a:lnSpc>
              <a:spcBef>
                <a:spcPts val="600"/>
              </a:spcBef>
              <a:buNone/>
            </a:pPr>
            <a:r>
              <a:rPr lang="en-US" sz="1200" dirty="0">
                <a:solidFill>
                  <a:srgbClr val="56575B"/>
                </a:solidFill>
              </a:rPr>
              <a:t>Intermezzo (zolpidem) [Package insert]. Transcept Pharmaceuticals, Inc.; 2019.</a:t>
            </a:r>
          </a:p>
        </p:txBody>
      </p:sp>
      <p:grpSp>
        <p:nvGrpSpPr>
          <p:cNvPr id="8" name="refs" hidden="1">
            <a:extLst>
              <a:ext uri="{FF2B5EF4-FFF2-40B4-BE49-F238E27FC236}">
                <a16:creationId xmlns:a16="http://schemas.microsoft.com/office/drawing/2014/main" id="{AE32E195-889E-4701-7AC7-C1E79C678F31}"/>
              </a:ext>
            </a:extLst>
          </p:cNvPr>
          <p:cNvGrpSpPr/>
          <p:nvPr/>
        </p:nvGrpSpPr>
        <p:grpSpPr>
          <a:xfrm>
            <a:off x="2534081" y="921586"/>
            <a:ext cx="6588961" cy="5152819"/>
            <a:chOff x="2534081" y="921586"/>
            <a:chExt cx="6588961" cy="5152819"/>
          </a:xfrm>
        </p:grpSpPr>
        <p:sp>
          <p:nvSpPr>
            <p:cNvPr id="15" name="TextBox 14">
              <a:extLst>
                <a:ext uri="{FF2B5EF4-FFF2-40B4-BE49-F238E27FC236}">
                  <a16:creationId xmlns:a16="http://schemas.microsoft.com/office/drawing/2014/main" id="{EBC28B9A-41C8-49F8-92C6-85696796294F}"/>
                </a:ext>
              </a:extLst>
            </p:cNvPr>
            <p:cNvSpPr txBox="1"/>
            <p:nvPr/>
          </p:nvSpPr>
          <p:spPr>
            <a:xfrm>
              <a:off x="5058577" y="1477251"/>
              <a:ext cx="1459149" cy="261610"/>
            </a:xfrm>
            <a:prstGeom prst="rect">
              <a:avLst/>
            </a:prstGeom>
            <a:noFill/>
          </p:spPr>
          <p:txBody>
            <a:bodyPr wrap="square" rtlCol="0">
              <a:spAutoFit/>
            </a:bodyPr>
            <a:lstStyle/>
            <a:p>
              <a:r>
                <a:rPr lang="en-US" sz="1100" dirty="0">
                  <a:solidFill>
                    <a:srgbClr val="FF00FF"/>
                  </a:solidFill>
                </a:rPr>
                <a:t>[Belsomra PI 2021]</a:t>
              </a:r>
            </a:p>
          </p:txBody>
        </p:sp>
        <p:sp>
          <p:nvSpPr>
            <p:cNvPr id="16" name="TextBox 15">
              <a:extLst>
                <a:ext uri="{FF2B5EF4-FFF2-40B4-BE49-F238E27FC236}">
                  <a16:creationId xmlns:a16="http://schemas.microsoft.com/office/drawing/2014/main" id="{F89BC4F9-7609-43F1-84B7-AE5FF5BA9273}"/>
                </a:ext>
              </a:extLst>
            </p:cNvPr>
            <p:cNvSpPr txBox="1"/>
            <p:nvPr/>
          </p:nvSpPr>
          <p:spPr>
            <a:xfrm>
              <a:off x="4905107" y="4820278"/>
              <a:ext cx="1730935" cy="261610"/>
            </a:xfrm>
            <a:prstGeom prst="rect">
              <a:avLst/>
            </a:prstGeom>
            <a:noFill/>
          </p:spPr>
          <p:txBody>
            <a:bodyPr wrap="square" rtlCol="0">
              <a:spAutoFit/>
            </a:bodyPr>
            <a:lstStyle/>
            <a:p>
              <a:r>
                <a:rPr lang="en-US" sz="1100" dirty="0">
                  <a:solidFill>
                    <a:srgbClr val="FF00FF"/>
                  </a:solidFill>
                </a:rPr>
                <a:t>[Flurazepam PI 2021]</a:t>
              </a:r>
            </a:p>
          </p:txBody>
        </p:sp>
        <p:sp>
          <p:nvSpPr>
            <p:cNvPr id="17" name="TextBox 16">
              <a:extLst>
                <a:ext uri="{FF2B5EF4-FFF2-40B4-BE49-F238E27FC236}">
                  <a16:creationId xmlns:a16="http://schemas.microsoft.com/office/drawing/2014/main" id="{D5EB338A-816E-44BF-BAA3-B2B779E34C1B}"/>
                </a:ext>
              </a:extLst>
            </p:cNvPr>
            <p:cNvSpPr txBox="1"/>
            <p:nvPr/>
          </p:nvSpPr>
          <p:spPr>
            <a:xfrm>
              <a:off x="5215338" y="3295852"/>
              <a:ext cx="1459149" cy="261610"/>
            </a:xfrm>
            <a:prstGeom prst="rect">
              <a:avLst/>
            </a:prstGeom>
            <a:noFill/>
          </p:spPr>
          <p:txBody>
            <a:bodyPr wrap="square" rtlCol="0">
              <a:spAutoFit/>
            </a:bodyPr>
            <a:lstStyle/>
            <a:p>
              <a:r>
                <a:rPr lang="en-US" sz="1100" dirty="0">
                  <a:solidFill>
                    <a:srgbClr val="FF00FF"/>
                  </a:solidFill>
                </a:rPr>
                <a:t>[Doral PI 2020]</a:t>
              </a:r>
            </a:p>
          </p:txBody>
        </p:sp>
        <p:sp>
          <p:nvSpPr>
            <p:cNvPr id="18" name="TextBox 17">
              <a:extLst>
                <a:ext uri="{FF2B5EF4-FFF2-40B4-BE49-F238E27FC236}">
                  <a16:creationId xmlns:a16="http://schemas.microsoft.com/office/drawing/2014/main" id="{9758DF78-C99F-4003-A193-9072A426B5E3}"/>
                </a:ext>
              </a:extLst>
            </p:cNvPr>
            <p:cNvSpPr txBox="1"/>
            <p:nvPr/>
          </p:nvSpPr>
          <p:spPr>
            <a:xfrm>
              <a:off x="5215338" y="5082803"/>
              <a:ext cx="1459149" cy="261610"/>
            </a:xfrm>
            <a:prstGeom prst="rect">
              <a:avLst/>
            </a:prstGeom>
            <a:noFill/>
          </p:spPr>
          <p:txBody>
            <a:bodyPr wrap="square" rtlCol="0">
              <a:spAutoFit/>
            </a:bodyPr>
            <a:lstStyle/>
            <a:p>
              <a:r>
                <a:rPr lang="en-US" sz="1100" dirty="0">
                  <a:solidFill>
                    <a:srgbClr val="FF00FF"/>
                  </a:solidFill>
                </a:rPr>
                <a:t>[Halcion PI 2021]</a:t>
              </a:r>
            </a:p>
          </p:txBody>
        </p:sp>
        <p:sp>
          <p:nvSpPr>
            <p:cNvPr id="19" name="TextBox 18">
              <a:extLst>
                <a:ext uri="{FF2B5EF4-FFF2-40B4-BE49-F238E27FC236}">
                  <a16:creationId xmlns:a16="http://schemas.microsoft.com/office/drawing/2014/main" id="{B43BE80B-AB89-4DBA-95AC-1D00E55C1704}"/>
                </a:ext>
              </a:extLst>
            </p:cNvPr>
            <p:cNvSpPr txBox="1"/>
            <p:nvPr/>
          </p:nvSpPr>
          <p:spPr>
            <a:xfrm>
              <a:off x="5880784" y="5812795"/>
              <a:ext cx="1510516" cy="261610"/>
            </a:xfrm>
            <a:prstGeom prst="rect">
              <a:avLst/>
            </a:prstGeom>
            <a:noFill/>
          </p:spPr>
          <p:txBody>
            <a:bodyPr wrap="square" rtlCol="0">
              <a:spAutoFit/>
            </a:bodyPr>
            <a:lstStyle/>
            <a:p>
              <a:r>
                <a:rPr lang="en-US" sz="1100" dirty="0">
                  <a:solidFill>
                    <a:srgbClr val="FF00FF"/>
                  </a:solidFill>
                </a:rPr>
                <a:t>[Intermezzo PI 2019]</a:t>
              </a:r>
            </a:p>
          </p:txBody>
        </p:sp>
        <p:sp>
          <p:nvSpPr>
            <p:cNvPr id="20" name="TextBox 19">
              <a:extLst>
                <a:ext uri="{FF2B5EF4-FFF2-40B4-BE49-F238E27FC236}">
                  <a16:creationId xmlns:a16="http://schemas.microsoft.com/office/drawing/2014/main" id="{35773FF3-4A80-40F1-8E7B-D44ECAC151D9}"/>
                </a:ext>
              </a:extLst>
            </p:cNvPr>
            <p:cNvSpPr txBox="1"/>
            <p:nvPr/>
          </p:nvSpPr>
          <p:spPr>
            <a:xfrm>
              <a:off x="7065061" y="1166519"/>
              <a:ext cx="1947808" cy="261610"/>
            </a:xfrm>
            <a:prstGeom prst="rect">
              <a:avLst/>
            </a:prstGeom>
            <a:noFill/>
          </p:spPr>
          <p:txBody>
            <a:bodyPr wrap="square" rtlCol="0">
              <a:spAutoFit/>
            </a:bodyPr>
            <a:lstStyle/>
            <a:p>
              <a:r>
                <a:rPr lang="en-US" sz="1100" dirty="0">
                  <a:solidFill>
                    <a:srgbClr val="FF00FF"/>
                  </a:solidFill>
                </a:rPr>
                <a:t>[Ambien CR PI 2020]</a:t>
              </a:r>
            </a:p>
          </p:txBody>
        </p:sp>
        <p:sp>
          <p:nvSpPr>
            <p:cNvPr id="21" name="TextBox 20">
              <a:extLst>
                <a:ext uri="{FF2B5EF4-FFF2-40B4-BE49-F238E27FC236}">
                  <a16:creationId xmlns:a16="http://schemas.microsoft.com/office/drawing/2014/main" id="{927401BF-3ECA-4A16-A884-66395D5304A1}"/>
                </a:ext>
              </a:extLst>
            </p:cNvPr>
            <p:cNvSpPr txBox="1"/>
            <p:nvPr/>
          </p:nvSpPr>
          <p:spPr>
            <a:xfrm>
              <a:off x="2534081" y="5591822"/>
              <a:ext cx="1459149" cy="261610"/>
            </a:xfrm>
            <a:prstGeom prst="rect">
              <a:avLst/>
            </a:prstGeom>
            <a:noFill/>
          </p:spPr>
          <p:txBody>
            <a:bodyPr wrap="square" rtlCol="0">
              <a:spAutoFit/>
            </a:bodyPr>
            <a:lstStyle/>
            <a:p>
              <a:r>
                <a:rPr lang="en-US" sz="1100" dirty="0">
                  <a:solidFill>
                    <a:srgbClr val="FF00FF"/>
                  </a:solidFill>
                </a:rPr>
                <a:t>[Hastings 2018]</a:t>
              </a:r>
            </a:p>
          </p:txBody>
        </p:sp>
        <p:sp>
          <p:nvSpPr>
            <p:cNvPr id="4" name="TextBox 3">
              <a:extLst>
                <a:ext uri="{FF2B5EF4-FFF2-40B4-BE49-F238E27FC236}">
                  <a16:creationId xmlns:a16="http://schemas.microsoft.com/office/drawing/2014/main" id="{FEFD9806-DA20-4F2E-BFAB-247AF61B8758}"/>
                </a:ext>
              </a:extLst>
            </p:cNvPr>
            <p:cNvSpPr txBox="1"/>
            <p:nvPr/>
          </p:nvSpPr>
          <p:spPr>
            <a:xfrm>
              <a:off x="6365205" y="921586"/>
              <a:ext cx="1459149" cy="261610"/>
            </a:xfrm>
            <a:prstGeom prst="rect">
              <a:avLst/>
            </a:prstGeom>
            <a:noFill/>
          </p:spPr>
          <p:txBody>
            <a:bodyPr wrap="square" rtlCol="0">
              <a:spAutoFit/>
            </a:bodyPr>
            <a:lstStyle/>
            <a:p>
              <a:r>
                <a:rPr lang="en-US" sz="1100" dirty="0">
                  <a:solidFill>
                    <a:srgbClr val="FF00FF"/>
                  </a:solidFill>
                </a:rPr>
                <a:t>[Ambien PI 2022]</a:t>
              </a:r>
            </a:p>
          </p:txBody>
        </p:sp>
        <p:sp>
          <p:nvSpPr>
            <p:cNvPr id="7" name="TextBox 6">
              <a:extLst>
                <a:ext uri="{FF2B5EF4-FFF2-40B4-BE49-F238E27FC236}">
                  <a16:creationId xmlns:a16="http://schemas.microsoft.com/office/drawing/2014/main" id="{FF53B93C-0A0C-4D4B-86B9-B008604E74C6}"/>
                </a:ext>
              </a:extLst>
            </p:cNvPr>
            <p:cNvSpPr txBox="1"/>
            <p:nvPr/>
          </p:nvSpPr>
          <p:spPr>
            <a:xfrm>
              <a:off x="4389242" y="4162979"/>
              <a:ext cx="1459149" cy="261610"/>
            </a:xfrm>
            <a:prstGeom prst="rect">
              <a:avLst/>
            </a:prstGeom>
            <a:noFill/>
          </p:spPr>
          <p:txBody>
            <a:bodyPr wrap="square" rtlCol="0">
              <a:spAutoFit/>
            </a:bodyPr>
            <a:lstStyle/>
            <a:p>
              <a:r>
                <a:rPr lang="en-US" sz="1100" dirty="0">
                  <a:solidFill>
                    <a:srgbClr val="FF00FF"/>
                  </a:solidFill>
                </a:rPr>
                <a:t>[Estazolam PI 2021]</a:t>
              </a:r>
            </a:p>
          </p:txBody>
        </p:sp>
        <p:sp>
          <p:nvSpPr>
            <p:cNvPr id="26" name="TextBox 25">
              <a:extLst>
                <a:ext uri="{FF2B5EF4-FFF2-40B4-BE49-F238E27FC236}">
                  <a16:creationId xmlns:a16="http://schemas.microsoft.com/office/drawing/2014/main" id="{80FF5FCB-8A06-46A2-861A-4F3C642C0867}"/>
                </a:ext>
              </a:extLst>
            </p:cNvPr>
            <p:cNvSpPr txBox="1"/>
            <p:nvPr/>
          </p:nvSpPr>
          <p:spPr>
            <a:xfrm>
              <a:off x="4389242" y="2991108"/>
              <a:ext cx="1459149" cy="261610"/>
            </a:xfrm>
            <a:prstGeom prst="rect">
              <a:avLst/>
            </a:prstGeom>
            <a:noFill/>
          </p:spPr>
          <p:txBody>
            <a:bodyPr wrap="square" rtlCol="0">
              <a:spAutoFit/>
            </a:bodyPr>
            <a:lstStyle/>
            <a:p>
              <a:r>
                <a:rPr lang="en-US" sz="1100" dirty="0">
                  <a:solidFill>
                    <a:srgbClr val="FF00FF"/>
                  </a:solidFill>
                </a:rPr>
                <a:t>[Dayvigo PI 2022]</a:t>
              </a:r>
            </a:p>
          </p:txBody>
        </p:sp>
        <p:sp>
          <p:nvSpPr>
            <p:cNvPr id="28" name="TextBox 27">
              <a:extLst>
                <a:ext uri="{FF2B5EF4-FFF2-40B4-BE49-F238E27FC236}">
                  <a16:creationId xmlns:a16="http://schemas.microsoft.com/office/drawing/2014/main" id="{B8F3517A-F05B-440F-8096-0E9E75514805}"/>
                </a:ext>
              </a:extLst>
            </p:cNvPr>
            <p:cNvSpPr txBox="1"/>
            <p:nvPr/>
          </p:nvSpPr>
          <p:spPr>
            <a:xfrm>
              <a:off x="7766050" y="4641077"/>
              <a:ext cx="1356992" cy="261610"/>
            </a:xfrm>
            <a:prstGeom prst="rect">
              <a:avLst/>
            </a:prstGeom>
            <a:noFill/>
          </p:spPr>
          <p:txBody>
            <a:bodyPr wrap="square" rtlCol="0">
              <a:spAutoFit/>
            </a:bodyPr>
            <a:lstStyle/>
            <a:p>
              <a:r>
                <a:rPr lang="en-US" sz="1100" dirty="0">
                  <a:solidFill>
                    <a:srgbClr val="FF00FF"/>
                  </a:solidFill>
                </a:rPr>
                <a:t>[FDA DSC Zdrugs]</a:t>
              </a:r>
            </a:p>
          </p:txBody>
        </p:sp>
        <p:sp>
          <p:nvSpPr>
            <p:cNvPr id="5" name="TextBox 4">
              <a:extLst>
                <a:ext uri="{FF2B5EF4-FFF2-40B4-BE49-F238E27FC236}">
                  <a16:creationId xmlns:a16="http://schemas.microsoft.com/office/drawing/2014/main" id="{24B3940D-B2BC-0140-8531-932E5C63B72C}"/>
                </a:ext>
              </a:extLst>
            </p:cNvPr>
            <p:cNvSpPr txBox="1"/>
            <p:nvPr/>
          </p:nvSpPr>
          <p:spPr>
            <a:xfrm>
              <a:off x="5748124" y="1861094"/>
              <a:ext cx="1947808" cy="261610"/>
            </a:xfrm>
            <a:prstGeom prst="rect">
              <a:avLst/>
            </a:prstGeom>
            <a:noFill/>
          </p:spPr>
          <p:txBody>
            <a:bodyPr wrap="square" rtlCol="0">
              <a:spAutoFit/>
            </a:bodyPr>
            <a:lstStyle/>
            <a:p>
              <a:r>
                <a:rPr lang="en-US" sz="1100" dirty="0">
                  <a:solidFill>
                    <a:srgbClr val="FF00FF"/>
                  </a:solidFill>
                </a:rPr>
                <a:t>[DOJ DEA 2020 p1A]</a:t>
              </a:r>
              <a:endParaRPr lang="en-US" sz="1100" dirty="0">
                <a:solidFill>
                  <a:srgbClr val="56575B"/>
                </a:solidFill>
              </a:endParaRPr>
            </a:p>
          </p:txBody>
        </p:sp>
        <p:sp>
          <p:nvSpPr>
            <p:cNvPr id="22" name="TextBox 21">
              <a:extLst>
                <a:ext uri="{FF2B5EF4-FFF2-40B4-BE49-F238E27FC236}">
                  <a16:creationId xmlns:a16="http://schemas.microsoft.com/office/drawing/2014/main" id="{BD885580-D675-227E-45E1-0D85EE8DD51E}"/>
                </a:ext>
              </a:extLst>
            </p:cNvPr>
            <p:cNvSpPr txBox="1"/>
            <p:nvPr/>
          </p:nvSpPr>
          <p:spPr>
            <a:xfrm>
              <a:off x="2859584" y="3901369"/>
              <a:ext cx="1459149" cy="261610"/>
            </a:xfrm>
            <a:prstGeom prst="rect">
              <a:avLst/>
            </a:prstGeom>
            <a:noFill/>
          </p:spPr>
          <p:txBody>
            <a:bodyPr wrap="square" rtlCol="0">
              <a:spAutoFit/>
            </a:bodyPr>
            <a:lstStyle/>
            <a:p>
              <a:r>
                <a:rPr lang="en-US" sz="1100" dirty="0">
                  <a:solidFill>
                    <a:srgbClr val="FF00FF"/>
                  </a:solidFill>
                </a:rPr>
                <a:t>[Edinger]</a:t>
              </a:r>
            </a:p>
          </p:txBody>
        </p:sp>
        <p:sp>
          <p:nvSpPr>
            <p:cNvPr id="23" name="TextBox 22">
              <a:extLst>
                <a:ext uri="{FF2B5EF4-FFF2-40B4-BE49-F238E27FC236}">
                  <a16:creationId xmlns:a16="http://schemas.microsoft.com/office/drawing/2014/main" id="{024231C0-0E31-8FF0-326A-E5BDF5143F43}"/>
                </a:ext>
              </a:extLst>
            </p:cNvPr>
            <p:cNvSpPr txBox="1"/>
            <p:nvPr/>
          </p:nvSpPr>
          <p:spPr>
            <a:xfrm>
              <a:off x="7309390" y="2786950"/>
              <a:ext cx="1459149" cy="261610"/>
            </a:xfrm>
            <a:prstGeom prst="rect">
              <a:avLst/>
            </a:prstGeom>
            <a:noFill/>
          </p:spPr>
          <p:txBody>
            <a:bodyPr wrap="square" rtlCol="0">
              <a:spAutoFit/>
            </a:bodyPr>
            <a:lstStyle/>
            <a:p>
              <a:r>
                <a:rPr lang="en-US" sz="1100" dirty="0">
                  <a:solidFill>
                    <a:srgbClr val="FF00FF"/>
                  </a:solidFill>
                </a:rPr>
                <a:t>[Carney]</a:t>
              </a:r>
            </a:p>
          </p:txBody>
        </p:sp>
        <p:sp>
          <p:nvSpPr>
            <p:cNvPr id="24" name="TextBox 23">
              <a:extLst>
                <a:ext uri="{FF2B5EF4-FFF2-40B4-BE49-F238E27FC236}">
                  <a16:creationId xmlns:a16="http://schemas.microsoft.com/office/drawing/2014/main" id="{4308AA60-0F7E-64B3-4C7A-FD7F9BEA6CEE}"/>
                </a:ext>
              </a:extLst>
            </p:cNvPr>
            <p:cNvSpPr txBox="1"/>
            <p:nvPr/>
          </p:nvSpPr>
          <p:spPr>
            <a:xfrm>
              <a:off x="7358997" y="2312194"/>
              <a:ext cx="1459149" cy="261610"/>
            </a:xfrm>
            <a:prstGeom prst="rect">
              <a:avLst/>
            </a:prstGeom>
            <a:noFill/>
          </p:spPr>
          <p:txBody>
            <a:bodyPr wrap="square" rtlCol="0">
              <a:spAutoFit/>
            </a:bodyPr>
            <a:lstStyle/>
            <a:p>
              <a:r>
                <a:rPr lang="en-US" sz="1100" dirty="0">
                  <a:solidFill>
                    <a:srgbClr val="FF00FF"/>
                  </a:solidFill>
                </a:rPr>
                <a:t>[Bertisch]</a:t>
              </a:r>
            </a:p>
          </p:txBody>
        </p:sp>
      </p:grpSp>
    </p:spTree>
    <p:extLst>
      <p:ext uri="{BB962C8B-B14F-4D97-AF65-F5344CB8AC3E}">
        <p14:creationId xmlns:p14="http://schemas.microsoft.com/office/powerpoint/2010/main" val="1537913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BFEF-A87A-4A86-9F64-3DA388CB003E}"/>
              </a:ext>
            </a:extLst>
          </p:cNvPr>
          <p:cNvSpPr>
            <a:spLocks noGrp="1"/>
          </p:cNvSpPr>
          <p:nvPr>
            <p:ph type="title"/>
          </p:nvPr>
        </p:nvSpPr>
        <p:spPr>
          <a:prstGeom prst="rect">
            <a:avLst/>
          </a:prstGeom>
        </p:spPr>
        <p:txBody>
          <a:bodyPr>
            <a:normAutofit fontScale="90000"/>
          </a:bodyPr>
          <a:lstStyle/>
          <a:p>
            <a:r>
              <a:rPr lang="en-US" dirty="0"/>
              <a:t>References (continued)</a:t>
            </a:r>
          </a:p>
        </p:txBody>
      </p:sp>
      <p:sp>
        <p:nvSpPr>
          <p:cNvPr id="3" name="Content Placeholder 2">
            <a:extLst>
              <a:ext uri="{FF2B5EF4-FFF2-40B4-BE49-F238E27FC236}">
                <a16:creationId xmlns:a16="http://schemas.microsoft.com/office/drawing/2014/main" id="{8FABC3D2-B5DE-462B-B53D-4BDE8657C266}"/>
              </a:ext>
            </a:extLst>
          </p:cNvPr>
          <p:cNvSpPr>
            <a:spLocks noGrp="1"/>
          </p:cNvSpPr>
          <p:nvPr>
            <p:ph idx="4294967295"/>
          </p:nvPr>
        </p:nvSpPr>
        <p:spPr>
          <a:xfrm>
            <a:off x="466089" y="914400"/>
            <a:ext cx="8605249" cy="5778183"/>
          </a:xfrm>
          <a:prstGeom prst="rect">
            <a:avLst/>
          </a:prstGeom>
        </p:spPr>
        <p:txBody>
          <a:bodyPr>
            <a:noAutofit/>
          </a:bodyPr>
          <a:lstStyle/>
          <a:p>
            <a:pPr marL="0" indent="0">
              <a:lnSpc>
                <a:spcPct val="100000"/>
              </a:lnSpc>
              <a:spcBef>
                <a:spcPts val="600"/>
              </a:spcBef>
              <a:buNone/>
            </a:pPr>
            <a:r>
              <a:rPr lang="en-US" sz="1200" dirty="0">
                <a:solidFill>
                  <a:srgbClr val="56575B"/>
                </a:solidFill>
              </a:rPr>
              <a:t>Jewett BE, Sharma S. Physiology, GABA. StatPearls. Published January 2021. Accessed May 25, 2022. https://www.ncbi.nlm.nih.gov/books/NBK513311/?report=printable</a:t>
            </a:r>
          </a:p>
          <a:p>
            <a:pPr marL="0" indent="0">
              <a:lnSpc>
                <a:spcPct val="100000"/>
              </a:lnSpc>
              <a:spcBef>
                <a:spcPts val="600"/>
              </a:spcBef>
              <a:buNone/>
            </a:pPr>
            <a:r>
              <a:rPr lang="en-US" sz="1200" dirty="0">
                <a:solidFill>
                  <a:srgbClr val="56575B"/>
                </a:solidFill>
              </a:rPr>
              <a:t>Knoflach F, Hernandez M-C, Bertrand D. GABAA receptor mediated neurotransmission: not so simple after all. </a:t>
            </a:r>
            <a:r>
              <a:rPr lang="en-US" sz="1200" i="1" dirty="0">
                <a:solidFill>
                  <a:srgbClr val="56575B"/>
                </a:solidFill>
              </a:rPr>
              <a:t>Biochem Pharmacol.</a:t>
            </a:r>
            <a:r>
              <a:rPr lang="en-US" sz="1200" dirty="0">
                <a:solidFill>
                  <a:srgbClr val="56575B"/>
                </a:solidFill>
              </a:rPr>
              <a:t> 2016;115:1-17.</a:t>
            </a:r>
          </a:p>
          <a:p>
            <a:pPr marL="0" indent="0">
              <a:lnSpc>
                <a:spcPct val="100000"/>
              </a:lnSpc>
              <a:spcBef>
                <a:spcPts val="600"/>
              </a:spcBef>
              <a:buNone/>
            </a:pPr>
            <a:r>
              <a:rPr lang="en-US" sz="1200" dirty="0">
                <a:solidFill>
                  <a:srgbClr val="56575B"/>
                </a:solidFill>
              </a:rPr>
              <a:t>Krystal AD, Prather AA, Ashbrook LH. The assessment and management of insomnia: an update. </a:t>
            </a:r>
            <a:r>
              <a:rPr lang="en-US" sz="1200" i="1" dirty="0">
                <a:solidFill>
                  <a:srgbClr val="56575B"/>
                </a:solidFill>
              </a:rPr>
              <a:t>World Psychiatry</a:t>
            </a:r>
            <a:r>
              <a:rPr lang="en-US" sz="1200" dirty="0">
                <a:solidFill>
                  <a:srgbClr val="56575B"/>
                </a:solidFill>
              </a:rPr>
              <a:t>. 2019;18:337-352.</a:t>
            </a:r>
          </a:p>
          <a:p>
            <a:pPr marL="0" indent="0">
              <a:lnSpc>
                <a:spcPct val="100000"/>
              </a:lnSpc>
              <a:spcBef>
                <a:spcPts val="600"/>
              </a:spcBef>
              <a:buNone/>
            </a:pPr>
            <a:r>
              <a:rPr lang="en-US" sz="1200" dirty="0">
                <a:solidFill>
                  <a:srgbClr val="56575B"/>
                </a:solidFill>
              </a:rPr>
              <a:t>Lunesta (eszopiclone) [Package insert]. Sunovion Pharmaceuticals Inc.; 2019.</a:t>
            </a:r>
          </a:p>
          <a:p>
            <a:pPr marL="0" indent="0">
              <a:lnSpc>
                <a:spcPct val="100000"/>
              </a:lnSpc>
              <a:spcBef>
                <a:spcPts val="600"/>
              </a:spcBef>
              <a:buNone/>
            </a:pPr>
            <a:r>
              <a:rPr lang="en-US" sz="1200" dirty="0">
                <a:solidFill>
                  <a:srgbClr val="56575B"/>
                </a:solidFill>
              </a:rPr>
              <a:t>Matheson E, Hainer BL. Insomnia: pharmacologic therapy. </a:t>
            </a:r>
            <a:r>
              <a:rPr lang="en-US" sz="1200" i="1" dirty="0">
                <a:solidFill>
                  <a:srgbClr val="56575B"/>
                </a:solidFill>
              </a:rPr>
              <a:t>Am Fam Physician </a:t>
            </a:r>
            <a:r>
              <a:rPr lang="en-US" sz="1200" dirty="0">
                <a:solidFill>
                  <a:srgbClr val="56575B"/>
                </a:solidFill>
              </a:rPr>
              <a:t>2017;96(1):29-35.</a:t>
            </a:r>
          </a:p>
          <a:p>
            <a:pPr marL="0" lvl="0" indent="0">
              <a:lnSpc>
                <a:spcPct val="100000"/>
              </a:lnSpc>
              <a:spcBef>
                <a:spcPts val="600"/>
              </a:spcBef>
              <a:buNone/>
            </a:pPr>
            <a:r>
              <a:rPr lang="en-US" sz="1200" dirty="0">
                <a:solidFill>
                  <a:srgbClr val="56575B"/>
                </a:solidFill>
              </a:rPr>
              <a:t>Mihic JS, </a:t>
            </a:r>
            <a:r>
              <a:rPr lang="en-US" sz="1200" spc="-20" dirty="0">
                <a:solidFill>
                  <a:srgbClr val="56575B"/>
                </a:solidFill>
              </a:rPr>
              <a:t>Mayfield J, Harris RA. Hypnotics and sedatives. In: Brunton LL, Hilal-Dandan R, Knollmann BC, eds. </a:t>
            </a:r>
            <a:r>
              <a:rPr lang="en-US" sz="1200" i="1" spc="-20" dirty="0">
                <a:solidFill>
                  <a:srgbClr val="56575B"/>
                </a:solidFill>
              </a:rPr>
              <a:t>Goodman </a:t>
            </a:r>
            <a:r>
              <a:rPr lang="en-US" sz="1200" i="1" dirty="0">
                <a:solidFill>
                  <a:srgbClr val="56575B"/>
                </a:solidFill>
              </a:rPr>
              <a:t>&amp; Gilman’s: The Pharmacological Basis of Therapeutics</a:t>
            </a:r>
            <a:r>
              <a:rPr lang="en-US" sz="1200" dirty="0">
                <a:solidFill>
                  <a:srgbClr val="56575B"/>
                </a:solidFill>
              </a:rPr>
              <a:t>. 13</a:t>
            </a:r>
            <a:r>
              <a:rPr lang="en-US" sz="1200" baseline="30000" dirty="0">
                <a:solidFill>
                  <a:srgbClr val="56575B"/>
                </a:solidFill>
              </a:rPr>
              <a:t>th</a:t>
            </a:r>
            <a:r>
              <a:rPr lang="en-US" sz="1200" dirty="0">
                <a:solidFill>
                  <a:srgbClr val="56575B"/>
                </a:solidFill>
              </a:rPr>
              <a:t> ed. Mc-Graw Hill Education; 2018.</a:t>
            </a:r>
          </a:p>
          <a:p>
            <a:pPr marL="0" indent="0">
              <a:lnSpc>
                <a:spcPct val="100000"/>
              </a:lnSpc>
              <a:spcBef>
                <a:spcPts val="600"/>
              </a:spcBef>
              <a:buNone/>
            </a:pPr>
            <a:r>
              <a:rPr lang="en-US" sz="1200" dirty="0" err="1">
                <a:solidFill>
                  <a:srgbClr val="56575B"/>
                </a:solidFill>
              </a:rPr>
              <a:t>Quviviq</a:t>
            </a:r>
            <a:r>
              <a:rPr lang="en-US" sz="1200" dirty="0">
                <a:solidFill>
                  <a:srgbClr val="56575B"/>
                </a:solidFill>
              </a:rPr>
              <a:t> (</a:t>
            </a:r>
            <a:r>
              <a:rPr lang="en-US" sz="1200" dirty="0" err="1">
                <a:solidFill>
                  <a:srgbClr val="56575B"/>
                </a:solidFill>
              </a:rPr>
              <a:t>daridorexant</a:t>
            </a:r>
            <a:r>
              <a:rPr lang="en-US" sz="1200" dirty="0">
                <a:solidFill>
                  <a:srgbClr val="56575B"/>
                </a:solidFill>
              </a:rPr>
              <a:t>) [Package insert]. Idorsia Pharmaceuticals; 2022 </a:t>
            </a:r>
          </a:p>
          <a:p>
            <a:pPr marL="0" indent="0">
              <a:lnSpc>
                <a:spcPct val="100000"/>
              </a:lnSpc>
              <a:spcBef>
                <a:spcPts val="600"/>
              </a:spcBef>
              <a:buNone/>
            </a:pPr>
            <a:r>
              <a:rPr lang="en-US" sz="1200" dirty="0">
                <a:solidFill>
                  <a:srgbClr val="56575B"/>
                </a:solidFill>
              </a:rPr>
              <a:t>Restoril (temazepam) [Package insert]. Mallinckrodt Pharmaceuticals; 2021</a:t>
            </a:r>
            <a:r>
              <a:rPr lang="en-US" sz="1200" b="1" dirty="0">
                <a:solidFill>
                  <a:srgbClr val="56575B"/>
                </a:solidFill>
              </a:rPr>
              <a:t>.</a:t>
            </a:r>
          </a:p>
          <a:p>
            <a:pPr marL="0" indent="0">
              <a:lnSpc>
                <a:spcPct val="100000"/>
              </a:lnSpc>
              <a:spcBef>
                <a:spcPts val="600"/>
              </a:spcBef>
              <a:buNone/>
            </a:pPr>
            <a:r>
              <a:rPr lang="en-US" sz="1200" dirty="0">
                <a:solidFill>
                  <a:srgbClr val="56575B"/>
                </a:solidFill>
              </a:rPr>
              <a:t>Rozerem (ramelteon) [Package insert]. Takeda Pharmaceuticals America, Inc.; 2020.</a:t>
            </a:r>
          </a:p>
          <a:p>
            <a:pPr marL="0" indent="0">
              <a:lnSpc>
                <a:spcPct val="100000"/>
              </a:lnSpc>
              <a:spcBef>
                <a:spcPts val="600"/>
              </a:spcBef>
              <a:buNone/>
            </a:pPr>
            <a:r>
              <a:rPr lang="en-US" sz="1200" dirty="0">
                <a:solidFill>
                  <a:srgbClr val="56575B"/>
                </a:solidFill>
              </a:rPr>
              <a:t>Rye DB, Wisden W. GABA: Its metabolism, receptors, and the drugs for treating insomnias and hypersomnias. In: Kryger M, Roth T, Dement WC, eds. </a:t>
            </a:r>
            <a:r>
              <a:rPr lang="en-US" sz="1200" i="1" dirty="0">
                <a:solidFill>
                  <a:srgbClr val="56575B"/>
                </a:solidFill>
              </a:rPr>
              <a:t>Principles and Practice of Sleep Medicine</a:t>
            </a:r>
            <a:r>
              <a:rPr lang="en-US" sz="1200" dirty="0">
                <a:solidFill>
                  <a:srgbClr val="56575B"/>
                </a:solidFill>
              </a:rPr>
              <a:t>. 7</a:t>
            </a:r>
            <a:r>
              <a:rPr lang="en-US" sz="1200" baseline="30000" dirty="0">
                <a:solidFill>
                  <a:srgbClr val="56575B"/>
                </a:solidFill>
              </a:rPr>
              <a:t>th</a:t>
            </a:r>
            <a:r>
              <a:rPr lang="en-US" sz="1200" dirty="0">
                <a:solidFill>
                  <a:srgbClr val="56575B"/>
                </a:solidFill>
              </a:rPr>
              <a:t> ed. Philadelphia, PA: Elsevier; 2022.</a:t>
            </a:r>
          </a:p>
          <a:p>
            <a:pPr marL="0" indent="0">
              <a:lnSpc>
                <a:spcPct val="100000"/>
              </a:lnSpc>
              <a:spcBef>
                <a:spcPts val="600"/>
              </a:spcBef>
              <a:buNone/>
            </a:pPr>
            <a:r>
              <a:rPr lang="en-US" sz="1200" dirty="0">
                <a:solidFill>
                  <a:srgbClr val="56575B"/>
                </a:solidFill>
              </a:rPr>
              <a:t>Sakurai T. The neural circuit of orexin (hypocretin): maintaining sleep and wakefulness. </a:t>
            </a:r>
            <a:r>
              <a:rPr lang="en-US" sz="1200" i="1" dirty="0">
                <a:solidFill>
                  <a:srgbClr val="56575B"/>
                </a:solidFill>
              </a:rPr>
              <a:t>Nature Reviews Neuroscience. </a:t>
            </a:r>
            <a:r>
              <a:rPr lang="en-US" sz="1200" dirty="0">
                <a:solidFill>
                  <a:srgbClr val="56575B"/>
                </a:solidFill>
              </a:rPr>
              <a:t>2007;8:171-181.</a:t>
            </a:r>
          </a:p>
          <a:p>
            <a:pPr marL="0" indent="0">
              <a:lnSpc>
                <a:spcPct val="100000"/>
              </a:lnSpc>
              <a:spcBef>
                <a:spcPts val="600"/>
              </a:spcBef>
              <a:buNone/>
            </a:pPr>
            <a:endParaRPr lang="en-US" sz="1200" b="1" dirty="0">
              <a:solidFill>
                <a:srgbClr val="56575B"/>
              </a:solidFill>
            </a:endParaRPr>
          </a:p>
        </p:txBody>
      </p:sp>
      <p:grpSp>
        <p:nvGrpSpPr>
          <p:cNvPr id="5" name="refs" hidden="1">
            <a:extLst>
              <a:ext uri="{FF2B5EF4-FFF2-40B4-BE49-F238E27FC236}">
                <a16:creationId xmlns:a16="http://schemas.microsoft.com/office/drawing/2014/main" id="{7AB9E20B-2934-135F-A4DE-15294AB923E6}"/>
              </a:ext>
            </a:extLst>
          </p:cNvPr>
          <p:cNvGrpSpPr/>
          <p:nvPr/>
        </p:nvGrpSpPr>
        <p:grpSpPr>
          <a:xfrm>
            <a:off x="1628802" y="1096269"/>
            <a:ext cx="7211704" cy="3537755"/>
            <a:chOff x="1628802" y="1096269"/>
            <a:chExt cx="7211704" cy="3537755"/>
          </a:xfrm>
        </p:grpSpPr>
        <p:sp>
          <p:nvSpPr>
            <p:cNvPr id="10" name="TextBox 9">
              <a:extLst>
                <a:ext uri="{FF2B5EF4-FFF2-40B4-BE49-F238E27FC236}">
                  <a16:creationId xmlns:a16="http://schemas.microsoft.com/office/drawing/2014/main" id="{0CA56ABD-0219-1540-80FC-5607B8764FAA}"/>
                </a:ext>
              </a:extLst>
            </p:cNvPr>
            <p:cNvSpPr txBox="1"/>
            <p:nvPr/>
          </p:nvSpPr>
          <p:spPr>
            <a:xfrm>
              <a:off x="4942143" y="1096269"/>
              <a:ext cx="1113748" cy="261610"/>
            </a:xfrm>
            <a:prstGeom prst="rect">
              <a:avLst/>
            </a:prstGeom>
            <a:noFill/>
          </p:spPr>
          <p:txBody>
            <a:bodyPr wrap="square" rtlCol="0">
              <a:spAutoFit/>
            </a:bodyPr>
            <a:lstStyle/>
            <a:p>
              <a:r>
                <a:rPr lang="en-US" sz="1100" dirty="0">
                  <a:solidFill>
                    <a:srgbClr val="FF00FF"/>
                  </a:solidFill>
                </a:rPr>
                <a:t>[Jewett 2021 ]</a:t>
              </a:r>
              <a:endParaRPr lang="en-US" sz="1100" dirty="0">
                <a:solidFill>
                  <a:srgbClr val="56575B"/>
                </a:solidFill>
              </a:endParaRPr>
            </a:p>
          </p:txBody>
        </p:sp>
        <p:sp>
          <p:nvSpPr>
            <p:cNvPr id="24" name="TextBox 23">
              <a:extLst>
                <a:ext uri="{FF2B5EF4-FFF2-40B4-BE49-F238E27FC236}">
                  <a16:creationId xmlns:a16="http://schemas.microsoft.com/office/drawing/2014/main" id="{EE0C31DC-EC2E-324A-9666-7135CA5811E5}"/>
                </a:ext>
              </a:extLst>
            </p:cNvPr>
            <p:cNvSpPr txBox="1"/>
            <p:nvPr/>
          </p:nvSpPr>
          <p:spPr>
            <a:xfrm>
              <a:off x="2531077" y="1577926"/>
              <a:ext cx="1459149" cy="261610"/>
            </a:xfrm>
            <a:prstGeom prst="rect">
              <a:avLst/>
            </a:prstGeom>
            <a:noFill/>
          </p:spPr>
          <p:txBody>
            <a:bodyPr wrap="square" rtlCol="0">
              <a:spAutoFit/>
            </a:bodyPr>
            <a:lstStyle/>
            <a:p>
              <a:r>
                <a:rPr lang="en-US" sz="1100" dirty="0">
                  <a:solidFill>
                    <a:srgbClr val="FF00FF"/>
                  </a:solidFill>
                </a:rPr>
                <a:t>[Knoflach 2016]</a:t>
              </a:r>
              <a:endParaRPr lang="en-US" sz="1100" dirty="0"/>
            </a:p>
          </p:txBody>
        </p:sp>
        <p:sp>
          <p:nvSpPr>
            <p:cNvPr id="25" name="TextBox 24">
              <a:extLst>
                <a:ext uri="{FF2B5EF4-FFF2-40B4-BE49-F238E27FC236}">
                  <a16:creationId xmlns:a16="http://schemas.microsoft.com/office/drawing/2014/main" id="{43F2CB3A-C1CF-4253-90BC-1F74CC2064D3}"/>
                </a:ext>
              </a:extLst>
            </p:cNvPr>
            <p:cNvSpPr txBox="1"/>
            <p:nvPr/>
          </p:nvSpPr>
          <p:spPr>
            <a:xfrm>
              <a:off x="1974203" y="1963553"/>
              <a:ext cx="1113748" cy="261610"/>
            </a:xfrm>
            <a:prstGeom prst="rect">
              <a:avLst/>
            </a:prstGeom>
            <a:noFill/>
          </p:spPr>
          <p:txBody>
            <a:bodyPr wrap="square" rtlCol="0">
              <a:spAutoFit/>
            </a:bodyPr>
            <a:lstStyle/>
            <a:p>
              <a:r>
                <a:rPr lang="en-US" sz="1100" dirty="0">
                  <a:solidFill>
                    <a:srgbClr val="FF00FF"/>
                  </a:solidFill>
                </a:rPr>
                <a:t>[Krystal]</a:t>
              </a:r>
              <a:endParaRPr lang="en-US" sz="1100" dirty="0">
                <a:solidFill>
                  <a:srgbClr val="56575B"/>
                </a:solidFill>
              </a:endParaRPr>
            </a:p>
          </p:txBody>
        </p:sp>
        <p:sp>
          <p:nvSpPr>
            <p:cNvPr id="27" name="TextBox 26">
              <a:extLst>
                <a:ext uri="{FF2B5EF4-FFF2-40B4-BE49-F238E27FC236}">
                  <a16:creationId xmlns:a16="http://schemas.microsoft.com/office/drawing/2014/main" id="{0946F7EC-0868-4EAC-BEBD-B4D59B426B54}"/>
                </a:ext>
              </a:extLst>
            </p:cNvPr>
            <p:cNvSpPr txBox="1"/>
            <p:nvPr/>
          </p:nvSpPr>
          <p:spPr>
            <a:xfrm>
              <a:off x="8157761" y="3945426"/>
              <a:ext cx="682745" cy="261610"/>
            </a:xfrm>
            <a:prstGeom prst="rect">
              <a:avLst/>
            </a:prstGeom>
            <a:noFill/>
          </p:spPr>
          <p:txBody>
            <a:bodyPr wrap="square" rtlCol="0">
              <a:spAutoFit/>
            </a:bodyPr>
            <a:lstStyle/>
            <a:p>
              <a:r>
                <a:rPr lang="en-US" sz="1100" dirty="0">
                  <a:solidFill>
                    <a:srgbClr val="FF00FF"/>
                  </a:solidFill>
                </a:rPr>
                <a:t>[Rye]</a:t>
              </a:r>
            </a:p>
          </p:txBody>
        </p:sp>
        <p:sp>
          <p:nvSpPr>
            <p:cNvPr id="32" name="TextBox 31">
              <a:extLst>
                <a:ext uri="{FF2B5EF4-FFF2-40B4-BE49-F238E27FC236}">
                  <a16:creationId xmlns:a16="http://schemas.microsoft.com/office/drawing/2014/main" id="{875F2D74-5991-48EB-9CF0-0A8D8B45B671}"/>
                </a:ext>
              </a:extLst>
            </p:cNvPr>
            <p:cNvSpPr txBox="1"/>
            <p:nvPr/>
          </p:nvSpPr>
          <p:spPr>
            <a:xfrm>
              <a:off x="5805968" y="2196368"/>
              <a:ext cx="1459149" cy="261610"/>
            </a:xfrm>
            <a:prstGeom prst="rect">
              <a:avLst/>
            </a:prstGeom>
            <a:noFill/>
          </p:spPr>
          <p:txBody>
            <a:bodyPr wrap="square" rtlCol="0">
              <a:spAutoFit/>
            </a:bodyPr>
            <a:lstStyle/>
            <a:p>
              <a:r>
                <a:rPr lang="en-US" sz="1100" dirty="0">
                  <a:solidFill>
                    <a:srgbClr val="FF00FF"/>
                  </a:solidFill>
                </a:rPr>
                <a:t>[Lunesta PI 2019]</a:t>
              </a:r>
            </a:p>
          </p:txBody>
        </p:sp>
        <p:sp>
          <p:nvSpPr>
            <p:cNvPr id="33" name="TextBox 32">
              <a:extLst>
                <a:ext uri="{FF2B5EF4-FFF2-40B4-BE49-F238E27FC236}">
                  <a16:creationId xmlns:a16="http://schemas.microsoft.com/office/drawing/2014/main" id="{5A883390-B575-4EDC-A22A-32328FBB6641}"/>
                </a:ext>
              </a:extLst>
            </p:cNvPr>
            <p:cNvSpPr txBox="1"/>
            <p:nvPr/>
          </p:nvSpPr>
          <p:spPr>
            <a:xfrm>
              <a:off x="6987398" y="2926277"/>
              <a:ext cx="1459149" cy="261610"/>
            </a:xfrm>
            <a:prstGeom prst="rect">
              <a:avLst/>
            </a:prstGeom>
            <a:noFill/>
          </p:spPr>
          <p:txBody>
            <a:bodyPr wrap="square" rtlCol="0">
              <a:spAutoFit/>
            </a:bodyPr>
            <a:lstStyle/>
            <a:p>
              <a:r>
                <a:rPr lang="en-US" sz="1100" dirty="0">
                  <a:solidFill>
                    <a:srgbClr val="FF00FF"/>
                  </a:solidFill>
                </a:rPr>
                <a:t>[Mihic 2018]</a:t>
              </a:r>
            </a:p>
          </p:txBody>
        </p:sp>
        <p:sp>
          <p:nvSpPr>
            <p:cNvPr id="34" name="TextBox 33">
              <a:extLst>
                <a:ext uri="{FF2B5EF4-FFF2-40B4-BE49-F238E27FC236}">
                  <a16:creationId xmlns:a16="http://schemas.microsoft.com/office/drawing/2014/main" id="{C9764E5C-873D-45EE-9E5D-E53019F00901}"/>
                </a:ext>
              </a:extLst>
            </p:cNvPr>
            <p:cNvSpPr txBox="1"/>
            <p:nvPr/>
          </p:nvSpPr>
          <p:spPr>
            <a:xfrm>
              <a:off x="6249438" y="3452648"/>
              <a:ext cx="1459149" cy="261610"/>
            </a:xfrm>
            <a:prstGeom prst="rect">
              <a:avLst/>
            </a:prstGeom>
            <a:noFill/>
          </p:spPr>
          <p:txBody>
            <a:bodyPr wrap="square" rtlCol="0">
              <a:spAutoFit/>
            </a:bodyPr>
            <a:lstStyle/>
            <a:p>
              <a:r>
                <a:rPr lang="en-US" sz="1100" dirty="0">
                  <a:solidFill>
                    <a:srgbClr val="FF00FF"/>
                  </a:solidFill>
                </a:rPr>
                <a:t>[Rozerem PI 2020]</a:t>
              </a:r>
              <a:endParaRPr lang="en-US" sz="1100" dirty="0"/>
            </a:p>
          </p:txBody>
        </p:sp>
        <p:sp>
          <p:nvSpPr>
            <p:cNvPr id="35" name="TextBox 34">
              <a:extLst>
                <a:ext uri="{FF2B5EF4-FFF2-40B4-BE49-F238E27FC236}">
                  <a16:creationId xmlns:a16="http://schemas.microsoft.com/office/drawing/2014/main" id="{9272D909-D7BF-44A0-9448-88598C0BA025}"/>
                </a:ext>
              </a:extLst>
            </p:cNvPr>
            <p:cNvSpPr txBox="1"/>
            <p:nvPr/>
          </p:nvSpPr>
          <p:spPr>
            <a:xfrm>
              <a:off x="5805967" y="3171979"/>
              <a:ext cx="1459149" cy="261610"/>
            </a:xfrm>
            <a:prstGeom prst="rect">
              <a:avLst/>
            </a:prstGeom>
            <a:noFill/>
          </p:spPr>
          <p:txBody>
            <a:bodyPr wrap="square" rtlCol="0">
              <a:spAutoFit/>
            </a:bodyPr>
            <a:lstStyle/>
            <a:p>
              <a:r>
                <a:rPr lang="en-US" sz="1100" dirty="0">
                  <a:solidFill>
                    <a:srgbClr val="FF00FF"/>
                  </a:solidFill>
                </a:rPr>
                <a:t>[Restoril PI 2021]</a:t>
              </a:r>
              <a:endParaRPr lang="en-US" sz="1100" dirty="0"/>
            </a:p>
          </p:txBody>
        </p:sp>
        <p:sp>
          <p:nvSpPr>
            <p:cNvPr id="36" name="TextBox 35">
              <a:extLst>
                <a:ext uri="{FF2B5EF4-FFF2-40B4-BE49-F238E27FC236}">
                  <a16:creationId xmlns:a16="http://schemas.microsoft.com/office/drawing/2014/main" id="{077C7B64-968F-421D-8EC2-20A49B41B4AF}"/>
                </a:ext>
              </a:extLst>
            </p:cNvPr>
            <p:cNvSpPr txBox="1"/>
            <p:nvPr/>
          </p:nvSpPr>
          <p:spPr>
            <a:xfrm>
              <a:off x="1628802" y="4356517"/>
              <a:ext cx="1459149" cy="277507"/>
            </a:xfrm>
            <a:prstGeom prst="rect">
              <a:avLst/>
            </a:prstGeom>
            <a:noFill/>
          </p:spPr>
          <p:txBody>
            <a:bodyPr wrap="square" rtlCol="0">
              <a:spAutoFit/>
            </a:bodyPr>
            <a:lstStyle/>
            <a:p>
              <a:r>
                <a:rPr lang="en-US" sz="1100" dirty="0">
                  <a:solidFill>
                    <a:srgbClr val="FF00FF"/>
                  </a:solidFill>
                </a:rPr>
                <a:t>[Sakurai 2007]</a:t>
              </a:r>
              <a:endParaRPr lang="en-US" sz="1100" dirty="0"/>
            </a:p>
          </p:txBody>
        </p:sp>
        <p:sp>
          <p:nvSpPr>
            <p:cNvPr id="16" name="TextBox 15">
              <a:extLst>
                <a:ext uri="{FF2B5EF4-FFF2-40B4-BE49-F238E27FC236}">
                  <a16:creationId xmlns:a16="http://schemas.microsoft.com/office/drawing/2014/main" id="{053A785A-C48C-4D6D-DF23-DD6875A30391}"/>
                </a:ext>
              </a:extLst>
            </p:cNvPr>
            <p:cNvSpPr txBox="1"/>
            <p:nvPr/>
          </p:nvSpPr>
          <p:spPr>
            <a:xfrm>
              <a:off x="7039985" y="2520160"/>
              <a:ext cx="1459149" cy="261610"/>
            </a:xfrm>
            <a:prstGeom prst="rect">
              <a:avLst/>
            </a:prstGeom>
            <a:noFill/>
          </p:spPr>
          <p:txBody>
            <a:bodyPr wrap="square" rtlCol="0">
              <a:spAutoFit/>
            </a:bodyPr>
            <a:lstStyle/>
            <a:p>
              <a:r>
                <a:rPr lang="en-US" sz="1100" dirty="0">
                  <a:solidFill>
                    <a:srgbClr val="FF00FF"/>
                  </a:solidFill>
                </a:rPr>
                <a:t>[Matheson 2017]</a:t>
              </a:r>
            </a:p>
          </p:txBody>
        </p:sp>
      </p:grpSp>
    </p:spTree>
    <p:extLst>
      <p:ext uri="{BB962C8B-B14F-4D97-AF65-F5344CB8AC3E}">
        <p14:creationId xmlns:p14="http://schemas.microsoft.com/office/powerpoint/2010/main" val="3425970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BFEF-A87A-4A86-9F64-3DA388CB003E}"/>
              </a:ext>
            </a:extLst>
          </p:cNvPr>
          <p:cNvSpPr>
            <a:spLocks noGrp="1"/>
          </p:cNvSpPr>
          <p:nvPr>
            <p:ph type="title"/>
          </p:nvPr>
        </p:nvSpPr>
        <p:spPr>
          <a:prstGeom prst="rect">
            <a:avLst/>
          </a:prstGeom>
        </p:spPr>
        <p:txBody>
          <a:bodyPr>
            <a:normAutofit fontScale="90000"/>
          </a:bodyPr>
          <a:lstStyle/>
          <a:p>
            <a:r>
              <a:rPr lang="en-US" dirty="0"/>
              <a:t>References (continued)</a:t>
            </a:r>
          </a:p>
        </p:txBody>
      </p:sp>
      <p:sp>
        <p:nvSpPr>
          <p:cNvPr id="3" name="Content Placeholder 2">
            <a:extLst>
              <a:ext uri="{FF2B5EF4-FFF2-40B4-BE49-F238E27FC236}">
                <a16:creationId xmlns:a16="http://schemas.microsoft.com/office/drawing/2014/main" id="{8FABC3D2-B5DE-462B-B53D-4BDE8657C266}"/>
              </a:ext>
            </a:extLst>
          </p:cNvPr>
          <p:cNvSpPr>
            <a:spLocks noGrp="1"/>
          </p:cNvSpPr>
          <p:nvPr>
            <p:ph idx="4294967295"/>
          </p:nvPr>
        </p:nvSpPr>
        <p:spPr>
          <a:xfrm>
            <a:off x="466344" y="914400"/>
            <a:ext cx="8162361" cy="5216525"/>
          </a:xfrm>
          <a:prstGeom prst="rect">
            <a:avLst/>
          </a:prstGeom>
        </p:spPr>
        <p:txBody>
          <a:bodyPr>
            <a:noAutofit/>
          </a:bodyPr>
          <a:lstStyle/>
          <a:p>
            <a:pPr marL="0" indent="0">
              <a:lnSpc>
                <a:spcPct val="100000"/>
              </a:lnSpc>
              <a:spcBef>
                <a:spcPts val="600"/>
              </a:spcBef>
              <a:buNone/>
            </a:pPr>
            <a:r>
              <a:rPr lang="en-US" sz="1200" dirty="0">
                <a:solidFill>
                  <a:srgbClr val="56575B"/>
                </a:solidFill>
              </a:rPr>
              <a:t>Saper CB, Scammall TE, Lu J. Hypothalamic regulation of sleep and circadian rhythms. </a:t>
            </a:r>
            <a:r>
              <a:rPr lang="en-US" sz="1200" i="1" dirty="0">
                <a:solidFill>
                  <a:srgbClr val="56575B"/>
                </a:solidFill>
              </a:rPr>
              <a:t>Nature. </a:t>
            </a:r>
            <a:r>
              <a:rPr lang="en-US" sz="1200" dirty="0">
                <a:solidFill>
                  <a:srgbClr val="56575B"/>
                </a:solidFill>
              </a:rPr>
              <a:t>2005;437(27):1257-1263.</a:t>
            </a:r>
          </a:p>
          <a:p>
            <a:pPr marL="0" indent="0">
              <a:lnSpc>
                <a:spcPct val="100000"/>
              </a:lnSpc>
              <a:spcBef>
                <a:spcPts val="600"/>
              </a:spcBef>
              <a:buNone/>
            </a:pPr>
            <a:r>
              <a:rPr lang="en-US" sz="1200" dirty="0">
                <a:solidFill>
                  <a:srgbClr val="56575B"/>
                </a:solidFill>
              </a:rPr>
              <a:t>Sateia MJ, Buysse, DJ, Krystal AD, Neubauer DN, Heald JL. Clinical practice guideline for the pharmacologic treatment of chronic insomnia in adults: an American Academy of Sleep Medicine clinical practice guideline. </a:t>
            </a:r>
            <a:r>
              <a:rPr lang="en-US" sz="1200" i="1" dirty="0">
                <a:solidFill>
                  <a:srgbClr val="56575B"/>
                </a:solidFill>
              </a:rPr>
              <a:t>J Clin Sleep Med. </a:t>
            </a:r>
            <a:r>
              <a:rPr lang="en-US" sz="1200" dirty="0">
                <a:solidFill>
                  <a:srgbClr val="56575B"/>
                </a:solidFill>
              </a:rPr>
              <a:t>2017;13(2):307-346.</a:t>
            </a:r>
          </a:p>
          <a:p>
            <a:pPr marL="0" indent="0">
              <a:lnSpc>
                <a:spcPct val="100000"/>
              </a:lnSpc>
              <a:spcBef>
                <a:spcPts val="600"/>
              </a:spcBef>
              <a:buNone/>
            </a:pPr>
            <a:r>
              <a:rPr lang="en-US" sz="1200" dirty="0">
                <a:solidFill>
                  <a:srgbClr val="56575B"/>
                </a:solidFill>
              </a:rPr>
              <a:t>Scammell TE, Saper CB, Czeisler CA. Sleep disorders. In: Jameson JL, Fauci AS, Kasper DL, Hauser SL, Longo DL, Loscalzo J, eds. </a:t>
            </a:r>
            <a:r>
              <a:rPr lang="en-US" sz="1200" i="1" dirty="0">
                <a:solidFill>
                  <a:srgbClr val="56575B"/>
                </a:solidFill>
              </a:rPr>
              <a:t>Harrison’s Principles of Internal Medicine</a:t>
            </a:r>
            <a:r>
              <a:rPr lang="en-US" sz="1200" dirty="0">
                <a:solidFill>
                  <a:srgbClr val="56575B"/>
                </a:solidFill>
              </a:rPr>
              <a:t>. 21</a:t>
            </a:r>
            <a:r>
              <a:rPr lang="en-US" sz="1200" baseline="30000" dirty="0">
                <a:solidFill>
                  <a:srgbClr val="56575B"/>
                </a:solidFill>
              </a:rPr>
              <a:t>st</a:t>
            </a:r>
            <a:r>
              <a:rPr lang="en-US" sz="1200" dirty="0">
                <a:solidFill>
                  <a:srgbClr val="56575B"/>
                </a:solidFill>
              </a:rPr>
              <a:t> ed. McGraw-Hill Education; 2022. https://accessmedicine.mhmedical.com/content.aspx?bookid=2129&amp;sectionid=192344545</a:t>
            </a:r>
          </a:p>
          <a:p>
            <a:pPr marL="0" indent="0">
              <a:lnSpc>
                <a:spcPct val="100000"/>
              </a:lnSpc>
              <a:spcBef>
                <a:spcPts val="600"/>
              </a:spcBef>
              <a:buNone/>
            </a:pPr>
            <a:r>
              <a:rPr lang="en-US" sz="1200" dirty="0">
                <a:solidFill>
                  <a:srgbClr val="56575B"/>
                </a:solidFill>
              </a:rPr>
              <a:t>Schweitzer PK, Malhotra. Clinical pharmacology of drugs that affect sleep and wake. In: Kryger M, Roth T, Dement WC, eds. </a:t>
            </a:r>
            <a:r>
              <a:rPr lang="en-US" sz="1200" i="1" dirty="0">
                <a:solidFill>
                  <a:srgbClr val="56575B"/>
                </a:solidFill>
              </a:rPr>
              <a:t>Principles and Practice of Sleep Medicine</a:t>
            </a:r>
            <a:r>
              <a:rPr lang="en-US" sz="1200" dirty="0">
                <a:solidFill>
                  <a:srgbClr val="56575B"/>
                </a:solidFill>
              </a:rPr>
              <a:t>. 7</a:t>
            </a:r>
            <a:r>
              <a:rPr lang="en-US" sz="1200" baseline="30000" dirty="0">
                <a:solidFill>
                  <a:srgbClr val="56575B"/>
                </a:solidFill>
              </a:rPr>
              <a:t>th</a:t>
            </a:r>
            <a:r>
              <a:rPr lang="en-US" sz="1200" dirty="0">
                <a:solidFill>
                  <a:srgbClr val="56575B"/>
                </a:solidFill>
              </a:rPr>
              <a:t> ed. Philadelphia, PA: Elsevier; 2022.</a:t>
            </a:r>
          </a:p>
          <a:p>
            <a:pPr marL="0" indent="0">
              <a:lnSpc>
                <a:spcPct val="100000"/>
              </a:lnSpc>
              <a:spcBef>
                <a:spcPts val="600"/>
              </a:spcBef>
              <a:buNone/>
            </a:pPr>
            <a:r>
              <a:rPr lang="en-US" sz="1200" dirty="0">
                <a:solidFill>
                  <a:srgbClr val="56575B"/>
                </a:solidFill>
              </a:rPr>
              <a:t>Silenor (doxepin) [Package insert]. Pernix Therapeutics, LLC; 2020.</a:t>
            </a:r>
          </a:p>
          <a:p>
            <a:pPr marL="0" indent="0">
              <a:lnSpc>
                <a:spcPct val="100000"/>
              </a:lnSpc>
              <a:spcBef>
                <a:spcPts val="600"/>
              </a:spcBef>
              <a:buNone/>
            </a:pPr>
            <a:r>
              <a:rPr lang="en-US" sz="1200" dirty="0">
                <a:solidFill>
                  <a:srgbClr val="56575B"/>
                </a:solidFill>
              </a:rPr>
              <a:t>Sonata (zaleplon) [Package insert]. Pfizer Inc.; 2019.</a:t>
            </a:r>
          </a:p>
          <a:p>
            <a:pPr marL="0" indent="0">
              <a:lnSpc>
                <a:spcPct val="100000"/>
              </a:lnSpc>
              <a:spcBef>
                <a:spcPts val="600"/>
              </a:spcBef>
              <a:buNone/>
            </a:pPr>
            <a:r>
              <a:rPr lang="en-US" sz="1200" dirty="0">
                <a:solidFill>
                  <a:srgbClr val="56575B"/>
                </a:solidFill>
              </a:rPr>
              <a:t>Stedman's Online Medical Dictionary. Accessed May 25, 2022. http://www.stedmansonline.com/</a:t>
            </a:r>
          </a:p>
          <a:p>
            <a:pPr marL="0" indent="0">
              <a:lnSpc>
                <a:spcPct val="100000"/>
              </a:lnSpc>
              <a:spcBef>
                <a:spcPts val="600"/>
              </a:spcBef>
              <a:buNone/>
            </a:pPr>
            <a:r>
              <a:rPr lang="en-US" sz="1200" dirty="0">
                <a:solidFill>
                  <a:srgbClr val="56575B"/>
                </a:solidFill>
              </a:rPr>
              <a:t>Taber’s Online Medical Dictionary. 23rd ed. Accessed May 25, 2022. http://www.tabers.com/tabersonline/</a:t>
            </a:r>
          </a:p>
          <a:p>
            <a:pPr marL="0" indent="0">
              <a:lnSpc>
                <a:spcPct val="100000"/>
              </a:lnSpc>
              <a:spcBef>
                <a:spcPts val="600"/>
              </a:spcBef>
              <a:buNone/>
            </a:pPr>
            <a:r>
              <a:rPr lang="en-US" sz="1200" dirty="0">
                <a:solidFill>
                  <a:srgbClr val="56575B"/>
                </a:solidFill>
              </a:rPr>
              <a:t>Tortora J, Derrickson B. The brain and cranial nerves. Chapter 14 in: </a:t>
            </a:r>
            <a:r>
              <a:rPr lang="en-US" sz="1200" i="1" dirty="0">
                <a:solidFill>
                  <a:srgbClr val="56575B"/>
                </a:solidFill>
              </a:rPr>
              <a:t>Principles of Anatomy and Physiology</a:t>
            </a:r>
            <a:r>
              <a:rPr lang="en-US" sz="1200" dirty="0">
                <a:solidFill>
                  <a:srgbClr val="56575B"/>
                </a:solidFill>
              </a:rPr>
              <a:t>. 16th ed. Hoboken, NJ: Wiley; 2021.</a:t>
            </a:r>
          </a:p>
          <a:p>
            <a:pPr marL="0" indent="0">
              <a:lnSpc>
                <a:spcPct val="100000"/>
              </a:lnSpc>
              <a:spcBef>
                <a:spcPts val="600"/>
              </a:spcBef>
              <a:buNone/>
            </a:pPr>
            <a:r>
              <a:rPr lang="en-US" sz="1200" dirty="0">
                <a:solidFill>
                  <a:srgbClr val="56575B"/>
                </a:solidFill>
              </a:rPr>
              <a:t>Zolpimist (zolpidem tartrate) [Package insert]. Aytu BioScience, Inc.; 2019.</a:t>
            </a:r>
          </a:p>
          <a:p>
            <a:pPr marL="0" indent="0">
              <a:lnSpc>
                <a:spcPct val="100000"/>
              </a:lnSpc>
              <a:spcBef>
                <a:spcPts val="600"/>
              </a:spcBef>
              <a:buNone/>
            </a:pPr>
            <a:endParaRPr lang="en-US" sz="1100" dirty="0">
              <a:solidFill>
                <a:srgbClr val="56575B"/>
              </a:solidFill>
            </a:endParaRPr>
          </a:p>
          <a:p>
            <a:pPr marL="0" indent="0">
              <a:lnSpc>
                <a:spcPct val="100000"/>
              </a:lnSpc>
              <a:buNone/>
            </a:pPr>
            <a:endParaRPr lang="en-US" sz="1200" dirty="0">
              <a:solidFill>
                <a:srgbClr val="56575B"/>
              </a:solidFill>
            </a:endParaRPr>
          </a:p>
        </p:txBody>
      </p:sp>
      <p:grpSp>
        <p:nvGrpSpPr>
          <p:cNvPr id="5" name="refs" hidden="1">
            <a:extLst>
              <a:ext uri="{FF2B5EF4-FFF2-40B4-BE49-F238E27FC236}">
                <a16:creationId xmlns:a16="http://schemas.microsoft.com/office/drawing/2014/main" id="{B3FF115A-BD6E-2032-FF3D-7A7A6C18A833}"/>
              </a:ext>
            </a:extLst>
          </p:cNvPr>
          <p:cNvGrpSpPr/>
          <p:nvPr/>
        </p:nvGrpSpPr>
        <p:grpSpPr>
          <a:xfrm>
            <a:off x="926929" y="1109881"/>
            <a:ext cx="7750727" cy="3596791"/>
            <a:chOff x="926929" y="1109881"/>
            <a:chExt cx="7750727" cy="3596791"/>
          </a:xfrm>
        </p:grpSpPr>
        <p:sp>
          <p:nvSpPr>
            <p:cNvPr id="17" name="TextBox 16">
              <a:extLst>
                <a:ext uri="{FF2B5EF4-FFF2-40B4-BE49-F238E27FC236}">
                  <a16:creationId xmlns:a16="http://schemas.microsoft.com/office/drawing/2014/main" id="{8A56900C-754B-4D93-B25D-89ADA94C05FA}"/>
                </a:ext>
              </a:extLst>
            </p:cNvPr>
            <p:cNvSpPr txBox="1"/>
            <p:nvPr/>
          </p:nvSpPr>
          <p:spPr>
            <a:xfrm>
              <a:off x="5135401" y="3155802"/>
              <a:ext cx="1459149" cy="261610"/>
            </a:xfrm>
            <a:prstGeom prst="rect">
              <a:avLst/>
            </a:prstGeom>
            <a:noFill/>
          </p:spPr>
          <p:txBody>
            <a:bodyPr wrap="square" rtlCol="0">
              <a:spAutoFit/>
            </a:bodyPr>
            <a:lstStyle/>
            <a:p>
              <a:r>
                <a:rPr lang="en-US" sz="1100" dirty="0">
                  <a:solidFill>
                    <a:srgbClr val="FF00FF"/>
                  </a:solidFill>
                </a:rPr>
                <a:t>[Silenor PI 2020]</a:t>
              </a:r>
              <a:endParaRPr lang="en-US" sz="1100" dirty="0"/>
            </a:p>
          </p:txBody>
        </p:sp>
        <p:sp>
          <p:nvSpPr>
            <p:cNvPr id="16" name="TextBox 15">
              <a:extLst>
                <a:ext uri="{FF2B5EF4-FFF2-40B4-BE49-F238E27FC236}">
                  <a16:creationId xmlns:a16="http://schemas.microsoft.com/office/drawing/2014/main" id="{05CD456C-1BD1-4380-B52D-F92178CA0FC6}"/>
                </a:ext>
              </a:extLst>
            </p:cNvPr>
            <p:cNvSpPr txBox="1"/>
            <p:nvPr/>
          </p:nvSpPr>
          <p:spPr>
            <a:xfrm>
              <a:off x="926929" y="1109881"/>
              <a:ext cx="1459149" cy="261610"/>
            </a:xfrm>
            <a:prstGeom prst="rect">
              <a:avLst/>
            </a:prstGeom>
            <a:noFill/>
          </p:spPr>
          <p:txBody>
            <a:bodyPr wrap="square" rtlCol="0">
              <a:spAutoFit/>
            </a:bodyPr>
            <a:lstStyle/>
            <a:p>
              <a:r>
                <a:rPr lang="en-US" sz="1100" dirty="0">
                  <a:solidFill>
                    <a:srgbClr val="FF00FF"/>
                  </a:solidFill>
                </a:rPr>
                <a:t>[Saper 2005]</a:t>
              </a:r>
              <a:endParaRPr lang="en-US" sz="1100" dirty="0"/>
            </a:p>
          </p:txBody>
        </p:sp>
        <p:sp>
          <p:nvSpPr>
            <p:cNvPr id="18" name="TextBox 17">
              <a:extLst>
                <a:ext uri="{FF2B5EF4-FFF2-40B4-BE49-F238E27FC236}">
                  <a16:creationId xmlns:a16="http://schemas.microsoft.com/office/drawing/2014/main" id="{4A2948BF-8288-4F04-A6AC-73E621E874CA}"/>
                </a:ext>
              </a:extLst>
            </p:cNvPr>
            <p:cNvSpPr txBox="1"/>
            <p:nvPr/>
          </p:nvSpPr>
          <p:spPr>
            <a:xfrm>
              <a:off x="5470041" y="4445062"/>
              <a:ext cx="1520785" cy="261610"/>
            </a:xfrm>
            <a:prstGeom prst="rect">
              <a:avLst/>
            </a:prstGeom>
            <a:noFill/>
          </p:spPr>
          <p:txBody>
            <a:bodyPr wrap="square" rtlCol="0">
              <a:spAutoFit/>
            </a:bodyPr>
            <a:lstStyle/>
            <a:p>
              <a:r>
                <a:rPr lang="en-US" sz="1100" dirty="0">
                  <a:solidFill>
                    <a:srgbClr val="FF00FF"/>
                  </a:solidFill>
                </a:rPr>
                <a:t>[Zolpimist PI 2019]</a:t>
              </a:r>
              <a:endParaRPr lang="en-US" sz="1100" dirty="0"/>
            </a:p>
          </p:txBody>
        </p:sp>
        <p:sp>
          <p:nvSpPr>
            <p:cNvPr id="4" name="TextBox 3">
              <a:extLst>
                <a:ext uri="{FF2B5EF4-FFF2-40B4-BE49-F238E27FC236}">
                  <a16:creationId xmlns:a16="http://schemas.microsoft.com/office/drawing/2014/main" id="{31C3483C-21AC-4BE3-97FF-B3A0D07A43CB}"/>
                </a:ext>
              </a:extLst>
            </p:cNvPr>
            <p:cNvSpPr txBox="1"/>
            <p:nvPr/>
          </p:nvSpPr>
          <p:spPr>
            <a:xfrm>
              <a:off x="2703209" y="1730481"/>
              <a:ext cx="1048410" cy="261610"/>
            </a:xfrm>
            <a:prstGeom prst="rect">
              <a:avLst/>
            </a:prstGeom>
            <a:noFill/>
          </p:spPr>
          <p:txBody>
            <a:bodyPr wrap="square" rtlCol="0">
              <a:spAutoFit/>
            </a:bodyPr>
            <a:lstStyle/>
            <a:p>
              <a:r>
                <a:rPr lang="en-US" sz="1100" dirty="0">
                  <a:solidFill>
                    <a:srgbClr val="FF00FF"/>
                  </a:solidFill>
                </a:rPr>
                <a:t>[Sateia 2017]</a:t>
              </a:r>
              <a:endParaRPr lang="en-US" sz="1100" dirty="0"/>
            </a:p>
          </p:txBody>
        </p:sp>
        <p:sp>
          <p:nvSpPr>
            <p:cNvPr id="6" name="TextBox 5">
              <a:extLst>
                <a:ext uri="{FF2B5EF4-FFF2-40B4-BE49-F238E27FC236}">
                  <a16:creationId xmlns:a16="http://schemas.microsoft.com/office/drawing/2014/main" id="{FA3FA60C-5A98-4A34-8F20-5DE7BE250324}"/>
                </a:ext>
              </a:extLst>
            </p:cNvPr>
            <p:cNvSpPr txBox="1"/>
            <p:nvPr/>
          </p:nvSpPr>
          <p:spPr>
            <a:xfrm>
              <a:off x="6594550" y="2340745"/>
              <a:ext cx="1747109" cy="261610"/>
            </a:xfrm>
            <a:prstGeom prst="rect">
              <a:avLst/>
            </a:prstGeom>
            <a:noFill/>
          </p:spPr>
          <p:txBody>
            <a:bodyPr wrap="square" rtlCol="0">
              <a:spAutoFit/>
            </a:bodyPr>
            <a:lstStyle/>
            <a:p>
              <a:r>
                <a:rPr lang="en-US" sz="1100" dirty="0">
                  <a:solidFill>
                    <a:srgbClr val="FF00FF"/>
                  </a:solidFill>
                </a:rPr>
                <a:t>[Scammell 2022 Ch 27]</a:t>
              </a:r>
              <a:endParaRPr lang="en-US" sz="1100" dirty="0"/>
            </a:p>
          </p:txBody>
        </p:sp>
        <p:sp>
          <p:nvSpPr>
            <p:cNvPr id="7" name="TextBox 6">
              <a:extLst>
                <a:ext uri="{FF2B5EF4-FFF2-40B4-BE49-F238E27FC236}">
                  <a16:creationId xmlns:a16="http://schemas.microsoft.com/office/drawing/2014/main" id="{5FE2E403-3882-4317-8F30-69B68E107FD1}"/>
                </a:ext>
              </a:extLst>
            </p:cNvPr>
            <p:cNvSpPr txBox="1"/>
            <p:nvPr/>
          </p:nvSpPr>
          <p:spPr>
            <a:xfrm>
              <a:off x="4175639" y="3367811"/>
              <a:ext cx="1459149" cy="261610"/>
            </a:xfrm>
            <a:prstGeom prst="rect">
              <a:avLst/>
            </a:prstGeom>
            <a:noFill/>
          </p:spPr>
          <p:txBody>
            <a:bodyPr wrap="square" rtlCol="0">
              <a:spAutoFit/>
            </a:bodyPr>
            <a:lstStyle/>
            <a:p>
              <a:r>
                <a:rPr lang="en-US" sz="1100" dirty="0">
                  <a:solidFill>
                    <a:srgbClr val="FF00FF"/>
                  </a:solidFill>
                </a:rPr>
                <a:t>[Sonata PI 2019]</a:t>
              </a:r>
              <a:endParaRPr lang="en-US" sz="1100" dirty="0"/>
            </a:p>
          </p:txBody>
        </p:sp>
        <p:sp>
          <p:nvSpPr>
            <p:cNvPr id="8" name="TextBox 7">
              <a:extLst>
                <a:ext uri="{FF2B5EF4-FFF2-40B4-BE49-F238E27FC236}">
                  <a16:creationId xmlns:a16="http://schemas.microsoft.com/office/drawing/2014/main" id="{E9D410CF-F1E8-4547-9EE1-8BDBFB48115C}"/>
                </a:ext>
              </a:extLst>
            </p:cNvPr>
            <p:cNvSpPr txBox="1"/>
            <p:nvPr/>
          </p:nvSpPr>
          <p:spPr>
            <a:xfrm>
              <a:off x="6929776" y="3458127"/>
              <a:ext cx="1459149" cy="261610"/>
            </a:xfrm>
            <a:prstGeom prst="rect">
              <a:avLst/>
            </a:prstGeom>
            <a:noFill/>
          </p:spPr>
          <p:txBody>
            <a:bodyPr wrap="square" rtlCol="0">
              <a:spAutoFit/>
            </a:bodyPr>
            <a:lstStyle/>
            <a:p>
              <a:r>
                <a:rPr lang="en-US" sz="1100" dirty="0">
                  <a:solidFill>
                    <a:srgbClr val="FF00FF"/>
                  </a:solidFill>
                </a:rPr>
                <a:t>[Stedman’s online]</a:t>
              </a:r>
              <a:endParaRPr lang="en-US" sz="1100" dirty="0"/>
            </a:p>
          </p:txBody>
        </p:sp>
        <p:sp>
          <p:nvSpPr>
            <p:cNvPr id="9" name="TextBox 8">
              <a:extLst>
                <a:ext uri="{FF2B5EF4-FFF2-40B4-BE49-F238E27FC236}">
                  <a16:creationId xmlns:a16="http://schemas.microsoft.com/office/drawing/2014/main" id="{379F79C8-799A-461F-BECD-9B43B5447F96}"/>
                </a:ext>
              </a:extLst>
            </p:cNvPr>
            <p:cNvSpPr txBox="1"/>
            <p:nvPr/>
          </p:nvSpPr>
          <p:spPr>
            <a:xfrm>
              <a:off x="7485614" y="3857674"/>
              <a:ext cx="1192042" cy="261610"/>
            </a:xfrm>
            <a:prstGeom prst="rect">
              <a:avLst/>
            </a:prstGeom>
            <a:noFill/>
          </p:spPr>
          <p:txBody>
            <a:bodyPr wrap="square" rtlCol="0">
              <a:spAutoFit/>
            </a:bodyPr>
            <a:lstStyle/>
            <a:p>
              <a:r>
                <a:rPr lang="en-US" sz="1100" dirty="0">
                  <a:solidFill>
                    <a:srgbClr val="FF00FF"/>
                  </a:solidFill>
                </a:rPr>
                <a:t>[Taber’s online]</a:t>
              </a:r>
              <a:endParaRPr lang="en-US" sz="1100" dirty="0"/>
            </a:p>
          </p:txBody>
        </p:sp>
        <p:sp>
          <p:nvSpPr>
            <p:cNvPr id="25" name="TextBox 24">
              <a:extLst>
                <a:ext uri="{FF2B5EF4-FFF2-40B4-BE49-F238E27FC236}">
                  <a16:creationId xmlns:a16="http://schemas.microsoft.com/office/drawing/2014/main" id="{C111C9E2-32B8-4108-A90C-D51DB0CD6A6A}"/>
                </a:ext>
              </a:extLst>
            </p:cNvPr>
            <p:cNvSpPr txBox="1"/>
            <p:nvPr/>
          </p:nvSpPr>
          <p:spPr>
            <a:xfrm>
              <a:off x="2386078" y="4322206"/>
              <a:ext cx="1924622" cy="261610"/>
            </a:xfrm>
            <a:prstGeom prst="rect">
              <a:avLst/>
            </a:prstGeom>
            <a:noFill/>
          </p:spPr>
          <p:txBody>
            <a:bodyPr wrap="square" rtlCol="0">
              <a:spAutoFit/>
            </a:bodyPr>
            <a:lstStyle/>
            <a:p>
              <a:r>
                <a:rPr lang="en-US" sz="1100" dirty="0">
                  <a:solidFill>
                    <a:srgbClr val="FF00FF"/>
                  </a:solidFill>
                </a:rPr>
                <a:t>[Tortora(Ch14_2021) 2021]</a:t>
              </a:r>
            </a:p>
          </p:txBody>
        </p:sp>
        <p:sp>
          <p:nvSpPr>
            <p:cNvPr id="15" name="TextBox 14">
              <a:extLst>
                <a:ext uri="{FF2B5EF4-FFF2-40B4-BE49-F238E27FC236}">
                  <a16:creationId xmlns:a16="http://schemas.microsoft.com/office/drawing/2014/main" id="{1B63BA5E-99E2-0549-8724-E2C286E6C59E}"/>
                </a:ext>
              </a:extLst>
            </p:cNvPr>
            <p:cNvSpPr txBox="1"/>
            <p:nvPr/>
          </p:nvSpPr>
          <p:spPr>
            <a:xfrm>
              <a:off x="6824737" y="2839534"/>
              <a:ext cx="1459149" cy="261610"/>
            </a:xfrm>
            <a:prstGeom prst="rect">
              <a:avLst/>
            </a:prstGeom>
            <a:noFill/>
          </p:spPr>
          <p:txBody>
            <a:bodyPr wrap="square" rtlCol="0">
              <a:spAutoFit/>
            </a:bodyPr>
            <a:lstStyle/>
            <a:p>
              <a:r>
                <a:rPr lang="en-US" sz="1100" dirty="0">
                  <a:solidFill>
                    <a:srgbClr val="FF00FF"/>
                  </a:solidFill>
                </a:rPr>
                <a:t>[Schweitzer]</a:t>
              </a:r>
              <a:endParaRPr lang="en-US" sz="1100" dirty="0"/>
            </a:p>
          </p:txBody>
        </p:sp>
      </p:grpSp>
    </p:spTree>
    <p:extLst>
      <p:ext uri="{BB962C8B-B14F-4D97-AF65-F5344CB8AC3E}">
        <p14:creationId xmlns:p14="http://schemas.microsoft.com/office/powerpoint/2010/main" val="31828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34C6F16-6016-9545-9DE8-11CA6BE72419}"/>
              </a:ext>
            </a:extLst>
          </p:cNvPr>
          <p:cNvSpPr/>
          <p:nvPr/>
        </p:nvSpPr>
        <p:spPr>
          <a:xfrm>
            <a:off x="-2" y="0"/>
            <a:ext cx="91440" cy="6858000"/>
          </a:xfrm>
          <a:prstGeom prst="rect">
            <a:avLst/>
          </a:prstGeom>
          <a:solidFill>
            <a:srgbClr val="8F1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21" name="Content Placeholder 3">
            <a:extLst>
              <a:ext uri="{FF2B5EF4-FFF2-40B4-BE49-F238E27FC236}">
                <a16:creationId xmlns:a16="http://schemas.microsoft.com/office/drawing/2014/main" id="{7B8E735A-17B8-4F48-B1A3-DF0C4B540B1F}"/>
              </a:ext>
            </a:extLst>
          </p:cNvPr>
          <p:cNvSpPr txBox="1">
            <a:spLocks/>
          </p:cNvSpPr>
          <p:nvPr/>
        </p:nvSpPr>
        <p:spPr>
          <a:xfrm>
            <a:off x="457200" y="1016271"/>
            <a:ext cx="7878432" cy="830997"/>
          </a:xfrm>
          <a:prstGeom prst="rect">
            <a:avLst/>
          </a:prstGeom>
        </p:spPr>
        <p:txBody>
          <a:bodyPr vert="horz" wrap="square" lIns="91440" tIns="0" rIns="0" bIns="0" rtlCol="0">
            <a:spAutoFit/>
          </a:bodyPr>
          <a:lstStyle>
            <a:lvl1pPr marL="228594" indent="-228594" algn="l" defTabSz="914377" rtl="0" eaLnBrk="1" latinLnBrk="0" hangingPunct="1">
              <a:lnSpc>
                <a:spcPct val="100000"/>
              </a:lnSpc>
              <a:spcBef>
                <a:spcPts val="1800"/>
              </a:spcBef>
              <a:buFont typeface="Arial" panose="020B0604020202020204" pitchFamily="34" charset="0"/>
              <a:buChar char="•"/>
              <a:defRPr sz="2400" kern="1200">
                <a:solidFill>
                  <a:srgbClr val="56575B"/>
                </a:solidFill>
                <a:latin typeface="Century Gothic" panose="020B0502020202020204" pitchFamily="34" charset="0"/>
                <a:ea typeface="+mn-ea"/>
                <a:cs typeface="+mn-cs"/>
              </a:defRPr>
            </a:lvl1pPr>
            <a:lvl2pPr marL="685783" indent="-228594" algn="l" defTabSz="914377" rtl="0" eaLnBrk="1" latinLnBrk="0" hangingPunct="1">
              <a:lnSpc>
                <a:spcPct val="100000"/>
              </a:lnSpc>
              <a:spcBef>
                <a:spcPts val="900"/>
              </a:spcBef>
              <a:buFont typeface="Century Gothic" panose="020B0502020202020204" pitchFamily="34" charset="0"/>
              <a:buChar char="–"/>
              <a:defRPr sz="2200" kern="1200">
                <a:solidFill>
                  <a:srgbClr val="56575B"/>
                </a:solidFill>
                <a:latin typeface="Century Gothic" panose="020B0502020202020204" pitchFamily="34" charset="0"/>
                <a:ea typeface="+mn-ea"/>
                <a:cs typeface="+mn-cs"/>
              </a:defRPr>
            </a:lvl2pPr>
            <a:lvl3pPr marL="1142971" indent="-228594" algn="l" defTabSz="914377" rtl="0" eaLnBrk="1" latinLnBrk="0" hangingPunct="1">
              <a:lnSpc>
                <a:spcPct val="100000"/>
              </a:lnSpc>
              <a:spcBef>
                <a:spcPts val="900"/>
              </a:spcBef>
              <a:buFont typeface="Arial" panose="020B0604020202020204" pitchFamily="34" charset="0"/>
              <a:buChar char="•"/>
              <a:defRPr sz="1800" kern="1200">
                <a:solidFill>
                  <a:srgbClr val="56575B"/>
                </a:solidFill>
                <a:latin typeface="Century Gothic" panose="020B0502020202020204" pitchFamily="34" charset="0"/>
                <a:ea typeface="+mn-ea"/>
                <a:cs typeface="+mn-cs"/>
              </a:defRPr>
            </a:lvl3pPr>
            <a:lvl4pPr marL="1600160" indent="-228594" algn="l" defTabSz="914377" rtl="0" eaLnBrk="1" latinLnBrk="0" hangingPunct="1">
              <a:lnSpc>
                <a:spcPct val="100000"/>
              </a:lnSpc>
              <a:spcBef>
                <a:spcPts val="900"/>
              </a:spcBef>
              <a:buFont typeface="Century Gothic" panose="020B0502020202020204" pitchFamily="34" charset="0"/>
              <a:buChar char="–"/>
              <a:defRPr sz="1600" kern="1200">
                <a:solidFill>
                  <a:srgbClr val="56575B"/>
                </a:solidFill>
                <a:latin typeface="Century Gothic" panose="020B0502020202020204" pitchFamily="34" charset="0"/>
                <a:ea typeface="+mn-ea"/>
                <a:cs typeface="+mn-cs"/>
              </a:defRPr>
            </a:lvl4pPr>
            <a:lvl5pPr marL="2057349" indent="-228594" algn="l" defTabSz="914377" rtl="0" eaLnBrk="1" latinLnBrk="0" hangingPunct="1">
              <a:lnSpc>
                <a:spcPct val="100000"/>
              </a:lnSpc>
              <a:spcBef>
                <a:spcPts val="900"/>
              </a:spcBef>
              <a:buFont typeface="Arial" panose="020B0604020202020204" pitchFamily="34" charset="0"/>
              <a:buChar char="•"/>
              <a:defRPr sz="1600" kern="1200">
                <a:solidFill>
                  <a:srgbClr val="56575B"/>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n-lt"/>
              </a:rPr>
              <a:t>In Module 7, you learned about the role of nonpharmacologic therapies for the management of chronic insomnia disorder. In this module, you will learn about the pharmacologic therapies that may be used to treat insomnia. </a:t>
            </a:r>
          </a:p>
        </p:txBody>
      </p:sp>
      <p:sp>
        <p:nvSpPr>
          <p:cNvPr id="22" name="Rectangle 21">
            <a:extLst>
              <a:ext uri="{FF2B5EF4-FFF2-40B4-BE49-F238E27FC236}">
                <a16:creationId xmlns:a16="http://schemas.microsoft.com/office/drawing/2014/main" id="{CB290391-F755-6A45-9257-F18972484329}"/>
              </a:ext>
            </a:extLst>
          </p:cNvPr>
          <p:cNvSpPr/>
          <p:nvPr/>
        </p:nvSpPr>
        <p:spPr>
          <a:xfrm>
            <a:off x="457200" y="2731807"/>
            <a:ext cx="8258987" cy="646331"/>
          </a:xfrm>
          <a:prstGeom prst="rect">
            <a:avLst/>
          </a:prstGeom>
        </p:spPr>
        <p:txBody>
          <a:bodyPr wrap="square">
            <a:spAutoFit/>
          </a:bodyPr>
          <a:lstStyle/>
          <a:p>
            <a:pPr lvl="0">
              <a:spcAft>
                <a:spcPts val="900"/>
              </a:spcAft>
              <a:buClr>
                <a:srgbClr val="8F1D56"/>
              </a:buClr>
            </a:pPr>
            <a:r>
              <a:rPr lang="en-US" dirty="0">
                <a:solidFill>
                  <a:srgbClr val="56575B"/>
                </a:solidFill>
              </a:rPr>
              <a:t>Describe the mechanism of action, clinical use, and examples of each </a:t>
            </a:r>
            <a:br>
              <a:rPr lang="en-US" dirty="0">
                <a:solidFill>
                  <a:srgbClr val="56575B"/>
                </a:solidFill>
              </a:rPr>
            </a:br>
            <a:r>
              <a:rPr lang="en-US" dirty="0">
                <a:solidFill>
                  <a:srgbClr val="56575B"/>
                </a:solidFill>
              </a:rPr>
              <a:t>of the following pharmacologic classes:</a:t>
            </a:r>
          </a:p>
        </p:txBody>
      </p:sp>
      <p:sp>
        <p:nvSpPr>
          <p:cNvPr id="23" name="TextBox 22">
            <a:extLst>
              <a:ext uri="{FF2B5EF4-FFF2-40B4-BE49-F238E27FC236}">
                <a16:creationId xmlns:a16="http://schemas.microsoft.com/office/drawing/2014/main" id="{409D36F8-64B0-AD4F-AAE4-3D4376DB8C38}"/>
              </a:ext>
            </a:extLst>
          </p:cNvPr>
          <p:cNvSpPr txBox="1"/>
          <p:nvPr/>
        </p:nvSpPr>
        <p:spPr>
          <a:xfrm>
            <a:off x="457200" y="2182784"/>
            <a:ext cx="4658455" cy="523220"/>
          </a:xfrm>
          <a:prstGeom prst="rect">
            <a:avLst/>
          </a:prstGeom>
          <a:noFill/>
        </p:spPr>
        <p:txBody>
          <a:bodyPr wrap="square" lIns="91440" rtlCol="0">
            <a:spAutoFit/>
          </a:bodyPr>
          <a:lstStyle/>
          <a:p>
            <a:pPr lvl="0" defTabSz="914400">
              <a:spcBef>
                <a:spcPts val="2400"/>
              </a:spcBef>
              <a:spcAft>
                <a:spcPts val="600"/>
              </a:spcAft>
            </a:pPr>
            <a:r>
              <a:rPr lang="en-US" sz="2800" b="1" dirty="0">
                <a:solidFill>
                  <a:srgbClr val="2E5A74"/>
                </a:solidFill>
                <a:latin typeface="Arial Black" panose="020B0604020202020204" pitchFamily="34" charset="0"/>
                <a:cs typeface="Arial Black" panose="020B0604020202020204" pitchFamily="34" charset="0"/>
              </a:rPr>
              <a:t>Learning Objectives</a:t>
            </a:r>
          </a:p>
        </p:txBody>
      </p:sp>
      <p:sp>
        <p:nvSpPr>
          <p:cNvPr id="3" name="Title 2">
            <a:extLst>
              <a:ext uri="{FF2B5EF4-FFF2-40B4-BE49-F238E27FC236}">
                <a16:creationId xmlns:a16="http://schemas.microsoft.com/office/drawing/2014/main" id="{F2BD593C-AB11-594E-88D8-4EACE4100A78}"/>
              </a:ext>
            </a:extLst>
          </p:cNvPr>
          <p:cNvSpPr>
            <a:spLocks noGrp="1"/>
          </p:cNvSpPr>
          <p:nvPr>
            <p:ph type="title"/>
          </p:nvPr>
        </p:nvSpPr>
        <p:spPr>
          <a:xfrm>
            <a:off x="457200" y="457200"/>
            <a:ext cx="7886700" cy="427354"/>
          </a:xfrm>
        </p:spPr>
        <p:txBody>
          <a:bodyPr>
            <a:normAutofit fontScale="90000"/>
          </a:bodyPr>
          <a:lstStyle/>
          <a:p>
            <a:r>
              <a:rPr lang="en-US" dirty="0">
                <a:latin typeface="Arial Black" panose="020B0604020202020204" pitchFamily="34" charset="0"/>
                <a:cs typeface="Arial Black" panose="020B0604020202020204" pitchFamily="34" charset="0"/>
              </a:rPr>
              <a:t>Introduction</a:t>
            </a:r>
            <a:endParaRPr lang="en-US" dirty="0"/>
          </a:p>
        </p:txBody>
      </p:sp>
      <p:sp>
        <p:nvSpPr>
          <p:cNvPr id="2" name="TextBox 1">
            <a:extLst>
              <a:ext uri="{FF2B5EF4-FFF2-40B4-BE49-F238E27FC236}">
                <a16:creationId xmlns:a16="http://schemas.microsoft.com/office/drawing/2014/main" id="{A1BB58E9-4CC9-9A43-89EF-B7127D04A3AB}"/>
              </a:ext>
            </a:extLst>
          </p:cNvPr>
          <p:cNvSpPr txBox="1"/>
          <p:nvPr/>
        </p:nvSpPr>
        <p:spPr>
          <a:xfrm>
            <a:off x="548640" y="3488871"/>
            <a:ext cx="6263640" cy="2723823"/>
          </a:xfrm>
          <a:prstGeom prst="rect">
            <a:avLst/>
          </a:prstGeom>
          <a:noFill/>
        </p:spPr>
        <p:txBody>
          <a:bodyPr wrap="square" rtlCol="0">
            <a:spAutoFit/>
          </a:bodyPr>
          <a:lstStyle/>
          <a:p>
            <a:pPr marL="283464" lvl="1" indent="-283464">
              <a:spcAft>
                <a:spcPts val="600"/>
              </a:spcAft>
              <a:buClr>
                <a:srgbClr val="8F1D56"/>
              </a:buClr>
              <a:buFont typeface="Wingdings" panose="05000000000000000000" pitchFamily="2" charset="2"/>
              <a:buChar char="§"/>
            </a:pPr>
            <a:r>
              <a:rPr lang="en-US" dirty="0">
                <a:solidFill>
                  <a:srgbClr val="56575B"/>
                </a:solidFill>
              </a:rPr>
              <a:t>Benzodiazepine receptor agonists: </a:t>
            </a:r>
            <a:br>
              <a:rPr lang="en-US" dirty="0">
                <a:solidFill>
                  <a:srgbClr val="56575B"/>
                </a:solidFill>
              </a:rPr>
            </a:br>
            <a:r>
              <a:rPr lang="en-US" dirty="0">
                <a:solidFill>
                  <a:srgbClr val="56575B"/>
                </a:solidFill>
              </a:rPr>
              <a:t>benzodiazepine and nonbenzodiazepine benzodiazepine receptor agonists</a:t>
            </a:r>
          </a:p>
          <a:p>
            <a:pPr marL="283464" lvl="1" indent="-283464">
              <a:spcAft>
                <a:spcPts val="600"/>
              </a:spcAft>
              <a:buClr>
                <a:srgbClr val="8F1D56"/>
              </a:buClr>
              <a:buFont typeface="Wingdings" panose="05000000000000000000" pitchFamily="2" charset="2"/>
              <a:buChar char="§"/>
            </a:pPr>
            <a:r>
              <a:rPr lang="en-US" dirty="0">
                <a:solidFill>
                  <a:srgbClr val="56575B"/>
                </a:solidFill>
              </a:rPr>
              <a:t>Melatonin receptor agonists</a:t>
            </a:r>
          </a:p>
          <a:p>
            <a:pPr marL="283464" lvl="1" indent="-283464">
              <a:spcAft>
                <a:spcPts val="600"/>
              </a:spcAft>
              <a:buClr>
                <a:srgbClr val="8F1D56"/>
              </a:buClr>
              <a:buFont typeface="Wingdings" panose="05000000000000000000" pitchFamily="2" charset="2"/>
              <a:buChar char="§"/>
            </a:pPr>
            <a:r>
              <a:rPr lang="en-US" dirty="0">
                <a:solidFill>
                  <a:srgbClr val="56575B"/>
                </a:solidFill>
              </a:rPr>
              <a:t>Orexin receptor antagonists </a:t>
            </a:r>
          </a:p>
          <a:p>
            <a:pPr marL="283464" lvl="1" indent="-283464">
              <a:spcAft>
                <a:spcPts val="600"/>
              </a:spcAft>
              <a:buClr>
                <a:srgbClr val="8F1D56"/>
              </a:buClr>
              <a:buFont typeface="Wingdings" panose="05000000000000000000" pitchFamily="2" charset="2"/>
              <a:buChar char="§"/>
            </a:pPr>
            <a:r>
              <a:rPr lang="en-US" dirty="0">
                <a:solidFill>
                  <a:srgbClr val="56575B"/>
                </a:solidFill>
              </a:rPr>
              <a:t>H</a:t>
            </a:r>
            <a:r>
              <a:rPr lang="en-US" baseline="-25000" dirty="0">
                <a:solidFill>
                  <a:srgbClr val="56575B"/>
                </a:solidFill>
              </a:rPr>
              <a:t>1</a:t>
            </a:r>
            <a:r>
              <a:rPr lang="en-US" dirty="0">
                <a:solidFill>
                  <a:srgbClr val="56575B"/>
                </a:solidFill>
              </a:rPr>
              <a:t> receptor antagonist</a:t>
            </a:r>
          </a:p>
          <a:p>
            <a:pPr marL="283464" lvl="1" indent="-283464">
              <a:spcAft>
                <a:spcPts val="600"/>
              </a:spcAft>
              <a:buClr>
                <a:srgbClr val="8F1D56"/>
              </a:buClr>
              <a:buFont typeface="Wingdings" panose="05000000000000000000" pitchFamily="2" charset="2"/>
              <a:buChar char="§"/>
            </a:pPr>
            <a:r>
              <a:rPr lang="en-US" dirty="0">
                <a:solidFill>
                  <a:srgbClr val="56575B"/>
                </a:solidFill>
              </a:rPr>
              <a:t>Nonprescription medications</a:t>
            </a:r>
          </a:p>
          <a:p>
            <a:pPr marL="283464">
              <a:spcAft>
                <a:spcPts val="600"/>
              </a:spcAft>
            </a:pPr>
            <a:endParaRPr lang="en-US" sz="2000" dirty="0"/>
          </a:p>
        </p:txBody>
      </p:sp>
    </p:spTree>
    <p:extLst>
      <p:ext uri="{BB962C8B-B14F-4D97-AF65-F5344CB8AC3E}">
        <p14:creationId xmlns:p14="http://schemas.microsoft.com/office/powerpoint/2010/main" val="206191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79D066-0FB1-47E7-99E2-07DB106BB81F}"/>
              </a:ext>
            </a:extLst>
          </p:cNvPr>
          <p:cNvSpPr>
            <a:spLocks noGrp="1"/>
          </p:cNvSpPr>
          <p:nvPr>
            <p:ph type="title"/>
          </p:nvPr>
        </p:nvSpPr>
        <p:spPr>
          <a:xfrm>
            <a:off x="457200" y="457200"/>
            <a:ext cx="7886700" cy="427354"/>
          </a:xfrm>
        </p:spPr>
        <p:txBody>
          <a:bodyPr>
            <a:normAutofit fontScale="90000"/>
          </a:bodyPr>
          <a:lstStyle/>
          <a:p>
            <a:r>
              <a:rPr lang="en-US" sz="2800" dirty="0">
                <a:solidFill>
                  <a:srgbClr val="8F1D56"/>
                </a:solidFill>
              </a:rPr>
              <a:t>Patient Vignette </a:t>
            </a:r>
          </a:p>
        </p:txBody>
      </p:sp>
      <p:sp>
        <p:nvSpPr>
          <p:cNvPr id="7" name="TextBox 6">
            <a:extLst>
              <a:ext uri="{FF2B5EF4-FFF2-40B4-BE49-F238E27FC236}">
                <a16:creationId xmlns:a16="http://schemas.microsoft.com/office/drawing/2014/main" id="{8A9B1AF0-C999-48FD-B22C-8C69C6FD3514}"/>
              </a:ext>
            </a:extLst>
          </p:cNvPr>
          <p:cNvSpPr txBox="1"/>
          <p:nvPr/>
        </p:nvSpPr>
        <p:spPr>
          <a:xfrm>
            <a:off x="457200" y="1576444"/>
            <a:ext cx="4363540" cy="3424592"/>
          </a:xfrm>
          <a:prstGeom prst="rect">
            <a:avLst/>
          </a:prstGeom>
          <a:noFill/>
        </p:spPr>
        <p:txBody>
          <a:bodyPr wrap="square" rtlCol="0">
            <a:spAutoFit/>
          </a:bodyPr>
          <a:lstStyle/>
          <a:p>
            <a:pPr>
              <a:lnSpc>
                <a:spcPts val="2480"/>
              </a:lnSpc>
              <a:spcBef>
                <a:spcPts val="1200"/>
              </a:spcBef>
            </a:pPr>
            <a:r>
              <a:rPr lang="en-US" b="1" dirty="0">
                <a:solidFill>
                  <a:srgbClr val="8F1D56"/>
                </a:solidFill>
                <a:latin typeface="+mj-lt"/>
              </a:rPr>
              <a:t>“When my doctor and I talked about how best to manage my insomnia, </a:t>
            </a:r>
            <a:r>
              <a:rPr lang="en-US" dirty="0">
                <a:solidFill>
                  <a:srgbClr val="56575B"/>
                </a:solidFill>
              </a:rPr>
              <a:t>I asked her what she thinks about using a medication to help </a:t>
            </a:r>
            <a:br>
              <a:rPr lang="en-US" dirty="0">
                <a:solidFill>
                  <a:srgbClr val="56575B"/>
                </a:solidFill>
              </a:rPr>
            </a:br>
            <a:r>
              <a:rPr lang="en-US" dirty="0">
                <a:solidFill>
                  <a:srgbClr val="56575B"/>
                </a:solidFill>
              </a:rPr>
              <a:t>me sleep. </a:t>
            </a:r>
          </a:p>
          <a:p>
            <a:pPr>
              <a:lnSpc>
                <a:spcPts val="2480"/>
              </a:lnSpc>
              <a:spcBef>
                <a:spcPts val="1200"/>
              </a:spcBef>
            </a:pPr>
            <a:r>
              <a:rPr lang="en-US" dirty="0">
                <a:solidFill>
                  <a:srgbClr val="8F1D56"/>
                </a:solidFill>
                <a:latin typeface="+mj-lt"/>
              </a:rPr>
              <a:t>“She said that her preference is to start with cognitive behavioral therapy </a:t>
            </a:r>
            <a:r>
              <a:rPr lang="en-US" dirty="0">
                <a:solidFill>
                  <a:srgbClr val="56575B"/>
                </a:solidFill>
              </a:rPr>
              <a:t>for insomnia, or CBT-I, </a:t>
            </a:r>
            <a:r>
              <a:rPr lang="en-US" dirty="0">
                <a:solidFill>
                  <a:srgbClr val="56575B"/>
                </a:solidFill>
                <a:latin typeface="Arial" panose="020B0604020202020204" pitchFamily="34" charset="0"/>
                <a:cs typeface="Arial" panose="020B0604020202020204" pitchFamily="34" charset="0"/>
              </a:rPr>
              <a:t>but in some cases it might be appropriate to combine CBT-I with medication.</a:t>
            </a:r>
            <a:r>
              <a:rPr lang="en-US" dirty="0">
                <a:solidFill>
                  <a:srgbClr val="8F1D56"/>
                </a:solidFill>
                <a:latin typeface="+mj-lt"/>
                <a:cs typeface="Arial" panose="020B0604020202020204" pitchFamily="34" charset="0"/>
              </a:rPr>
              <a:t>”</a:t>
            </a:r>
            <a:r>
              <a:rPr lang="en-US" dirty="0">
                <a:solidFill>
                  <a:srgbClr val="56575B"/>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DA65D7F-9043-4FFA-AB62-F4E044F46EBF}"/>
              </a:ext>
            </a:extLst>
          </p:cNvPr>
          <p:cNvSpPr txBox="1"/>
          <p:nvPr/>
        </p:nvSpPr>
        <p:spPr>
          <a:xfrm>
            <a:off x="457200" y="770854"/>
            <a:ext cx="5866470" cy="369332"/>
          </a:xfrm>
          <a:prstGeom prst="rect">
            <a:avLst/>
          </a:prstGeom>
          <a:noFill/>
        </p:spPr>
        <p:txBody>
          <a:bodyPr wrap="square" rtlCol="0">
            <a:spAutoFit/>
          </a:bodyPr>
          <a:lstStyle/>
          <a:p>
            <a:r>
              <a:rPr lang="en-US" sz="1200" i="1" dirty="0">
                <a:solidFill>
                  <a:srgbClr val="56575B"/>
                </a:solidFill>
              </a:rPr>
              <a:t>Let’s return to our patient from Module 6</a:t>
            </a:r>
            <a:r>
              <a:rPr lang="en-US" dirty="0">
                <a:solidFill>
                  <a:srgbClr val="56575B"/>
                </a:solidFill>
              </a:rPr>
              <a:t>. </a:t>
            </a:r>
          </a:p>
        </p:txBody>
      </p:sp>
      <p:grpSp>
        <p:nvGrpSpPr>
          <p:cNvPr id="2" name="Group 1">
            <a:extLst>
              <a:ext uri="{FF2B5EF4-FFF2-40B4-BE49-F238E27FC236}">
                <a16:creationId xmlns:a16="http://schemas.microsoft.com/office/drawing/2014/main" id="{7399BC31-049D-DE43-B966-B0569806A20F}"/>
              </a:ext>
            </a:extLst>
          </p:cNvPr>
          <p:cNvGrpSpPr>
            <a:grpSpLocks noChangeAspect="1"/>
          </p:cNvGrpSpPr>
          <p:nvPr/>
        </p:nvGrpSpPr>
        <p:grpSpPr>
          <a:xfrm>
            <a:off x="4645666" y="965902"/>
            <a:ext cx="4297680" cy="4250826"/>
            <a:chOff x="4770349" y="1249791"/>
            <a:chExt cx="4076502" cy="4031765"/>
          </a:xfrm>
        </p:grpSpPr>
        <p:sp>
          <p:nvSpPr>
            <p:cNvPr id="8" name="Oval 7">
              <a:extLst>
                <a:ext uri="{FF2B5EF4-FFF2-40B4-BE49-F238E27FC236}">
                  <a16:creationId xmlns:a16="http://schemas.microsoft.com/office/drawing/2014/main" id="{F4867E1C-29FA-8246-AEDE-67533DDC774E}"/>
                </a:ext>
              </a:extLst>
            </p:cNvPr>
            <p:cNvSpPr/>
            <p:nvPr/>
          </p:nvSpPr>
          <p:spPr>
            <a:xfrm flipH="1">
              <a:off x="5243793" y="1722899"/>
              <a:ext cx="3061934" cy="3061934"/>
            </a:xfrm>
            <a:prstGeom prst="ellipse">
              <a:avLst/>
            </a:prstGeom>
            <a:noFill/>
            <a:ln w="38100" cap="rnd">
              <a:solidFill>
                <a:srgbClr val="8F1D56">
                  <a:alpha val="50000"/>
                </a:srgb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15E6449-5B1A-1F43-96B0-9C81787A0745}"/>
                </a:ext>
              </a:extLst>
            </p:cNvPr>
            <p:cNvSpPr>
              <a:spLocks noChangeAspect="1"/>
            </p:cNvSpPr>
            <p:nvPr/>
          </p:nvSpPr>
          <p:spPr>
            <a:xfrm>
              <a:off x="6317560" y="1249791"/>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D61872E-D408-FA4F-8363-5DD0577C9062}"/>
                </a:ext>
              </a:extLst>
            </p:cNvPr>
            <p:cNvSpPr>
              <a:spLocks noChangeAspect="1"/>
            </p:cNvSpPr>
            <p:nvPr/>
          </p:nvSpPr>
          <p:spPr>
            <a:xfrm>
              <a:off x="6317560" y="4367156"/>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5BBFADD-1ED1-3D4D-85BD-EA8857000CF1}"/>
                </a:ext>
              </a:extLst>
            </p:cNvPr>
            <p:cNvSpPr>
              <a:spLocks noChangeAspect="1"/>
            </p:cNvSpPr>
            <p:nvPr/>
          </p:nvSpPr>
          <p:spPr>
            <a:xfrm>
              <a:off x="7840387" y="2838953"/>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CE581E4-28E5-914B-B5AA-43C025032377}"/>
                </a:ext>
              </a:extLst>
            </p:cNvPr>
            <p:cNvSpPr>
              <a:spLocks noChangeAspect="1"/>
            </p:cNvSpPr>
            <p:nvPr/>
          </p:nvSpPr>
          <p:spPr>
            <a:xfrm>
              <a:off x="4770349" y="2838953"/>
              <a:ext cx="914400" cy="91440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44E7A2A-F393-0049-9439-DFA67AF74235}"/>
                </a:ext>
              </a:extLst>
            </p:cNvPr>
            <p:cNvPicPr>
              <a:picLocks noChangeAspect="1"/>
            </p:cNvPicPr>
            <p:nvPr/>
          </p:nvPicPr>
          <p:blipFill>
            <a:blip r:embed="rId3"/>
            <a:stretch>
              <a:fillRect/>
            </a:stretch>
          </p:blipFill>
          <p:spPr>
            <a:xfrm>
              <a:off x="6412341" y="1399240"/>
              <a:ext cx="734527" cy="659575"/>
            </a:xfrm>
            <a:prstGeom prst="rect">
              <a:avLst/>
            </a:prstGeom>
          </p:spPr>
        </p:pic>
        <p:pic>
          <p:nvPicPr>
            <p:cNvPr id="17" name="Picture 16">
              <a:extLst>
                <a:ext uri="{FF2B5EF4-FFF2-40B4-BE49-F238E27FC236}">
                  <a16:creationId xmlns:a16="http://schemas.microsoft.com/office/drawing/2014/main" id="{2399B563-29C3-2E49-B156-44549E955864}"/>
                </a:ext>
              </a:extLst>
            </p:cNvPr>
            <p:cNvPicPr>
              <a:picLocks noChangeAspect="1"/>
            </p:cNvPicPr>
            <p:nvPr/>
          </p:nvPicPr>
          <p:blipFill rotWithShape="1">
            <a:blip r:embed="rId4"/>
            <a:srcRect l="13333" r="13333"/>
            <a:stretch/>
          </p:blipFill>
          <p:spPr>
            <a:xfrm>
              <a:off x="5910058" y="2385186"/>
              <a:ext cx="1737360" cy="1737360"/>
            </a:xfrm>
            <a:prstGeom prst="ellipse">
              <a:avLst/>
            </a:prstGeom>
            <a:solidFill>
              <a:schemeClr val="bg1"/>
            </a:solidFill>
            <a:ln w="88900">
              <a:solidFill>
                <a:schemeClr val="bg1"/>
              </a:solidFill>
            </a:ln>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3813136C-49A3-2648-AE87-6BA5842E9684}"/>
                </a:ext>
              </a:extLst>
            </p:cNvPr>
            <p:cNvPicPr>
              <a:picLocks noChangeAspect="1"/>
            </p:cNvPicPr>
            <p:nvPr/>
          </p:nvPicPr>
          <p:blipFill>
            <a:blip r:embed="rId5"/>
            <a:stretch>
              <a:fillRect/>
            </a:stretch>
          </p:blipFill>
          <p:spPr>
            <a:xfrm>
              <a:off x="6385123" y="4467060"/>
              <a:ext cx="779274" cy="714591"/>
            </a:xfrm>
            <a:prstGeom prst="rect">
              <a:avLst/>
            </a:prstGeom>
          </p:spPr>
        </p:pic>
        <p:pic>
          <p:nvPicPr>
            <p:cNvPr id="20" name="Picture 19">
              <a:extLst>
                <a:ext uri="{FF2B5EF4-FFF2-40B4-BE49-F238E27FC236}">
                  <a16:creationId xmlns:a16="http://schemas.microsoft.com/office/drawing/2014/main" id="{70FD869A-2202-B14E-942F-16B6E6BDF7E8}"/>
                </a:ext>
              </a:extLst>
            </p:cNvPr>
            <p:cNvPicPr>
              <a:picLocks noChangeAspect="1"/>
            </p:cNvPicPr>
            <p:nvPr/>
          </p:nvPicPr>
          <p:blipFill>
            <a:blip r:embed="rId6">
              <a:alphaModFix/>
            </a:blip>
            <a:stretch>
              <a:fillRect/>
            </a:stretch>
          </p:blipFill>
          <p:spPr>
            <a:xfrm>
              <a:off x="4770349" y="2897839"/>
              <a:ext cx="914863" cy="782744"/>
            </a:xfrm>
            <a:prstGeom prst="rect">
              <a:avLst/>
            </a:prstGeom>
          </p:spPr>
        </p:pic>
        <p:pic>
          <p:nvPicPr>
            <p:cNvPr id="21" name="Picture 20">
              <a:extLst>
                <a:ext uri="{FF2B5EF4-FFF2-40B4-BE49-F238E27FC236}">
                  <a16:creationId xmlns:a16="http://schemas.microsoft.com/office/drawing/2014/main" id="{97F94BD9-0F85-F34A-95A8-B09D393F120C}"/>
                </a:ext>
              </a:extLst>
            </p:cNvPr>
            <p:cNvPicPr>
              <a:picLocks noChangeAspect="1"/>
            </p:cNvPicPr>
            <p:nvPr/>
          </p:nvPicPr>
          <p:blipFill>
            <a:blip r:embed="rId7">
              <a:alphaModFix/>
            </a:blip>
            <a:stretch>
              <a:fillRect/>
            </a:stretch>
          </p:blipFill>
          <p:spPr>
            <a:xfrm>
              <a:off x="7872264" y="2897839"/>
              <a:ext cx="974587" cy="722310"/>
            </a:xfrm>
            <a:prstGeom prst="rect">
              <a:avLst/>
            </a:prstGeom>
          </p:spPr>
        </p:pic>
      </p:grpSp>
    </p:spTree>
    <p:extLst>
      <p:ext uri="{BB962C8B-B14F-4D97-AF65-F5344CB8AC3E}">
        <p14:creationId xmlns:p14="http://schemas.microsoft.com/office/powerpoint/2010/main" val="160982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C2C49E5-093B-384F-A10E-C0AEEC57F261}"/>
              </a:ext>
            </a:extLst>
          </p:cNvPr>
          <p:cNvGrpSpPr/>
          <p:nvPr/>
        </p:nvGrpSpPr>
        <p:grpSpPr>
          <a:xfrm>
            <a:off x="514407" y="2086083"/>
            <a:ext cx="7683760" cy="3379447"/>
            <a:chOff x="591720" y="1879477"/>
            <a:chExt cx="7683760" cy="3379447"/>
          </a:xfrm>
        </p:grpSpPr>
        <p:sp>
          <p:nvSpPr>
            <p:cNvPr id="21" name="Rectangle 20">
              <a:extLst>
                <a:ext uri="{FF2B5EF4-FFF2-40B4-BE49-F238E27FC236}">
                  <a16:creationId xmlns:a16="http://schemas.microsoft.com/office/drawing/2014/main" id="{B2C182F9-D443-D442-8275-8689E4B12E00}"/>
                </a:ext>
              </a:extLst>
            </p:cNvPr>
            <p:cNvSpPr/>
            <p:nvPr/>
          </p:nvSpPr>
          <p:spPr>
            <a:xfrm>
              <a:off x="591720" y="2118665"/>
              <a:ext cx="7673473" cy="673128"/>
            </a:xfrm>
            <a:prstGeom prst="rect">
              <a:avLst/>
            </a:prstGeom>
            <a:solidFill>
              <a:srgbClr val="8F1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03F1997-3E2A-4449-B8F6-528DF1BC534E}"/>
                </a:ext>
              </a:extLst>
            </p:cNvPr>
            <p:cNvGrpSpPr/>
            <p:nvPr/>
          </p:nvGrpSpPr>
          <p:grpSpPr>
            <a:xfrm>
              <a:off x="591721" y="2865747"/>
              <a:ext cx="7683759" cy="2393177"/>
              <a:chOff x="756029" y="1914971"/>
              <a:chExt cx="7683759" cy="3408250"/>
            </a:xfrm>
          </p:grpSpPr>
          <p:sp>
            <p:nvSpPr>
              <p:cNvPr id="16" name="Rectangle 15">
                <a:extLst>
                  <a:ext uri="{FF2B5EF4-FFF2-40B4-BE49-F238E27FC236}">
                    <a16:creationId xmlns:a16="http://schemas.microsoft.com/office/drawing/2014/main" id="{F12E64BC-39B4-EF42-8EC6-3A113FC38F71}"/>
                  </a:ext>
                </a:extLst>
              </p:cNvPr>
              <p:cNvSpPr/>
              <p:nvPr/>
            </p:nvSpPr>
            <p:spPr>
              <a:xfrm>
                <a:off x="756029" y="1914971"/>
                <a:ext cx="3794760" cy="3408250"/>
              </a:xfrm>
              <a:prstGeom prst="rect">
                <a:avLst/>
              </a:prstGeom>
              <a:gradFill>
                <a:gsLst>
                  <a:gs pos="0">
                    <a:srgbClr val="1B3F52"/>
                  </a:gs>
                  <a:gs pos="100000">
                    <a:srgbClr val="2E5A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7E6559F-61FD-6141-9B3D-4BD3DCE7DCA6}"/>
                  </a:ext>
                </a:extLst>
              </p:cNvPr>
              <p:cNvSpPr/>
              <p:nvPr/>
            </p:nvSpPr>
            <p:spPr>
              <a:xfrm>
                <a:off x="4645028" y="1914971"/>
                <a:ext cx="3794760" cy="3408250"/>
              </a:xfrm>
              <a:prstGeom prst="rect">
                <a:avLst/>
              </a:prstGeom>
              <a:gradFill>
                <a:gsLst>
                  <a:gs pos="0">
                    <a:srgbClr val="1B3F52"/>
                  </a:gs>
                  <a:gs pos="100000">
                    <a:srgbClr val="2E5A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A3587A83-6045-BF48-B7EC-681F10F449CC}"/>
                </a:ext>
              </a:extLst>
            </p:cNvPr>
            <p:cNvPicPr>
              <a:picLocks noChangeAspect="1"/>
            </p:cNvPicPr>
            <p:nvPr/>
          </p:nvPicPr>
          <p:blipFill rotWithShape="1">
            <a:blip r:embed="rId3"/>
            <a:srcRect l="34593" t="8004" r="11132" b="18542"/>
            <a:stretch/>
          </p:blipFill>
          <p:spPr>
            <a:xfrm>
              <a:off x="3816467" y="1879477"/>
              <a:ext cx="1188720" cy="1188720"/>
            </a:xfrm>
            <a:prstGeom prst="ellipse">
              <a:avLst/>
            </a:prstGeom>
            <a:ln w="63500">
              <a:solidFill>
                <a:schemeClr val="bg1"/>
              </a:solidFill>
            </a:ln>
            <a:effectLst>
              <a:outerShdw blurRad="63500" sx="102000" sy="102000" algn="ctr" rotWithShape="0">
                <a:prstClr val="black">
                  <a:alpha val="40000"/>
                </a:prstClr>
              </a:outerShdw>
            </a:effectLst>
          </p:spPr>
        </p:pic>
      </p:grpSp>
      <p:sp>
        <p:nvSpPr>
          <p:cNvPr id="7" name="TextBox 6">
            <a:extLst>
              <a:ext uri="{FF2B5EF4-FFF2-40B4-BE49-F238E27FC236}">
                <a16:creationId xmlns:a16="http://schemas.microsoft.com/office/drawing/2014/main" id="{DB355D6D-67DD-453D-A780-D866C92EF827}"/>
              </a:ext>
            </a:extLst>
          </p:cNvPr>
          <p:cNvSpPr txBox="1"/>
          <p:nvPr/>
        </p:nvSpPr>
        <p:spPr>
          <a:xfrm>
            <a:off x="518736" y="2341246"/>
            <a:ext cx="3220418" cy="646331"/>
          </a:xfrm>
          <a:prstGeom prst="rect">
            <a:avLst/>
          </a:prstGeom>
          <a:noFill/>
        </p:spPr>
        <p:txBody>
          <a:bodyPr wrap="square" rtlCol="0">
            <a:spAutoFit/>
          </a:bodyPr>
          <a:lstStyle/>
          <a:p>
            <a:pPr algn="ctr"/>
            <a:r>
              <a:rPr lang="en-US" b="1" dirty="0">
                <a:solidFill>
                  <a:schemeClr val="bg1"/>
                </a:solidFill>
              </a:rPr>
              <a:t>Short-term use of </a:t>
            </a:r>
            <a:br>
              <a:rPr lang="en-US" b="1" dirty="0">
                <a:solidFill>
                  <a:schemeClr val="bg1"/>
                </a:solidFill>
              </a:rPr>
            </a:br>
            <a:r>
              <a:rPr lang="en-US" b="1" dirty="0">
                <a:solidFill>
                  <a:schemeClr val="bg1"/>
                </a:solidFill>
              </a:rPr>
              <a:t>medication alone</a:t>
            </a:r>
          </a:p>
        </p:txBody>
      </p:sp>
      <p:sp>
        <p:nvSpPr>
          <p:cNvPr id="25" name="TextBox 24">
            <a:extLst>
              <a:ext uri="{FF2B5EF4-FFF2-40B4-BE49-F238E27FC236}">
                <a16:creationId xmlns:a16="http://schemas.microsoft.com/office/drawing/2014/main" id="{746BA134-0BE0-5946-AE2C-5286760D9F85}"/>
              </a:ext>
            </a:extLst>
          </p:cNvPr>
          <p:cNvSpPr txBox="1"/>
          <p:nvPr/>
        </p:nvSpPr>
        <p:spPr>
          <a:xfrm>
            <a:off x="4874078" y="2336317"/>
            <a:ext cx="3313802" cy="646331"/>
          </a:xfrm>
          <a:prstGeom prst="rect">
            <a:avLst/>
          </a:prstGeom>
          <a:noFill/>
        </p:spPr>
        <p:txBody>
          <a:bodyPr wrap="square" rtlCol="0">
            <a:spAutoFit/>
          </a:bodyPr>
          <a:lstStyle/>
          <a:p>
            <a:pPr algn="ctr"/>
            <a:r>
              <a:rPr lang="en-US" b="1" dirty="0">
                <a:solidFill>
                  <a:schemeClr val="bg1"/>
                </a:solidFill>
              </a:rPr>
              <a:t>Combination </a:t>
            </a:r>
            <a:br>
              <a:rPr lang="en-US" b="1" dirty="0">
                <a:solidFill>
                  <a:schemeClr val="bg1"/>
                </a:solidFill>
              </a:rPr>
            </a:br>
            <a:r>
              <a:rPr lang="en-US" b="1" dirty="0">
                <a:solidFill>
                  <a:schemeClr val="bg1"/>
                </a:solidFill>
              </a:rPr>
              <a:t>therapy</a:t>
            </a:r>
          </a:p>
        </p:txBody>
      </p:sp>
      <p:pic>
        <p:nvPicPr>
          <p:cNvPr id="26" name="Picture 25">
            <a:extLst>
              <a:ext uri="{FF2B5EF4-FFF2-40B4-BE49-F238E27FC236}">
                <a16:creationId xmlns:a16="http://schemas.microsoft.com/office/drawing/2014/main" id="{69B0A48F-A122-9743-A4ED-68E8BCA6D750}"/>
              </a:ext>
            </a:extLst>
          </p:cNvPr>
          <p:cNvPicPr>
            <a:picLocks noChangeAspect="1"/>
          </p:cNvPicPr>
          <p:nvPr/>
        </p:nvPicPr>
        <p:blipFill>
          <a:blip r:embed="rId4">
            <a:alphaModFix amt="15000"/>
          </a:blip>
          <a:stretch>
            <a:fillRect/>
          </a:stretch>
        </p:blipFill>
        <p:spPr>
          <a:xfrm>
            <a:off x="4874078" y="3087336"/>
            <a:ext cx="2814435" cy="2407990"/>
          </a:xfrm>
          <a:prstGeom prst="rect">
            <a:avLst/>
          </a:prstGeom>
        </p:spPr>
      </p:pic>
      <p:pic>
        <p:nvPicPr>
          <p:cNvPr id="27" name="Picture 26">
            <a:extLst>
              <a:ext uri="{FF2B5EF4-FFF2-40B4-BE49-F238E27FC236}">
                <a16:creationId xmlns:a16="http://schemas.microsoft.com/office/drawing/2014/main" id="{2D6805F4-F3D9-044A-91A6-5C5DF83CA942}"/>
              </a:ext>
            </a:extLst>
          </p:cNvPr>
          <p:cNvPicPr>
            <a:picLocks noChangeAspect="1"/>
          </p:cNvPicPr>
          <p:nvPr/>
        </p:nvPicPr>
        <p:blipFill>
          <a:blip r:embed="rId5">
            <a:alphaModFix amt="15000"/>
          </a:blip>
          <a:stretch>
            <a:fillRect/>
          </a:stretch>
        </p:blipFill>
        <p:spPr>
          <a:xfrm>
            <a:off x="955766" y="3145611"/>
            <a:ext cx="2936390" cy="2176289"/>
          </a:xfrm>
          <a:prstGeom prst="rect">
            <a:avLst/>
          </a:prstGeom>
        </p:spPr>
      </p:pic>
      <p:sp>
        <p:nvSpPr>
          <p:cNvPr id="23" name="TextBox 22">
            <a:extLst>
              <a:ext uri="{FF2B5EF4-FFF2-40B4-BE49-F238E27FC236}">
                <a16:creationId xmlns:a16="http://schemas.microsoft.com/office/drawing/2014/main" id="{780AEA2C-7853-DD46-922D-54A12A457FC6}"/>
              </a:ext>
            </a:extLst>
          </p:cNvPr>
          <p:cNvSpPr txBox="1"/>
          <p:nvPr/>
        </p:nvSpPr>
        <p:spPr>
          <a:xfrm>
            <a:off x="750576" y="3340768"/>
            <a:ext cx="3322424" cy="1938992"/>
          </a:xfrm>
          <a:prstGeom prst="rect">
            <a:avLst/>
          </a:prstGeom>
          <a:noFill/>
        </p:spPr>
        <p:txBody>
          <a:bodyPr wrap="square" rtlCol="0">
            <a:spAutoFit/>
          </a:bodyPr>
          <a:lstStyle/>
          <a:p>
            <a:r>
              <a:rPr lang="en-US" sz="1500" dirty="0">
                <a:solidFill>
                  <a:schemeClr val="bg1"/>
                </a:solidFill>
              </a:rPr>
              <a:t>In patients who are experiencing transient or short-term insomnia in response to a situational or environmental stressor, it may be appropriate to prescribe short-term medication alone—for example, for a person who is experiencing insomnia after a job loss or other life event.</a:t>
            </a:r>
          </a:p>
        </p:txBody>
      </p:sp>
      <p:sp>
        <p:nvSpPr>
          <p:cNvPr id="3" name="TextBox 2">
            <a:extLst>
              <a:ext uri="{FF2B5EF4-FFF2-40B4-BE49-F238E27FC236}">
                <a16:creationId xmlns:a16="http://schemas.microsoft.com/office/drawing/2014/main" id="{8824312B-19AE-4F68-BAF4-16F5894272BE}"/>
              </a:ext>
            </a:extLst>
          </p:cNvPr>
          <p:cNvSpPr txBox="1"/>
          <p:nvPr/>
        </p:nvSpPr>
        <p:spPr>
          <a:xfrm>
            <a:off x="1593167" y="787166"/>
            <a:ext cx="8225898" cy="369332"/>
          </a:xfrm>
          <a:prstGeom prst="rect">
            <a:avLst/>
          </a:prstGeom>
          <a:noFill/>
        </p:spPr>
        <p:txBody>
          <a:bodyPr wrap="square" rtlCol="0">
            <a:spAutoFit/>
          </a:bodyPr>
          <a:lstStyle/>
          <a:p>
            <a:endParaRPr lang="en-US" dirty="0">
              <a:solidFill>
                <a:srgbClr val="56575B"/>
              </a:solidFill>
            </a:endParaRPr>
          </a:p>
        </p:txBody>
      </p:sp>
      <p:sp>
        <p:nvSpPr>
          <p:cNvPr id="5" name="Title 3">
            <a:extLst>
              <a:ext uri="{FF2B5EF4-FFF2-40B4-BE49-F238E27FC236}">
                <a16:creationId xmlns:a16="http://schemas.microsoft.com/office/drawing/2014/main" id="{D7030172-C253-4821-AF14-8385E1C7C9B8}"/>
              </a:ext>
            </a:extLst>
          </p:cNvPr>
          <p:cNvSpPr>
            <a:spLocks noGrp="1"/>
          </p:cNvSpPr>
          <p:nvPr>
            <p:ph type="title"/>
          </p:nvPr>
        </p:nvSpPr>
        <p:spPr>
          <a:xfrm>
            <a:off x="457200" y="457200"/>
            <a:ext cx="7886700" cy="427354"/>
          </a:xfrm>
        </p:spPr>
        <p:txBody>
          <a:bodyPr>
            <a:normAutofit fontScale="90000"/>
          </a:bodyPr>
          <a:lstStyle/>
          <a:p>
            <a:r>
              <a:rPr lang="en-US" dirty="0"/>
              <a:t>Role of Pharmacotherapy </a:t>
            </a:r>
            <a:br>
              <a:rPr lang="en-US" dirty="0"/>
            </a:br>
            <a:r>
              <a:rPr lang="en-US" dirty="0"/>
              <a:t>in Treatment of Insomnia</a:t>
            </a:r>
            <a:endParaRPr lang="en-US" sz="2800" dirty="0">
              <a:solidFill>
                <a:srgbClr val="8F1D56"/>
              </a:solidFill>
            </a:endParaRPr>
          </a:p>
        </p:txBody>
      </p:sp>
      <p:sp>
        <p:nvSpPr>
          <p:cNvPr id="4" name="TextBox 3">
            <a:extLst>
              <a:ext uri="{FF2B5EF4-FFF2-40B4-BE49-F238E27FC236}">
                <a16:creationId xmlns:a16="http://schemas.microsoft.com/office/drawing/2014/main" id="{04446763-1787-4A83-A44B-7E870035E092}"/>
              </a:ext>
            </a:extLst>
          </p:cNvPr>
          <p:cNvSpPr txBox="1"/>
          <p:nvPr/>
        </p:nvSpPr>
        <p:spPr>
          <a:xfrm>
            <a:off x="457200" y="1310113"/>
            <a:ext cx="7886700" cy="830997"/>
          </a:xfrm>
          <a:prstGeom prst="rect">
            <a:avLst/>
          </a:prstGeom>
          <a:noFill/>
        </p:spPr>
        <p:txBody>
          <a:bodyPr wrap="square" rtlCol="0">
            <a:spAutoFit/>
          </a:bodyPr>
          <a:lstStyle/>
          <a:p>
            <a:r>
              <a:rPr lang="en-US" sz="1600" dirty="0">
                <a:solidFill>
                  <a:srgbClr val="56575B"/>
                </a:solidFill>
              </a:rPr>
              <a:t>Current treatment guidelines recommend using CBT-I therapy first line; however, there are some situations in which pharmacologic agents may be used in addition to, </a:t>
            </a:r>
            <a:br>
              <a:rPr lang="en-US" sz="1600" dirty="0">
                <a:solidFill>
                  <a:srgbClr val="56575B"/>
                </a:solidFill>
              </a:rPr>
            </a:br>
            <a:r>
              <a:rPr lang="en-US" sz="1600" dirty="0">
                <a:solidFill>
                  <a:srgbClr val="56575B"/>
                </a:solidFill>
              </a:rPr>
              <a:t>or instead of, CBT-I.</a:t>
            </a:r>
          </a:p>
        </p:txBody>
      </p:sp>
      <p:sp>
        <p:nvSpPr>
          <p:cNvPr id="14" name="TextBox 13">
            <a:extLst>
              <a:ext uri="{FF2B5EF4-FFF2-40B4-BE49-F238E27FC236}">
                <a16:creationId xmlns:a16="http://schemas.microsoft.com/office/drawing/2014/main" id="{D3DA2FC6-A409-0C40-AB8F-D913918571C1}"/>
              </a:ext>
            </a:extLst>
          </p:cNvPr>
          <p:cNvSpPr txBox="1"/>
          <p:nvPr/>
        </p:nvSpPr>
        <p:spPr>
          <a:xfrm>
            <a:off x="457200" y="5530794"/>
            <a:ext cx="7798175" cy="1077218"/>
          </a:xfrm>
          <a:prstGeom prst="rect">
            <a:avLst/>
          </a:prstGeom>
          <a:noFill/>
        </p:spPr>
        <p:txBody>
          <a:bodyPr wrap="square" rtlCol="0">
            <a:spAutoFit/>
          </a:bodyPr>
          <a:lstStyle/>
          <a:p>
            <a:r>
              <a:rPr lang="en-US" sz="1600" dirty="0">
                <a:solidFill>
                  <a:srgbClr val="56575B"/>
                </a:solidFill>
              </a:rPr>
              <a:t>When used in conjunction, CBT-I and insomnia medication can play complementary roles in the management of insomnia, with medication providing symptomatic relief and CBT-I providing longer-lasting results.</a:t>
            </a:r>
            <a:endParaRPr lang="en-US" sz="1600" dirty="0"/>
          </a:p>
          <a:p>
            <a:endParaRPr lang="en-US" sz="1600" dirty="0"/>
          </a:p>
        </p:txBody>
      </p:sp>
      <p:sp>
        <p:nvSpPr>
          <p:cNvPr id="24" name="TextBox 23">
            <a:extLst>
              <a:ext uri="{FF2B5EF4-FFF2-40B4-BE49-F238E27FC236}">
                <a16:creationId xmlns:a16="http://schemas.microsoft.com/office/drawing/2014/main" id="{FF6AD224-709A-E842-BD47-CAFBFC52FF59}"/>
              </a:ext>
            </a:extLst>
          </p:cNvPr>
          <p:cNvSpPr txBox="1"/>
          <p:nvPr/>
        </p:nvSpPr>
        <p:spPr>
          <a:xfrm>
            <a:off x="4667795" y="3340768"/>
            <a:ext cx="3414321" cy="1492716"/>
          </a:xfrm>
          <a:prstGeom prst="rect">
            <a:avLst/>
          </a:prstGeom>
          <a:noFill/>
        </p:spPr>
        <p:txBody>
          <a:bodyPr wrap="square" rtlCol="0">
            <a:spAutoFit/>
          </a:bodyPr>
          <a:lstStyle/>
          <a:p>
            <a:r>
              <a:rPr lang="en-US" sz="1500" dirty="0">
                <a:solidFill>
                  <a:schemeClr val="bg1"/>
                </a:solidFill>
              </a:rPr>
              <a:t>Combination therapy involves prescribing both CBT-I and a medication. CBT combined with medication may produce faster </a:t>
            </a:r>
            <a:br>
              <a:rPr lang="en-US" sz="1500" dirty="0">
                <a:solidFill>
                  <a:schemeClr val="bg1"/>
                </a:solidFill>
              </a:rPr>
            </a:br>
            <a:r>
              <a:rPr lang="en-US" sz="1500" dirty="0">
                <a:solidFill>
                  <a:schemeClr val="bg1"/>
                </a:solidFill>
              </a:rPr>
              <a:t>sleep </a:t>
            </a:r>
            <a:r>
              <a:rPr lang="en-US" sz="1400" dirty="0">
                <a:solidFill>
                  <a:schemeClr val="bg1"/>
                </a:solidFill>
              </a:rPr>
              <a:t>improvements</a:t>
            </a:r>
            <a:r>
              <a:rPr lang="en-US" sz="1500" dirty="0">
                <a:solidFill>
                  <a:schemeClr val="bg1"/>
                </a:solidFill>
              </a:rPr>
              <a:t>.</a:t>
            </a:r>
          </a:p>
          <a:p>
            <a:endParaRPr lang="en-US" sz="1600" dirty="0">
              <a:solidFill>
                <a:schemeClr val="bg1"/>
              </a:solidFill>
            </a:endParaRPr>
          </a:p>
        </p:txBody>
      </p:sp>
      <p:grpSp>
        <p:nvGrpSpPr>
          <p:cNvPr id="2" name="refs" hidden="1">
            <a:extLst>
              <a:ext uri="{FF2B5EF4-FFF2-40B4-BE49-F238E27FC236}">
                <a16:creationId xmlns:a16="http://schemas.microsoft.com/office/drawing/2014/main" id="{B1CD1B05-4F29-4AFF-9464-140789891C6A}"/>
              </a:ext>
            </a:extLst>
          </p:cNvPr>
          <p:cNvGrpSpPr/>
          <p:nvPr/>
        </p:nvGrpSpPr>
        <p:grpSpPr>
          <a:xfrm>
            <a:off x="582340" y="891408"/>
            <a:ext cx="8290038" cy="5455267"/>
            <a:chOff x="582340" y="891408"/>
            <a:chExt cx="8290038" cy="5455267"/>
          </a:xfrm>
        </p:grpSpPr>
        <p:sp>
          <p:nvSpPr>
            <p:cNvPr id="8" name="TextBox 7">
              <a:extLst>
                <a:ext uri="{FF2B5EF4-FFF2-40B4-BE49-F238E27FC236}">
                  <a16:creationId xmlns:a16="http://schemas.microsoft.com/office/drawing/2014/main" id="{6532384B-EE98-4EF9-A095-569A475D7F0C}"/>
                </a:ext>
              </a:extLst>
            </p:cNvPr>
            <p:cNvSpPr txBox="1"/>
            <p:nvPr/>
          </p:nvSpPr>
          <p:spPr>
            <a:xfrm>
              <a:off x="582340" y="3163233"/>
              <a:ext cx="3156814" cy="307777"/>
            </a:xfrm>
            <a:prstGeom prst="rect">
              <a:avLst/>
            </a:prstGeom>
            <a:noFill/>
          </p:spPr>
          <p:txBody>
            <a:bodyPr wrap="square" rtlCol="0">
              <a:spAutoFit/>
            </a:bodyPr>
            <a:lstStyle/>
            <a:p>
              <a:r>
                <a:rPr lang="en-US" sz="1400" dirty="0">
                  <a:solidFill>
                    <a:srgbClr val="FF00FF"/>
                  </a:solidFill>
                </a:rPr>
                <a:t>[Mihic G&amp;G Ch19 p27A,B] In…event</a:t>
              </a:r>
            </a:p>
          </p:txBody>
        </p:sp>
        <p:sp>
          <p:nvSpPr>
            <p:cNvPr id="10" name="TextBox 9">
              <a:extLst>
                <a:ext uri="{FF2B5EF4-FFF2-40B4-BE49-F238E27FC236}">
                  <a16:creationId xmlns:a16="http://schemas.microsoft.com/office/drawing/2014/main" id="{3E45CBDA-2034-4FCA-8BFB-87A99B4F0CBB}"/>
                </a:ext>
              </a:extLst>
            </p:cNvPr>
            <p:cNvSpPr txBox="1"/>
            <p:nvPr/>
          </p:nvSpPr>
          <p:spPr>
            <a:xfrm>
              <a:off x="4837736" y="2040164"/>
              <a:ext cx="3944504" cy="307777"/>
            </a:xfrm>
            <a:prstGeom prst="rect">
              <a:avLst/>
            </a:prstGeom>
            <a:noFill/>
          </p:spPr>
          <p:txBody>
            <a:bodyPr wrap="square" rtlCol="0">
              <a:spAutoFit/>
            </a:bodyPr>
            <a:lstStyle/>
            <a:p>
              <a:r>
                <a:rPr lang="en-US" sz="1400" dirty="0">
                  <a:solidFill>
                    <a:srgbClr val="FF00FF"/>
                  </a:solidFill>
                </a:rPr>
                <a:t>[Edinger: p 1A,B] title</a:t>
              </a:r>
            </a:p>
          </p:txBody>
        </p:sp>
        <p:sp>
          <p:nvSpPr>
            <p:cNvPr id="11" name="TextBox 10">
              <a:extLst>
                <a:ext uri="{FF2B5EF4-FFF2-40B4-BE49-F238E27FC236}">
                  <a16:creationId xmlns:a16="http://schemas.microsoft.com/office/drawing/2014/main" id="{D30B7C07-2427-4DDC-887E-C8E51055B9E3}"/>
                </a:ext>
              </a:extLst>
            </p:cNvPr>
            <p:cNvSpPr txBox="1"/>
            <p:nvPr/>
          </p:nvSpPr>
          <p:spPr>
            <a:xfrm>
              <a:off x="4919512" y="891408"/>
              <a:ext cx="3424388" cy="307777"/>
            </a:xfrm>
            <a:prstGeom prst="rect">
              <a:avLst/>
            </a:prstGeom>
            <a:noFill/>
          </p:spPr>
          <p:txBody>
            <a:bodyPr wrap="square" rtlCol="0">
              <a:spAutoFit/>
            </a:bodyPr>
            <a:lstStyle/>
            <a:p>
              <a:r>
                <a:rPr lang="en-US" sz="1400" dirty="0">
                  <a:solidFill>
                    <a:srgbClr val="FF00FF"/>
                  </a:solidFill>
                </a:rPr>
                <a:t>[</a:t>
              </a:r>
              <a:r>
                <a:rPr lang="en-US" sz="1200" b="0" i="0" u="none" strike="noStrike" baseline="0" dirty="0">
                  <a:solidFill>
                    <a:srgbClr val="FF00FF"/>
                  </a:solidFill>
                </a:rPr>
                <a:t>Sateia: p308B,308C</a:t>
              </a:r>
              <a:r>
                <a:rPr lang="en-US" sz="1200" dirty="0">
                  <a:solidFill>
                    <a:srgbClr val="FF00FF"/>
                  </a:solidFill>
                </a:rPr>
                <a:t>] Current…CBT-I</a:t>
              </a:r>
            </a:p>
          </p:txBody>
        </p:sp>
        <p:sp>
          <p:nvSpPr>
            <p:cNvPr id="28" name="TextBox 27">
              <a:extLst>
                <a:ext uri="{FF2B5EF4-FFF2-40B4-BE49-F238E27FC236}">
                  <a16:creationId xmlns:a16="http://schemas.microsoft.com/office/drawing/2014/main" id="{25171798-F9A3-41AE-BB91-CAEF3343A86A}"/>
                </a:ext>
              </a:extLst>
            </p:cNvPr>
            <p:cNvSpPr txBox="1"/>
            <p:nvPr/>
          </p:nvSpPr>
          <p:spPr>
            <a:xfrm>
              <a:off x="4514358" y="4546182"/>
              <a:ext cx="3944504" cy="523220"/>
            </a:xfrm>
            <a:prstGeom prst="rect">
              <a:avLst/>
            </a:prstGeom>
            <a:noFill/>
          </p:spPr>
          <p:txBody>
            <a:bodyPr wrap="square" rtlCol="0">
              <a:spAutoFit/>
            </a:bodyPr>
            <a:lstStyle/>
            <a:p>
              <a:r>
                <a:rPr lang="en-US" sz="1400" dirty="0">
                  <a:solidFill>
                    <a:srgbClr val="FF00FF"/>
                  </a:solidFill>
                </a:rPr>
                <a:t>[Carney: p4A] [Edinger: p1A,B, 3A] combination…improvements</a:t>
              </a:r>
            </a:p>
          </p:txBody>
        </p:sp>
        <p:sp>
          <p:nvSpPr>
            <p:cNvPr id="29" name="TextBox 28">
              <a:extLst>
                <a:ext uri="{FF2B5EF4-FFF2-40B4-BE49-F238E27FC236}">
                  <a16:creationId xmlns:a16="http://schemas.microsoft.com/office/drawing/2014/main" id="{A056F911-2633-42E0-B8AF-D8ECF1EF381F}"/>
                </a:ext>
              </a:extLst>
            </p:cNvPr>
            <p:cNvSpPr txBox="1"/>
            <p:nvPr/>
          </p:nvSpPr>
          <p:spPr>
            <a:xfrm>
              <a:off x="4927874" y="6038898"/>
              <a:ext cx="3944504" cy="307777"/>
            </a:xfrm>
            <a:prstGeom prst="rect">
              <a:avLst/>
            </a:prstGeom>
            <a:noFill/>
          </p:spPr>
          <p:txBody>
            <a:bodyPr wrap="square" rtlCol="0">
              <a:spAutoFit/>
            </a:bodyPr>
            <a:lstStyle/>
            <a:p>
              <a:r>
                <a:rPr lang="en-US" sz="1400" dirty="0">
                  <a:solidFill>
                    <a:srgbClr val="FF00FF"/>
                  </a:solidFill>
                </a:rPr>
                <a:t>[Edinger: p1A,B,3A] when … results</a:t>
              </a:r>
            </a:p>
          </p:txBody>
        </p:sp>
      </p:grpSp>
    </p:spTree>
    <p:extLst>
      <p:ext uri="{BB962C8B-B14F-4D97-AF65-F5344CB8AC3E}">
        <p14:creationId xmlns:p14="http://schemas.microsoft.com/office/powerpoint/2010/main" val="2438437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191650B-C62B-F344-9886-EF59A2F6AF67}"/>
              </a:ext>
            </a:extLst>
          </p:cNvPr>
          <p:cNvSpPr/>
          <p:nvPr/>
        </p:nvSpPr>
        <p:spPr>
          <a:xfrm>
            <a:off x="1060418" y="4994878"/>
            <a:ext cx="7342391" cy="1269338"/>
          </a:xfrm>
          <a:prstGeom prst="rect">
            <a:avLst/>
          </a:prstGeom>
          <a:gradFill>
            <a:gsLst>
              <a:gs pos="0">
                <a:srgbClr val="2E5A74"/>
              </a:gs>
              <a:gs pos="99000">
                <a:srgbClr val="5F163A"/>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Title 3">
            <a:extLst>
              <a:ext uri="{FF2B5EF4-FFF2-40B4-BE49-F238E27FC236}">
                <a16:creationId xmlns:a16="http://schemas.microsoft.com/office/drawing/2014/main" id="{F879D066-0FB1-47E7-99E2-07DB106BB81F}"/>
              </a:ext>
            </a:extLst>
          </p:cNvPr>
          <p:cNvSpPr>
            <a:spLocks noGrp="1"/>
          </p:cNvSpPr>
          <p:nvPr>
            <p:ph type="title"/>
          </p:nvPr>
        </p:nvSpPr>
        <p:spPr>
          <a:xfrm>
            <a:off x="457200" y="457200"/>
            <a:ext cx="7886700" cy="427354"/>
          </a:xfrm>
        </p:spPr>
        <p:txBody>
          <a:bodyPr>
            <a:normAutofit fontScale="90000"/>
          </a:bodyPr>
          <a:lstStyle/>
          <a:p>
            <a:r>
              <a:rPr lang="en-US" dirty="0"/>
              <a:t>Medication Overview</a:t>
            </a:r>
            <a:endParaRPr lang="en-US" sz="2800" dirty="0">
              <a:solidFill>
                <a:srgbClr val="8F1D56"/>
              </a:solidFill>
            </a:endParaRPr>
          </a:p>
        </p:txBody>
      </p:sp>
      <p:pic>
        <p:nvPicPr>
          <p:cNvPr id="33" name="Picture 32">
            <a:extLst>
              <a:ext uri="{FF2B5EF4-FFF2-40B4-BE49-F238E27FC236}">
                <a16:creationId xmlns:a16="http://schemas.microsoft.com/office/drawing/2014/main" id="{753A67F2-37E8-9246-AE35-8CFA2AFF4404}"/>
              </a:ext>
            </a:extLst>
          </p:cNvPr>
          <p:cNvPicPr>
            <a:picLocks noChangeAspect="1"/>
          </p:cNvPicPr>
          <p:nvPr/>
        </p:nvPicPr>
        <p:blipFill>
          <a:blip r:embed="rId3">
            <a:alphaModFix amt="15000"/>
          </a:blip>
          <a:stretch>
            <a:fillRect/>
          </a:stretch>
        </p:blipFill>
        <p:spPr>
          <a:xfrm>
            <a:off x="702465" y="3049679"/>
            <a:ext cx="5715920" cy="437136"/>
          </a:xfrm>
          <a:prstGeom prst="rect">
            <a:avLst/>
          </a:prstGeom>
        </p:spPr>
      </p:pic>
      <p:sp>
        <p:nvSpPr>
          <p:cNvPr id="8" name="TextBox 7">
            <a:extLst>
              <a:ext uri="{FF2B5EF4-FFF2-40B4-BE49-F238E27FC236}">
                <a16:creationId xmlns:a16="http://schemas.microsoft.com/office/drawing/2014/main" id="{15EC75EE-E550-4B2C-A04E-F19643D2A3C2}"/>
              </a:ext>
            </a:extLst>
          </p:cNvPr>
          <p:cNvSpPr txBox="1"/>
          <p:nvPr/>
        </p:nvSpPr>
        <p:spPr>
          <a:xfrm>
            <a:off x="1587260" y="1363258"/>
            <a:ext cx="7047781" cy="3117969"/>
          </a:xfrm>
          <a:prstGeom prst="rect">
            <a:avLst/>
          </a:prstGeom>
          <a:noFill/>
        </p:spPr>
        <p:txBody>
          <a:bodyPr wrap="square" rtlCol="0">
            <a:spAutoFit/>
          </a:bodyPr>
          <a:lstStyle/>
          <a:p>
            <a:pPr marL="182880" indent="-182880">
              <a:lnSpc>
                <a:spcPts val="1720"/>
              </a:lnSpc>
              <a:spcBef>
                <a:spcPts val="300"/>
              </a:spcBef>
              <a:buClr>
                <a:srgbClr val="8F1D56"/>
              </a:buClr>
              <a:buFont typeface="Wingdings" pitchFamily="2" charset="2"/>
              <a:buChar char="§"/>
            </a:pPr>
            <a:r>
              <a:rPr lang="en-US" sz="1400" dirty="0">
                <a:solidFill>
                  <a:srgbClr val="56575B"/>
                </a:solidFill>
              </a:rPr>
              <a:t>Benzodiazepine receptor agonists (BzRAs)</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Benzodiazepines </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Nonbenzodiazepine benzodiazepine receptor agonists (also known as Z-drugs) </a:t>
            </a:r>
          </a:p>
          <a:p>
            <a:pPr marL="182880" indent="-182880">
              <a:lnSpc>
                <a:spcPts val="1720"/>
              </a:lnSpc>
              <a:spcBef>
                <a:spcPts val="300"/>
              </a:spcBef>
              <a:buClr>
                <a:srgbClr val="8F1D56"/>
              </a:buClr>
              <a:buFont typeface="Wingdings" pitchFamily="2" charset="2"/>
              <a:buChar char="§"/>
            </a:pPr>
            <a:r>
              <a:rPr lang="en-US" sz="1400" dirty="0">
                <a:solidFill>
                  <a:srgbClr val="56575B"/>
                </a:solidFill>
              </a:rPr>
              <a:t>Melatonin receptor agonists</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Ramelteon</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Melatonin (non-prescription)</a:t>
            </a:r>
          </a:p>
          <a:p>
            <a:pPr marL="182880" indent="-182880">
              <a:lnSpc>
                <a:spcPts val="1720"/>
              </a:lnSpc>
              <a:spcBef>
                <a:spcPts val="300"/>
              </a:spcBef>
              <a:buClr>
                <a:srgbClr val="8F1D56"/>
              </a:buClr>
              <a:buFont typeface="Wingdings" pitchFamily="2" charset="2"/>
              <a:buChar char="§"/>
            </a:pPr>
            <a:r>
              <a:rPr lang="en-US" sz="1400" dirty="0">
                <a:solidFill>
                  <a:srgbClr val="56575B"/>
                </a:solidFill>
              </a:rPr>
              <a:t>Orexin receptor antagonists (ORAs)</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Suvorexant</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Lemborexant</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Daridorexant</a:t>
            </a:r>
          </a:p>
          <a:p>
            <a:pPr marL="182880" indent="-182880">
              <a:lnSpc>
                <a:spcPts val="1720"/>
              </a:lnSpc>
              <a:spcBef>
                <a:spcPts val="300"/>
              </a:spcBef>
              <a:buClr>
                <a:srgbClr val="8F1D56"/>
              </a:buClr>
              <a:buFont typeface="Wingdings" pitchFamily="2" charset="2"/>
              <a:buChar char="§"/>
            </a:pPr>
            <a:r>
              <a:rPr lang="en-US" sz="1400" dirty="0">
                <a:solidFill>
                  <a:srgbClr val="56575B"/>
                </a:solidFill>
              </a:rPr>
              <a:t>An H</a:t>
            </a:r>
            <a:r>
              <a:rPr lang="en-US" sz="1400" baseline="-25000" dirty="0">
                <a:solidFill>
                  <a:srgbClr val="56575B"/>
                </a:solidFill>
              </a:rPr>
              <a:t>1</a:t>
            </a:r>
            <a:r>
              <a:rPr lang="en-US" sz="1400" dirty="0">
                <a:solidFill>
                  <a:srgbClr val="56575B"/>
                </a:solidFill>
              </a:rPr>
              <a:t> receptor antagonist</a:t>
            </a:r>
          </a:p>
          <a:p>
            <a:pPr marL="640080" lvl="1" indent="-182880">
              <a:lnSpc>
                <a:spcPts val="1720"/>
              </a:lnSpc>
              <a:spcBef>
                <a:spcPts val="300"/>
              </a:spcBef>
              <a:buClr>
                <a:srgbClr val="8F1D56"/>
              </a:buClr>
              <a:buFont typeface="Wingdings" pitchFamily="2" charset="2"/>
              <a:buChar char="§"/>
            </a:pPr>
            <a:r>
              <a:rPr lang="en-US" sz="1400" dirty="0">
                <a:solidFill>
                  <a:srgbClr val="56575B"/>
                </a:solidFill>
              </a:rPr>
              <a:t>Doxepin</a:t>
            </a:r>
          </a:p>
        </p:txBody>
      </p:sp>
      <p:sp>
        <p:nvSpPr>
          <p:cNvPr id="5" name="TextBox 4">
            <a:extLst>
              <a:ext uri="{FF2B5EF4-FFF2-40B4-BE49-F238E27FC236}">
                <a16:creationId xmlns:a16="http://schemas.microsoft.com/office/drawing/2014/main" id="{B2B520EA-D1B9-0D4A-854C-C5077B8F2A13}"/>
              </a:ext>
            </a:extLst>
          </p:cNvPr>
          <p:cNvSpPr txBox="1"/>
          <p:nvPr/>
        </p:nvSpPr>
        <p:spPr>
          <a:xfrm>
            <a:off x="473595" y="881533"/>
            <a:ext cx="8326865" cy="369332"/>
          </a:xfrm>
          <a:prstGeom prst="rect">
            <a:avLst/>
          </a:prstGeom>
          <a:noFill/>
        </p:spPr>
        <p:txBody>
          <a:bodyPr wrap="square" rtlCol="0">
            <a:spAutoFit/>
          </a:bodyPr>
          <a:lstStyle/>
          <a:p>
            <a:r>
              <a:rPr lang="en-US" dirty="0">
                <a:solidFill>
                  <a:srgbClr val="8F1D56"/>
                </a:solidFill>
                <a:latin typeface="+mj-lt"/>
              </a:rPr>
              <a:t>The main classifications of medications used for insomnia are:</a:t>
            </a:r>
          </a:p>
        </p:txBody>
      </p:sp>
      <p:cxnSp>
        <p:nvCxnSpPr>
          <p:cNvPr id="22" name="Straight Connector 21">
            <a:extLst>
              <a:ext uri="{FF2B5EF4-FFF2-40B4-BE49-F238E27FC236}">
                <a16:creationId xmlns:a16="http://schemas.microsoft.com/office/drawing/2014/main" id="{CA0FDB49-C842-494C-A450-A8FE5B96804E}"/>
              </a:ext>
            </a:extLst>
          </p:cNvPr>
          <p:cNvCxnSpPr>
            <a:cxnSpLocks/>
          </p:cNvCxnSpPr>
          <p:nvPr/>
        </p:nvCxnSpPr>
        <p:spPr>
          <a:xfrm flipV="1">
            <a:off x="969610" y="1639019"/>
            <a:ext cx="0" cy="4262217"/>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5F529E2-056D-A94C-89E7-8F9965426FEC}"/>
              </a:ext>
            </a:extLst>
          </p:cNvPr>
          <p:cNvGrpSpPr/>
          <p:nvPr/>
        </p:nvGrpSpPr>
        <p:grpSpPr>
          <a:xfrm>
            <a:off x="598501" y="3943668"/>
            <a:ext cx="731520" cy="731520"/>
            <a:chOff x="909051" y="4111803"/>
            <a:chExt cx="731520" cy="731520"/>
          </a:xfrm>
        </p:grpSpPr>
        <p:sp>
          <p:nvSpPr>
            <p:cNvPr id="23" name="Oval 22">
              <a:extLst>
                <a:ext uri="{FF2B5EF4-FFF2-40B4-BE49-F238E27FC236}">
                  <a16:creationId xmlns:a16="http://schemas.microsoft.com/office/drawing/2014/main" id="{775861DC-59DA-534B-856F-2DE9A4887C11}"/>
                </a:ext>
              </a:extLst>
            </p:cNvPr>
            <p:cNvSpPr>
              <a:spLocks noChangeAspect="1"/>
            </p:cNvSpPr>
            <p:nvPr/>
          </p:nvSpPr>
          <p:spPr>
            <a:xfrm>
              <a:off x="909051" y="4111803"/>
              <a:ext cx="731520" cy="73152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a:extLst>
                <a:ext uri="{FF2B5EF4-FFF2-40B4-BE49-F238E27FC236}">
                  <a16:creationId xmlns:a16="http://schemas.microsoft.com/office/drawing/2014/main" id="{E66F74A2-8984-194A-8010-6955F1F3D1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09219">
              <a:off x="1011696" y="4261740"/>
              <a:ext cx="526230" cy="415445"/>
            </a:xfrm>
            <a:prstGeom prst="rect">
              <a:avLst/>
            </a:prstGeom>
          </p:spPr>
        </p:pic>
      </p:grpSp>
      <p:grpSp>
        <p:nvGrpSpPr>
          <p:cNvPr id="12" name="Group 11">
            <a:extLst>
              <a:ext uri="{FF2B5EF4-FFF2-40B4-BE49-F238E27FC236}">
                <a16:creationId xmlns:a16="http://schemas.microsoft.com/office/drawing/2014/main" id="{61068127-1407-0945-A39A-B0D785887EC8}"/>
              </a:ext>
            </a:extLst>
          </p:cNvPr>
          <p:cNvGrpSpPr/>
          <p:nvPr/>
        </p:nvGrpSpPr>
        <p:grpSpPr>
          <a:xfrm>
            <a:off x="598501" y="1320471"/>
            <a:ext cx="731520" cy="731520"/>
            <a:chOff x="909051" y="1622397"/>
            <a:chExt cx="731520" cy="731520"/>
          </a:xfrm>
        </p:grpSpPr>
        <p:sp>
          <p:nvSpPr>
            <p:cNvPr id="24" name="Oval 23">
              <a:extLst>
                <a:ext uri="{FF2B5EF4-FFF2-40B4-BE49-F238E27FC236}">
                  <a16:creationId xmlns:a16="http://schemas.microsoft.com/office/drawing/2014/main" id="{C7410C21-D440-C248-A6C1-72661B2CFE13}"/>
                </a:ext>
              </a:extLst>
            </p:cNvPr>
            <p:cNvSpPr>
              <a:spLocks noChangeAspect="1"/>
            </p:cNvSpPr>
            <p:nvPr/>
          </p:nvSpPr>
          <p:spPr>
            <a:xfrm>
              <a:off x="909051" y="1622397"/>
              <a:ext cx="731520" cy="73152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5D173C1-22A3-7A45-ADBE-D167E6717E7E}"/>
                </a:ext>
              </a:extLst>
            </p:cNvPr>
            <p:cNvPicPr>
              <a:picLocks noChangeAspect="1"/>
            </p:cNvPicPr>
            <p:nvPr/>
          </p:nvPicPr>
          <p:blipFill>
            <a:blip r:embed="rId6"/>
            <a:srcRect/>
            <a:stretch/>
          </p:blipFill>
          <p:spPr>
            <a:xfrm>
              <a:off x="1017750" y="1661610"/>
              <a:ext cx="541448" cy="657760"/>
            </a:xfrm>
            <a:prstGeom prst="rect">
              <a:avLst/>
            </a:prstGeom>
          </p:spPr>
        </p:pic>
      </p:grpSp>
      <p:sp>
        <p:nvSpPr>
          <p:cNvPr id="3" name="TextBox 2">
            <a:extLst>
              <a:ext uri="{FF2B5EF4-FFF2-40B4-BE49-F238E27FC236}">
                <a16:creationId xmlns:a16="http://schemas.microsoft.com/office/drawing/2014/main" id="{0E83AD35-4C4D-45BA-8710-05CC8EAE1477}"/>
              </a:ext>
            </a:extLst>
          </p:cNvPr>
          <p:cNvSpPr txBox="1"/>
          <p:nvPr/>
        </p:nvSpPr>
        <p:spPr>
          <a:xfrm>
            <a:off x="1500957" y="4376585"/>
            <a:ext cx="6975324" cy="523220"/>
          </a:xfrm>
          <a:prstGeom prst="rect">
            <a:avLst/>
          </a:prstGeom>
          <a:noFill/>
        </p:spPr>
        <p:txBody>
          <a:bodyPr wrap="square" rtlCol="0">
            <a:spAutoFit/>
          </a:bodyPr>
          <a:lstStyle/>
          <a:p>
            <a:r>
              <a:rPr lang="en-US" sz="1400" dirty="0">
                <a:solidFill>
                  <a:srgbClr val="56575B"/>
                </a:solidFill>
              </a:rPr>
              <a:t>In addition to these main drug classes, other agents may be used. Many patients will have already tried some of these remedies before seeking help from an HCP. </a:t>
            </a:r>
          </a:p>
        </p:txBody>
      </p:sp>
      <p:pic>
        <p:nvPicPr>
          <p:cNvPr id="15" name="Picture 14">
            <a:extLst>
              <a:ext uri="{FF2B5EF4-FFF2-40B4-BE49-F238E27FC236}">
                <a16:creationId xmlns:a16="http://schemas.microsoft.com/office/drawing/2014/main" id="{700A126B-C70E-EC4B-B706-B8B19DF5E374}"/>
              </a:ext>
            </a:extLst>
          </p:cNvPr>
          <p:cNvPicPr>
            <a:picLocks noChangeAspect="1"/>
          </p:cNvPicPr>
          <p:nvPr/>
        </p:nvPicPr>
        <p:blipFill rotWithShape="1">
          <a:blip r:embed="rId7"/>
          <a:srcRect l="35736" r="11745" b="11231"/>
          <a:stretch/>
        </p:blipFill>
        <p:spPr>
          <a:xfrm>
            <a:off x="367109" y="4899805"/>
            <a:ext cx="1260648" cy="1337094"/>
          </a:xfrm>
          <a:prstGeom prst="ellipse">
            <a:avLst/>
          </a:prstGeom>
          <a:ln w="63500">
            <a:solidFill>
              <a:schemeClr val="bg1"/>
            </a:solidFill>
          </a:ln>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8F201021-518D-8645-8910-B30EA59E4970}"/>
              </a:ext>
            </a:extLst>
          </p:cNvPr>
          <p:cNvSpPr txBox="1"/>
          <p:nvPr/>
        </p:nvSpPr>
        <p:spPr>
          <a:xfrm>
            <a:off x="1741890" y="4900482"/>
            <a:ext cx="678180" cy="830997"/>
          </a:xfrm>
          <a:prstGeom prst="rect">
            <a:avLst/>
          </a:prstGeom>
          <a:noFill/>
        </p:spPr>
        <p:txBody>
          <a:bodyPr wrap="square" rtlCol="0">
            <a:spAutoFit/>
          </a:bodyPr>
          <a:lstStyle/>
          <a:p>
            <a:r>
              <a:rPr lang="en-US" sz="4800" dirty="0">
                <a:solidFill>
                  <a:schemeClr val="bg1">
                    <a:alpha val="50000"/>
                  </a:schemeClr>
                </a:solidFill>
                <a:latin typeface="+mj-lt"/>
              </a:rPr>
              <a:t>“</a:t>
            </a:r>
          </a:p>
        </p:txBody>
      </p:sp>
      <p:sp>
        <p:nvSpPr>
          <p:cNvPr id="10" name="TextBox 9">
            <a:extLst>
              <a:ext uri="{FF2B5EF4-FFF2-40B4-BE49-F238E27FC236}">
                <a16:creationId xmlns:a16="http://schemas.microsoft.com/office/drawing/2014/main" id="{BF72873C-3640-A840-AB9D-292F23971A17}"/>
              </a:ext>
            </a:extLst>
          </p:cNvPr>
          <p:cNvSpPr txBox="1"/>
          <p:nvPr/>
        </p:nvSpPr>
        <p:spPr>
          <a:xfrm>
            <a:off x="2130725" y="5129680"/>
            <a:ext cx="6165781" cy="1075744"/>
          </a:xfrm>
          <a:prstGeom prst="rect">
            <a:avLst/>
          </a:prstGeom>
          <a:noFill/>
        </p:spPr>
        <p:txBody>
          <a:bodyPr wrap="square" rtlCol="0">
            <a:spAutoFit/>
          </a:bodyPr>
          <a:lstStyle/>
          <a:p>
            <a:pPr>
              <a:lnSpc>
                <a:spcPts val="1780"/>
              </a:lnSpc>
              <a:spcBef>
                <a:spcPts val="600"/>
              </a:spcBef>
            </a:pPr>
            <a:r>
              <a:rPr lang="en-US" sz="1400" b="1" dirty="0">
                <a:solidFill>
                  <a:schemeClr val="bg1"/>
                </a:solidFill>
                <a:latin typeface="+mj-lt"/>
              </a:rPr>
              <a:t>My doctor went over some information with me about the different types of medications</a:t>
            </a:r>
            <a:r>
              <a:rPr lang="en-US" sz="1400" b="1" dirty="0">
                <a:solidFill>
                  <a:schemeClr val="bg1"/>
                </a:solidFill>
              </a:rPr>
              <a:t> </a:t>
            </a:r>
            <a:r>
              <a:rPr lang="en-US" sz="1400" i="1" dirty="0">
                <a:solidFill>
                  <a:schemeClr val="bg1"/>
                </a:solidFill>
              </a:rPr>
              <a:t>for insomnia and how they are used.</a:t>
            </a:r>
          </a:p>
          <a:p>
            <a:pPr>
              <a:lnSpc>
                <a:spcPts val="1780"/>
              </a:lnSpc>
              <a:spcBef>
                <a:spcPts val="600"/>
              </a:spcBef>
            </a:pPr>
            <a:r>
              <a:rPr lang="en-US" sz="1400" i="1" dirty="0">
                <a:solidFill>
                  <a:schemeClr val="bg1"/>
                </a:solidFill>
              </a:rPr>
              <a:t>“I had already heard about those ‘Z-drugs’ like zolpidem, but I didn’t know there were other types of medication for insomnia.</a:t>
            </a:r>
            <a:endParaRPr lang="en-US" sz="1400" dirty="0"/>
          </a:p>
        </p:txBody>
      </p:sp>
      <p:sp>
        <p:nvSpPr>
          <p:cNvPr id="21" name="TextBox 20">
            <a:extLst>
              <a:ext uri="{FF2B5EF4-FFF2-40B4-BE49-F238E27FC236}">
                <a16:creationId xmlns:a16="http://schemas.microsoft.com/office/drawing/2014/main" id="{7DF0CB6A-17BF-A24E-BE91-E3EC72B642D1}"/>
              </a:ext>
            </a:extLst>
          </p:cNvPr>
          <p:cNvSpPr txBox="1"/>
          <p:nvPr/>
        </p:nvSpPr>
        <p:spPr>
          <a:xfrm>
            <a:off x="6080806" y="5767502"/>
            <a:ext cx="871072" cy="830997"/>
          </a:xfrm>
          <a:prstGeom prst="rect">
            <a:avLst/>
          </a:prstGeom>
          <a:noFill/>
        </p:spPr>
        <p:txBody>
          <a:bodyPr wrap="square" rtlCol="0">
            <a:spAutoFit/>
          </a:bodyPr>
          <a:lstStyle/>
          <a:p>
            <a:r>
              <a:rPr lang="en-US" sz="4800" dirty="0">
                <a:solidFill>
                  <a:schemeClr val="bg1">
                    <a:alpha val="50000"/>
                  </a:schemeClr>
                </a:solidFill>
                <a:latin typeface="+mj-lt"/>
              </a:rPr>
              <a:t>”</a:t>
            </a:r>
          </a:p>
        </p:txBody>
      </p:sp>
      <p:grpSp>
        <p:nvGrpSpPr>
          <p:cNvPr id="2" name="refs" hidden="1">
            <a:extLst>
              <a:ext uri="{FF2B5EF4-FFF2-40B4-BE49-F238E27FC236}">
                <a16:creationId xmlns:a16="http://schemas.microsoft.com/office/drawing/2014/main" id="{E8537391-EEBD-EF64-B817-8AA69AA1CC91}"/>
              </a:ext>
            </a:extLst>
          </p:cNvPr>
          <p:cNvGrpSpPr/>
          <p:nvPr/>
        </p:nvGrpSpPr>
        <p:grpSpPr>
          <a:xfrm>
            <a:off x="3239828" y="202667"/>
            <a:ext cx="8142650" cy="4785685"/>
            <a:chOff x="3239828" y="202667"/>
            <a:chExt cx="8142650" cy="4785685"/>
          </a:xfrm>
        </p:grpSpPr>
        <p:sp>
          <p:nvSpPr>
            <p:cNvPr id="28" name="TextBox 27">
              <a:extLst>
                <a:ext uri="{FF2B5EF4-FFF2-40B4-BE49-F238E27FC236}">
                  <a16:creationId xmlns:a16="http://schemas.microsoft.com/office/drawing/2014/main" id="{43E6B299-119F-48EB-B6AC-F6E9042EBDD4}"/>
                </a:ext>
              </a:extLst>
            </p:cNvPr>
            <p:cNvSpPr txBox="1"/>
            <p:nvPr/>
          </p:nvSpPr>
          <p:spPr>
            <a:xfrm>
              <a:off x="3560425" y="4157426"/>
              <a:ext cx="4432185" cy="276999"/>
            </a:xfrm>
            <a:prstGeom prst="rect">
              <a:avLst/>
            </a:prstGeom>
            <a:noFill/>
          </p:spPr>
          <p:txBody>
            <a:bodyPr wrap="square" rtlCol="0">
              <a:spAutoFit/>
            </a:bodyPr>
            <a:lstStyle/>
            <a:p>
              <a:r>
                <a:rPr lang="en-US" sz="1200" dirty="0">
                  <a:solidFill>
                    <a:srgbClr val="FF00FF"/>
                  </a:solidFill>
                </a:rPr>
                <a:t>[Silenor PI 2020: p1A; p14A] An…doxepin</a:t>
              </a:r>
            </a:p>
          </p:txBody>
        </p:sp>
        <p:sp>
          <p:nvSpPr>
            <p:cNvPr id="18" name="TextBox 17">
              <a:extLst>
                <a:ext uri="{FF2B5EF4-FFF2-40B4-BE49-F238E27FC236}">
                  <a16:creationId xmlns:a16="http://schemas.microsoft.com/office/drawing/2014/main" id="{F5F03F10-CFD1-4A39-8AE7-C4B2B2A2303A}"/>
                </a:ext>
              </a:extLst>
            </p:cNvPr>
            <p:cNvSpPr txBox="1"/>
            <p:nvPr/>
          </p:nvSpPr>
          <p:spPr>
            <a:xfrm>
              <a:off x="3239828" y="3071646"/>
              <a:ext cx="2430099" cy="276999"/>
            </a:xfrm>
            <a:prstGeom prst="rect">
              <a:avLst/>
            </a:prstGeom>
            <a:noFill/>
          </p:spPr>
          <p:txBody>
            <a:bodyPr wrap="square" rtlCol="0">
              <a:spAutoFit/>
            </a:bodyPr>
            <a:lstStyle/>
            <a:p>
              <a:r>
                <a:rPr lang="en-US" sz="1200" dirty="0">
                  <a:solidFill>
                    <a:srgbClr val="FF00FF"/>
                  </a:solidFill>
                </a:rPr>
                <a:t>[Belsomra PI: p11A]</a:t>
              </a:r>
            </a:p>
          </p:txBody>
        </p:sp>
        <p:sp>
          <p:nvSpPr>
            <p:cNvPr id="19" name="TextBox 18">
              <a:extLst>
                <a:ext uri="{FF2B5EF4-FFF2-40B4-BE49-F238E27FC236}">
                  <a16:creationId xmlns:a16="http://schemas.microsoft.com/office/drawing/2014/main" id="{24C29949-280B-45BF-9938-B987F1B351C0}"/>
                </a:ext>
              </a:extLst>
            </p:cNvPr>
            <p:cNvSpPr txBox="1"/>
            <p:nvPr/>
          </p:nvSpPr>
          <p:spPr>
            <a:xfrm>
              <a:off x="3953268" y="3915063"/>
              <a:ext cx="3901084" cy="276999"/>
            </a:xfrm>
            <a:prstGeom prst="rect">
              <a:avLst/>
            </a:prstGeom>
            <a:noFill/>
          </p:spPr>
          <p:txBody>
            <a:bodyPr wrap="square" rtlCol="0">
              <a:spAutoFit/>
            </a:bodyPr>
            <a:lstStyle/>
            <a:p>
              <a:r>
                <a:rPr lang="en-US" sz="1200" dirty="0">
                  <a:solidFill>
                    <a:srgbClr val="FF00FF"/>
                  </a:solidFill>
                </a:rPr>
                <a:t>[Mihic G&amp;G Ch19 p30B] An H</a:t>
              </a:r>
              <a:r>
                <a:rPr lang="en-US" sz="1200" baseline="-25000" dirty="0">
                  <a:solidFill>
                    <a:srgbClr val="FF00FF"/>
                  </a:solidFill>
                </a:rPr>
                <a:t>1</a:t>
              </a:r>
              <a:r>
                <a:rPr lang="en-US" sz="1200" dirty="0">
                  <a:solidFill>
                    <a:srgbClr val="FF00FF"/>
                  </a:solidFill>
                </a:rPr>
                <a:t> receptor agonist</a:t>
              </a:r>
            </a:p>
          </p:txBody>
        </p:sp>
        <p:sp>
          <p:nvSpPr>
            <p:cNvPr id="20" name="TextBox 19">
              <a:extLst>
                <a:ext uri="{FF2B5EF4-FFF2-40B4-BE49-F238E27FC236}">
                  <a16:creationId xmlns:a16="http://schemas.microsoft.com/office/drawing/2014/main" id="{4A092A99-D2A3-4D3C-9EFC-1B752A86C2DD}"/>
                </a:ext>
              </a:extLst>
            </p:cNvPr>
            <p:cNvSpPr txBox="1"/>
            <p:nvPr/>
          </p:nvSpPr>
          <p:spPr>
            <a:xfrm>
              <a:off x="4066777" y="2159766"/>
              <a:ext cx="3674067" cy="461665"/>
            </a:xfrm>
            <a:prstGeom prst="rect">
              <a:avLst/>
            </a:prstGeom>
            <a:noFill/>
          </p:spPr>
          <p:txBody>
            <a:bodyPr wrap="square" rtlCol="0">
              <a:spAutoFit/>
            </a:bodyPr>
            <a:lstStyle/>
            <a:p>
              <a:r>
                <a:rPr lang="en-US" sz="1200" dirty="0">
                  <a:solidFill>
                    <a:srgbClr val="FF00FF"/>
                  </a:solidFill>
                </a:rPr>
                <a:t>[Mihic G&amp;G Ch19 p30A] Melatonin receptor agonist …Ramelteon</a:t>
              </a:r>
            </a:p>
          </p:txBody>
        </p:sp>
        <p:sp>
          <p:nvSpPr>
            <p:cNvPr id="34" name="TextBox 33">
              <a:extLst>
                <a:ext uri="{FF2B5EF4-FFF2-40B4-BE49-F238E27FC236}">
                  <a16:creationId xmlns:a16="http://schemas.microsoft.com/office/drawing/2014/main" id="{6DBDFF46-20B1-4EE7-84E9-B7A25F609F23}"/>
                </a:ext>
              </a:extLst>
            </p:cNvPr>
            <p:cNvSpPr txBox="1"/>
            <p:nvPr/>
          </p:nvSpPr>
          <p:spPr>
            <a:xfrm>
              <a:off x="4180092" y="202667"/>
              <a:ext cx="2979670" cy="461665"/>
            </a:xfrm>
            <a:prstGeom prst="rect">
              <a:avLst/>
            </a:prstGeom>
            <a:noFill/>
          </p:spPr>
          <p:txBody>
            <a:bodyPr wrap="square" rtlCol="0">
              <a:spAutoFit/>
            </a:bodyPr>
            <a:lstStyle/>
            <a:p>
              <a:r>
                <a:rPr lang="en-US" sz="1200" dirty="0">
                  <a:solidFill>
                    <a:srgbClr val="FF00FF"/>
                  </a:solidFill>
                </a:rPr>
                <a:t>[Sateia: p315A] stem, all bullets and subbullets</a:t>
              </a:r>
              <a:endParaRPr lang="en-US" sz="1400" dirty="0">
                <a:solidFill>
                  <a:srgbClr val="FF00FF"/>
                </a:solidFill>
              </a:endParaRPr>
            </a:p>
          </p:txBody>
        </p:sp>
        <p:sp>
          <p:nvSpPr>
            <p:cNvPr id="37" name="TextBox 36">
              <a:extLst>
                <a:ext uri="{FF2B5EF4-FFF2-40B4-BE49-F238E27FC236}">
                  <a16:creationId xmlns:a16="http://schemas.microsoft.com/office/drawing/2014/main" id="{7E51FF6D-C8B5-4DD3-AF95-ACB378E67509}"/>
                </a:ext>
              </a:extLst>
            </p:cNvPr>
            <p:cNvSpPr txBox="1"/>
            <p:nvPr/>
          </p:nvSpPr>
          <p:spPr>
            <a:xfrm>
              <a:off x="5213615" y="1247896"/>
              <a:ext cx="4708307" cy="400110"/>
            </a:xfrm>
            <a:prstGeom prst="rect">
              <a:avLst/>
            </a:prstGeom>
            <a:noFill/>
          </p:spPr>
          <p:txBody>
            <a:bodyPr wrap="square" rtlCol="0">
              <a:spAutoFit/>
            </a:bodyPr>
            <a:lstStyle/>
            <a:p>
              <a:r>
                <a:rPr lang="en-US" sz="1000" dirty="0">
                  <a:solidFill>
                    <a:srgbClr val="FF00FF"/>
                  </a:solidFill>
                </a:rPr>
                <a:t>[Mihic G&amp;G Ch19: p7A,30C] [Bertisch: p2A][Schweitzer: p5A] Benzodiazepine bullet and subbullets</a:t>
              </a:r>
              <a:endParaRPr lang="en-US" sz="1050" dirty="0">
                <a:solidFill>
                  <a:srgbClr val="FF00FF"/>
                </a:solidFill>
              </a:endParaRPr>
            </a:p>
          </p:txBody>
        </p:sp>
        <p:sp>
          <p:nvSpPr>
            <p:cNvPr id="38" name="TextBox 37">
              <a:extLst>
                <a:ext uri="{FF2B5EF4-FFF2-40B4-BE49-F238E27FC236}">
                  <a16:creationId xmlns:a16="http://schemas.microsoft.com/office/drawing/2014/main" id="{E08308E7-3360-4703-AED8-F476DA8E3B9D}"/>
                </a:ext>
              </a:extLst>
            </p:cNvPr>
            <p:cNvSpPr txBox="1"/>
            <p:nvPr/>
          </p:nvSpPr>
          <p:spPr>
            <a:xfrm>
              <a:off x="8402808" y="910318"/>
              <a:ext cx="2979670" cy="276999"/>
            </a:xfrm>
            <a:prstGeom prst="rect">
              <a:avLst/>
            </a:prstGeom>
            <a:noFill/>
          </p:spPr>
          <p:txBody>
            <a:bodyPr wrap="square" rtlCol="0">
              <a:spAutoFit/>
            </a:bodyPr>
            <a:lstStyle/>
            <a:p>
              <a:r>
                <a:rPr lang="en-US" sz="1200" dirty="0">
                  <a:solidFill>
                    <a:srgbClr val="FF00FF"/>
                  </a:solidFill>
                </a:rPr>
                <a:t>[Schweitzer: p6A] the main classifications</a:t>
              </a:r>
              <a:endParaRPr lang="en-US" sz="1400" dirty="0">
                <a:solidFill>
                  <a:srgbClr val="FF00FF"/>
                </a:solidFill>
              </a:endParaRPr>
            </a:p>
          </p:txBody>
        </p:sp>
        <p:sp>
          <p:nvSpPr>
            <p:cNvPr id="40" name="TextBox 39">
              <a:extLst>
                <a:ext uri="{FF2B5EF4-FFF2-40B4-BE49-F238E27FC236}">
                  <a16:creationId xmlns:a16="http://schemas.microsoft.com/office/drawing/2014/main" id="{069466FD-21B0-432E-BAEA-2AE8EB5CCD02}"/>
                </a:ext>
              </a:extLst>
            </p:cNvPr>
            <p:cNvSpPr txBox="1"/>
            <p:nvPr/>
          </p:nvSpPr>
          <p:spPr>
            <a:xfrm>
              <a:off x="3392228" y="3318975"/>
              <a:ext cx="2430099" cy="276999"/>
            </a:xfrm>
            <a:prstGeom prst="rect">
              <a:avLst/>
            </a:prstGeom>
            <a:noFill/>
          </p:spPr>
          <p:txBody>
            <a:bodyPr wrap="square" rtlCol="0">
              <a:spAutoFit/>
            </a:bodyPr>
            <a:lstStyle/>
            <a:p>
              <a:r>
                <a:rPr lang="en-US" sz="1200" dirty="0">
                  <a:solidFill>
                    <a:srgbClr val="FF00FF"/>
                  </a:solidFill>
                </a:rPr>
                <a:t>[Dayvigo PI: p11A]</a:t>
              </a:r>
            </a:p>
          </p:txBody>
        </p:sp>
        <p:sp>
          <p:nvSpPr>
            <p:cNvPr id="41" name="TextBox 40">
              <a:extLst>
                <a:ext uri="{FF2B5EF4-FFF2-40B4-BE49-F238E27FC236}">
                  <a16:creationId xmlns:a16="http://schemas.microsoft.com/office/drawing/2014/main" id="{5F09F6AB-1B08-4D44-BC0D-C76809760417}"/>
                </a:ext>
              </a:extLst>
            </p:cNvPr>
            <p:cNvSpPr txBox="1"/>
            <p:nvPr/>
          </p:nvSpPr>
          <p:spPr>
            <a:xfrm>
              <a:off x="4519163" y="2598402"/>
              <a:ext cx="5807329" cy="276999"/>
            </a:xfrm>
            <a:prstGeom prst="rect">
              <a:avLst/>
            </a:prstGeom>
            <a:noFill/>
          </p:spPr>
          <p:txBody>
            <a:bodyPr wrap="square" rtlCol="0">
              <a:spAutoFit/>
            </a:bodyPr>
            <a:lstStyle/>
            <a:p>
              <a:r>
                <a:rPr lang="en-US" sz="1200" dirty="0">
                  <a:solidFill>
                    <a:srgbClr val="FF00FF"/>
                  </a:solidFill>
                </a:rPr>
                <a:t>[Matheson 2017 p4A] [Sateia 2017: p311A] melatonin (non-prescription)</a:t>
              </a:r>
            </a:p>
          </p:txBody>
        </p:sp>
        <p:sp>
          <p:nvSpPr>
            <p:cNvPr id="42" name="TextBox 41">
              <a:extLst>
                <a:ext uri="{FF2B5EF4-FFF2-40B4-BE49-F238E27FC236}">
                  <a16:creationId xmlns:a16="http://schemas.microsoft.com/office/drawing/2014/main" id="{E2487B53-C960-47AF-B30D-CDC746E8E908}"/>
                </a:ext>
              </a:extLst>
            </p:cNvPr>
            <p:cNvSpPr txBox="1"/>
            <p:nvPr/>
          </p:nvSpPr>
          <p:spPr>
            <a:xfrm>
              <a:off x="7547318" y="4526687"/>
              <a:ext cx="2979670" cy="461665"/>
            </a:xfrm>
            <a:prstGeom prst="rect">
              <a:avLst/>
            </a:prstGeom>
            <a:noFill/>
          </p:spPr>
          <p:txBody>
            <a:bodyPr wrap="square" rtlCol="0">
              <a:spAutoFit/>
            </a:bodyPr>
            <a:lstStyle/>
            <a:p>
              <a:r>
                <a:rPr lang="en-US" sz="1200" dirty="0">
                  <a:solidFill>
                    <a:srgbClr val="FF00FF"/>
                  </a:solidFill>
                </a:rPr>
                <a:t>[Schweitzer: p6A, 7A, 8A] In addition…may be used</a:t>
              </a:r>
              <a:endParaRPr lang="en-US" sz="1400" dirty="0">
                <a:solidFill>
                  <a:srgbClr val="FF00FF"/>
                </a:solidFill>
              </a:endParaRPr>
            </a:p>
          </p:txBody>
        </p:sp>
        <p:sp>
          <p:nvSpPr>
            <p:cNvPr id="43" name="TextBox 42">
              <a:extLst>
                <a:ext uri="{FF2B5EF4-FFF2-40B4-BE49-F238E27FC236}">
                  <a16:creationId xmlns:a16="http://schemas.microsoft.com/office/drawing/2014/main" id="{EC4E91BB-57CA-4034-B186-8363F4E91161}"/>
                </a:ext>
              </a:extLst>
            </p:cNvPr>
            <p:cNvSpPr txBox="1"/>
            <p:nvPr/>
          </p:nvSpPr>
          <p:spPr>
            <a:xfrm>
              <a:off x="7708722" y="1662146"/>
              <a:ext cx="2867646" cy="276999"/>
            </a:xfrm>
            <a:prstGeom prst="rect">
              <a:avLst/>
            </a:prstGeom>
            <a:noFill/>
          </p:spPr>
          <p:txBody>
            <a:bodyPr wrap="square" rtlCol="0">
              <a:spAutoFit/>
            </a:bodyPr>
            <a:lstStyle/>
            <a:p>
              <a:r>
                <a:rPr lang="en-US" sz="1200" dirty="0">
                  <a:solidFill>
                    <a:srgbClr val="FF00FF"/>
                  </a:solidFill>
                </a:rPr>
                <a:t>[Matheson 2017 p2B] z-drugs</a:t>
              </a:r>
            </a:p>
          </p:txBody>
        </p:sp>
        <p:sp>
          <p:nvSpPr>
            <p:cNvPr id="31" name="TextBox 30">
              <a:extLst>
                <a:ext uri="{FF2B5EF4-FFF2-40B4-BE49-F238E27FC236}">
                  <a16:creationId xmlns:a16="http://schemas.microsoft.com/office/drawing/2014/main" id="{A20720E9-5C42-4437-97B8-3933A4DC21D6}"/>
                </a:ext>
              </a:extLst>
            </p:cNvPr>
            <p:cNvSpPr txBox="1"/>
            <p:nvPr/>
          </p:nvSpPr>
          <p:spPr>
            <a:xfrm>
              <a:off x="3842802" y="1631173"/>
              <a:ext cx="3674067" cy="276999"/>
            </a:xfrm>
            <a:prstGeom prst="rect">
              <a:avLst/>
            </a:prstGeom>
            <a:noFill/>
          </p:spPr>
          <p:txBody>
            <a:bodyPr wrap="square" rtlCol="0">
              <a:spAutoFit/>
            </a:bodyPr>
            <a:lstStyle/>
            <a:p>
              <a:r>
                <a:rPr lang="en-US" sz="1200" dirty="0">
                  <a:solidFill>
                    <a:srgbClr val="FF00FF"/>
                  </a:solidFill>
                </a:rPr>
                <a:t>[Mihic G&amp;G Ch19 p17A] (also known…Z-drugs)</a:t>
              </a:r>
            </a:p>
          </p:txBody>
        </p:sp>
        <p:sp>
          <p:nvSpPr>
            <p:cNvPr id="32" name="TextBox 31">
              <a:extLst>
                <a:ext uri="{FF2B5EF4-FFF2-40B4-BE49-F238E27FC236}">
                  <a16:creationId xmlns:a16="http://schemas.microsoft.com/office/drawing/2014/main" id="{A1A7C4CE-7A86-42DC-9020-29A82EB184B2}"/>
                </a:ext>
              </a:extLst>
            </p:cNvPr>
            <p:cNvSpPr txBox="1"/>
            <p:nvPr/>
          </p:nvSpPr>
          <p:spPr>
            <a:xfrm>
              <a:off x="3628081" y="3583556"/>
              <a:ext cx="2430099" cy="276999"/>
            </a:xfrm>
            <a:prstGeom prst="rect">
              <a:avLst/>
            </a:prstGeom>
            <a:noFill/>
          </p:spPr>
          <p:txBody>
            <a:bodyPr wrap="square" rtlCol="0">
              <a:spAutoFit/>
            </a:bodyPr>
            <a:lstStyle/>
            <a:p>
              <a:r>
                <a:rPr lang="en-US" sz="1200" dirty="0">
                  <a:solidFill>
                    <a:srgbClr val="FF00FF"/>
                  </a:solidFill>
                </a:rPr>
                <a:t>[Quviviq PI: p11A]</a:t>
              </a:r>
            </a:p>
          </p:txBody>
        </p:sp>
      </p:grpSp>
    </p:spTree>
    <p:extLst>
      <p:ext uri="{BB962C8B-B14F-4D97-AF65-F5344CB8AC3E}">
        <p14:creationId xmlns:p14="http://schemas.microsoft.com/office/powerpoint/2010/main" val="345341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79D066-0FB1-47E7-99E2-07DB106BB81F}"/>
              </a:ext>
            </a:extLst>
          </p:cNvPr>
          <p:cNvSpPr>
            <a:spLocks noGrp="1"/>
          </p:cNvSpPr>
          <p:nvPr>
            <p:ph type="title"/>
          </p:nvPr>
        </p:nvSpPr>
        <p:spPr>
          <a:xfrm>
            <a:off x="457200" y="457200"/>
            <a:ext cx="7886700" cy="427354"/>
          </a:xfrm>
        </p:spPr>
        <p:txBody>
          <a:bodyPr>
            <a:normAutofit fontScale="90000"/>
          </a:bodyPr>
          <a:lstStyle/>
          <a:p>
            <a:r>
              <a:rPr lang="en-US" dirty="0"/>
              <a:t>Treatment Considerations</a:t>
            </a:r>
            <a:endParaRPr lang="en-US" sz="2800" dirty="0">
              <a:solidFill>
                <a:srgbClr val="8F1D56"/>
              </a:solidFill>
            </a:endParaRPr>
          </a:p>
        </p:txBody>
      </p:sp>
      <p:pic>
        <p:nvPicPr>
          <p:cNvPr id="29" name="Picture 28">
            <a:extLst>
              <a:ext uri="{FF2B5EF4-FFF2-40B4-BE49-F238E27FC236}">
                <a16:creationId xmlns:a16="http://schemas.microsoft.com/office/drawing/2014/main" id="{BC11A257-05B5-7A4C-9221-59E715D04404}"/>
              </a:ext>
            </a:extLst>
          </p:cNvPr>
          <p:cNvPicPr>
            <a:picLocks noChangeAspect="1"/>
          </p:cNvPicPr>
          <p:nvPr/>
        </p:nvPicPr>
        <p:blipFill>
          <a:blip r:embed="rId3">
            <a:alphaModFix amt="15000"/>
          </a:blip>
          <a:stretch>
            <a:fillRect/>
          </a:stretch>
        </p:blipFill>
        <p:spPr>
          <a:xfrm>
            <a:off x="2021685" y="3813069"/>
            <a:ext cx="1542689" cy="1530957"/>
          </a:xfrm>
          <a:prstGeom prst="rect">
            <a:avLst/>
          </a:prstGeom>
        </p:spPr>
      </p:pic>
      <p:pic>
        <p:nvPicPr>
          <p:cNvPr id="33" name="Picture 32">
            <a:extLst>
              <a:ext uri="{FF2B5EF4-FFF2-40B4-BE49-F238E27FC236}">
                <a16:creationId xmlns:a16="http://schemas.microsoft.com/office/drawing/2014/main" id="{753A67F2-37E8-9246-AE35-8CFA2AFF4404}"/>
              </a:ext>
            </a:extLst>
          </p:cNvPr>
          <p:cNvPicPr>
            <a:picLocks noChangeAspect="1"/>
          </p:cNvPicPr>
          <p:nvPr/>
        </p:nvPicPr>
        <p:blipFill>
          <a:blip r:embed="rId4">
            <a:alphaModFix amt="15000"/>
          </a:blip>
          <a:stretch>
            <a:fillRect/>
          </a:stretch>
        </p:blipFill>
        <p:spPr>
          <a:xfrm>
            <a:off x="702465" y="3427939"/>
            <a:ext cx="5715920" cy="437136"/>
          </a:xfrm>
          <a:prstGeom prst="rect">
            <a:avLst/>
          </a:prstGeom>
        </p:spPr>
      </p:pic>
      <p:pic>
        <p:nvPicPr>
          <p:cNvPr id="37" name="Picture 36">
            <a:extLst>
              <a:ext uri="{FF2B5EF4-FFF2-40B4-BE49-F238E27FC236}">
                <a16:creationId xmlns:a16="http://schemas.microsoft.com/office/drawing/2014/main" id="{42B8C287-7FE0-564F-9DC8-F6BD814759EF}"/>
              </a:ext>
            </a:extLst>
          </p:cNvPr>
          <p:cNvPicPr>
            <a:picLocks noChangeAspect="1"/>
          </p:cNvPicPr>
          <p:nvPr/>
        </p:nvPicPr>
        <p:blipFill>
          <a:blip r:embed="rId5">
            <a:alphaModFix amt="15000"/>
          </a:blip>
          <a:stretch>
            <a:fillRect/>
          </a:stretch>
        </p:blipFill>
        <p:spPr>
          <a:xfrm>
            <a:off x="4544108" y="4123490"/>
            <a:ext cx="1623909" cy="1460390"/>
          </a:xfrm>
          <a:prstGeom prst="rect">
            <a:avLst/>
          </a:prstGeom>
        </p:spPr>
      </p:pic>
      <p:sp>
        <p:nvSpPr>
          <p:cNvPr id="3" name="TextBox 2">
            <a:extLst>
              <a:ext uri="{FF2B5EF4-FFF2-40B4-BE49-F238E27FC236}">
                <a16:creationId xmlns:a16="http://schemas.microsoft.com/office/drawing/2014/main" id="{81EEBFFA-7E43-412F-B45C-3544F1F56315}"/>
              </a:ext>
            </a:extLst>
          </p:cNvPr>
          <p:cNvSpPr txBox="1"/>
          <p:nvPr/>
        </p:nvSpPr>
        <p:spPr>
          <a:xfrm>
            <a:off x="2150898" y="3413760"/>
            <a:ext cx="6210301" cy="938719"/>
          </a:xfrm>
          <a:prstGeom prst="rect">
            <a:avLst/>
          </a:prstGeom>
          <a:noFill/>
        </p:spPr>
        <p:txBody>
          <a:bodyPr wrap="square" rtlCol="0">
            <a:spAutoFit/>
          </a:bodyPr>
          <a:lstStyle/>
          <a:p>
            <a:pPr lvl="0">
              <a:lnSpc>
                <a:spcPts val="1960"/>
              </a:lnSpc>
              <a:spcBef>
                <a:spcPts val="600"/>
              </a:spcBef>
            </a:pPr>
            <a:r>
              <a:rPr lang="en-US" sz="1600" b="1" dirty="0">
                <a:solidFill>
                  <a:srgbClr val="8F1D56"/>
                </a:solidFill>
                <a:latin typeface="+mj-lt"/>
              </a:rPr>
              <a:t>Choosing among medications</a:t>
            </a:r>
          </a:p>
          <a:p>
            <a:pPr>
              <a:lnSpc>
                <a:spcPts val="1960"/>
              </a:lnSpc>
              <a:spcBef>
                <a:spcPts val="600"/>
              </a:spcBef>
            </a:pPr>
            <a:r>
              <a:rPr lang="en-US" sz="1600" dirty="0">
                <a:solidFill>
                  <a:srgbClr val="56575B"/>
                </a:solidFill>
              </a:rPr>
              <a:t>When selecting among medications for a specific patient, factors that may be considered include:</a:t>
            </a:r>
          </a:p>
        </p:txBody>
      </p:sp>
      <p:sp>
        <p:nvSpPr>
          <p:cNvPr id="7" name="TextBox 6">
            <a:extLst>
              <a:ext uri="{FF2B5EF4-FFF2-40B4-BE49-F238E27FC236}">
                <a16:creationId xmlns:a16="http://schemas.microsoft.com/office/drawing/2014/main" id="{95E7DA58-0C0E-41A4-8185-9C8FD828C1A3}"/>
              </a:ext>
            </a:extLst>
          </p:cNvPr>
          <p:cNvSpPr txBox="1"/>
          <p:nvPr/>
        </p:nvSpPr>
        <p:spPr>
          <a:xfrm>
            <a:off x="2150898" y="1201865"/>
            <a:ext cx="5991841" cy="2024144"/>
          </a:xfrm>
          <a:prstGeom prst="rect">
            <a:avLst/>
          </a:prstGeom>
          <a:noFill/>
        </p:spPr>
        <p:txBody>
          <a:bodyPr wrap="square" rtlCol="0">
            <a:spAutoFit/>
          </a:bodyPr>
          <a:lstStyle/>
          <a:p>
            <a:pPr lvl="0">
              <a:lnSpc>
                <a:spcPts val="1960"/>
              </a:lnSpc>
              <a:spcBef>
                <a:spcPts val="600"/>
              </a:spcBef>
            </a:pPr>
            <a:r>
              <a:rPr lang="en-US" sz="1600" b="1" dirty="0">
                <a:solidFill>
                  <a:srgbClr val="8F1D56"/>
                </a:solidFill>
                <a:latin typeface="+mj-lt"/>
              </a:rPr>
              <a:t>Weighing risks vs benefits </a:t>
            </a:r>
          </a:p>
          <a:p>
            <a:pPr>
              <a:lnSpc>
                <a:spcPts val="1960"/>
              </a:lnSpc>
              <a:spcBef>
                <a:spcPts val="600"/>
              </a:spcBef>
            </a:pPr>
            <a:r>
              <a:rPr lang="en-US" sz="1600" dirty="0">
                <a:solidFill>
                  <a:srgbClr val="56575B"/>
                </a:solidFill>
              </a:rPr>
              <a:t>In deciding whether to prescribe a medication to help with insomnia, the HCP should consider the potential benefits </a:t>
            </a:r>
            <a:br>
              <a:rPr lang="en-US" sz="1600" dirty="0">
                <a:solidFill>
                  <a:srgbClr val="56575B"/>
                </a:solidFill>
              </a:rPr>
            </a:br>
            <a:r>
              <a:rPr lang="en-US" sz="1600" dirty="0">
                <a:solidFill>
                  <a:srgbClr val="56575B"/>
                </a:solidFill>
              </a:rPr>
              <a:t>and risks of the medication. </a:t>
            </a:r>
          </a:p>
          <a:p>
            <a:pPr>
              <a:lnSpc>
                <a:spcPts val="1960"/>
              </a:lnSpc>
              <a:spcBef>
                <a:spcPts val="600"/>
              </a:spcBef>
            </a:pPr>
            <a:r>
              <a:rPr lang="en-US" sz="1600" dirty="0">
                <a:solidFill>
                  <a:srgbClr val="56575B"/>
                </a:solidFill>
              </a:rPr>
              <a:t>The HCP must also consider patient-specific factors that could tip the benefit-risk balance, such as the presence of other comorbid conditions. </a:t>
            </a:r>
          </a:p>
        </p:txBody>
      </p:sp>
      <p:cxnSp>
        <p:nvCxnSpPr>
          <p:cNvPr id="17" name="Straight Connector 16">
            <a:extLst>
              <a:ext uri="{FF2B5EF4-FFF2-40B4-BE49-F238E27FC236}">
                <a16:creationId xmlns:a16="http://schemas.microsoft.com/office/drawing/2014/main" id="{C742563D-B3BE-2848-9EAF-A648A6FFF452}"/>
              </a:ext>
            </a:extLst>
          </p:cNvPr>
          <p:cNvCxnSpPr>
            <a:cxnSpLocks/>
            <a:stCxn id="18" idx="4"/>
          </p:cNvCxnSpPr>
          <p:nvPr/>
        </p:nvCxnSpPr>
        <p:spPr>
          <a:xfrm flipV="1">
            <a:off x="1278992" y="1826661"/>
            <a:ext cx="1168" cy="3992990"/>
          </a:xfrm>
          <a:prstGeom prst="line">
            <a:avLst/>
          </a:prstGeom>
          <a:ln w="38100" cap="rnd">
            <a:solidFill>
              <a:srgbClr val="8F1D56">
                <a:alpha val="50000"/>
              </a:srgbClr>
            </a:solidFill>
            <a:prstDash val="sysDot"/>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6357DAD-59F8-3544-A230-7F15320F38C8}"/>
              </a:ext>
            </a:extLst>
          </p:cNvPr>
          <p:cNvPicPr>
            <a:picLocks noChangeAspect="1"/>
          </p:cNvPicPr>
          <p:nvPr/>
        </p:nvPicPr>
        <p:blipFill rotWithShape="1">
          <a:blip r:embed="rId6"/>
          <a:srcRect l="15753" t="1436" r="20786" b="12028"/>
          <a:stretch/>
        </p:blipFill>
        <p:spPr>
          <a:xfrm>
            <a:off x="547472" y="2792541"/>
            <a:ext cx="1463040" cy="1463040"/>
          </a:xfrm>
          <a:prstGeom prst="ellipse">
            <a:avLst/>
          </a:prstGeom>
          <a:ln w="88900">
            <a:solidFill>
              <a:schemeClr val="bg1"/>
            </a:solidFill>
          </a:ln>
          <a:effectLst>
            <a:outerShdw blurRad="63500" sx="102000" sy="102000" algn="ctr" rotWithShape="0">
              <a:prstClr val="black">
                <a:alpha val="40000"/>
              </a:prstClr>
            </a:outerShdw>
          </a:effectLst>
        </p:spPr>
      </p:pic>
      <p:grpSp>
        <p:nvGrpSpPr>
          <p:cNvPr id="32" name="Group 31">
            <a:extLst>
              <a:ext uri="{FF2B5EF4-FFF2-40B4-BE49-F238E27FC236}">
                <a16:creationId xmlns:a16="http://schemas.microsoft.com/office/drawing/2014/main" id="{324C20D1-D803-CB4F-B19E-9CEC055DF29B}"/>
              </a:ext>
            </a:extLst>
          </p:cNvPr>
          <p:cNvGrpSpPr/>
          <p:nvPr/>
        </p:nvGrpSpPr>
        <p:grpSpPr>
          <a:xfrm>
            <a:off x="913232" y="1228472"/>
            <a:ext cx="731520" cy="731520"/>
            <a:chOff x="914400" y="1066800"/>
            <a:chExt cx="731520" cy="731520"/>
          </a:xfrm>
        </p:grpSpPr>
        <p:sp>
          <p:nvSpPr>
            <p:cNvPr id="20" name="Oval 19">
              <a:extLst>
                <a:ext uri="{FF2B5EF4-FFF2-40B4-BE49-F238E27FC236}">
                  <a16:creationId xmlns:a16="http://schemas.microsoft.com/office/drawing/2014/main" id="{035716CB-F59E-4548-9A3A-96E9B1C21126}"/>
                </a:ext>
              </a:extLst>
            </p:cNvPr>
            <p:cNvSpPr>
              <a:spLocks noChangeAspect="1"/>
            </p:cNvSpPr>
            <p:nvPr/>
          </p:nvSpPr>
          <p:spPr>
            <a:xfrm>
              <a:off x="914400" y="1066800"/>
              <a:ext cx="731520" cy="73152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90C7536-A695-B940-B810-C100260DECAF}"/>
                </a:ext>
              </a:extLst>
            </p:cNvPr>
            <p:cNvPicPr>
              <a:picLocks noChangeAspect="1"/>
            </p:cNvPicPr>
            <p:nvPr/>
          </p:nvPicPr>
          <p:blipFill>
            <a:blip r:embed="rId7"/>
            <a:stretch>
              <a:fillRect/>
            </a:stretch>
          </p:blipFill>
          <p:spPr>
            <a:xfrm>
              <a:off x="1001261" y="1117773"/>
              <a:ext cx="584004" cy="555452"/>
            </a:xfrm>
            <a:prstGeom prst="rect">
              <a:avLst/>
            </a:prstGeom>
          </p:spPr>
        </p:pic>
      </p:grpSp>
      <p:grpSp>
        <p:nvGrpSpPr>
          <p:cNvPr id="34" name="Group 33">
            <a:extLst>
              <a:ext uri="{FF2B5EF4-FFF2-40B4-BE49-F238E27FC236}">
                <a16:creationId xmlns:a16="http://schemas.microsoft.com/office/drawing/2014/main" id="{68D38A10-81DB-B24C-AAFA-B5C7BC48D2C2}"/>
              </a:ext>
            </a:extLst>
          </p:cNvPr>
          <p:cNvGrpSpPr/>
          <p:nvPr/>
        </p:nvGrpSpPr>
        <p:grpSpPr>
          <a:xfrm>
            <a:off x="913232" y="5088131"/>
            <a:ext cx="731520" cy="731520"/>
            <a:chOff x="914400" y="4242040"/>
            <a:chExt cx="731520" cy="731520"/>
          </a:xfrm>
        </p:grpSpPr>
        <p:sp>
          <p:nvSpPr>
            <p:cNvPr id="18" name="Oval 17">
              <a:extLst>
                <a:ext uri="{FF2B5EF4-FFF2-40B4-BE49-F238E27FC236}">
                  <a16:creationId xmlns:a16="http://schemas.microsoft.com/office/drawing/2014/main" id="{202EF890-4012-9943-B37A-AEDB3D4FFBF7}"/>
                </a:ext>
              </a:extLst>
            </p:cNvPr>
            <p:cNvSpPr>
              <a:spLocks noChangeAspect="1"/>
            </p:cNvSpPr>
            <p:nvPr/>
          </p:nvSpPr>
          <p:spPr>
            <a:xfrm>
              <a:off x="914400" y="4242040"/>
              <a:ext cx="731520" cy="731520"/>
            </a:xfrm>
            <a:prstGeom prst="ellipse">
              <a:avLst/>
            </a:prstGeom>
            <a:solidFill>
              <a:srgbClr val="2E5A74"/>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341D4ACA-1891-EA4D-87B8-444613B7A6AD}"/>
                </a:ext>
              </a:extLst>
            </p:cNvPr>
            <p:cNvPicPr>
              <a:picLocks noChangeAspect="1"/>
            </p:cNvPicPr>
            <p:nvPr/>
          </p:nvPicPr>
          <p:blipFill>
            <a:blip r:embed="rId8"/>
            <a:stretch>
              <a:fillRect/>
            </a:stretch>
          </p:blipFill>
          <p:spPr>
            <a:xfrm>
              <a:off x="1001875" y="4323521"/>
              <a:ext cx="556570" cy="552338"/>
            </a:xfrm>
            <a:prstGeom prst="rect">
              <a:avLst/>
            </a:prstGeom>
          </p:spPr>
        </p:pic>
      </p:grpSp>
      <p:sp>
        <p:nvSpPr>
          <p:cNvPr id="5" name="TextBox 4">
            <a:extLst>
              <a:ext uri="{FF2B5EF4-FFF2-40B4-BE49-F238E27FC236}">
                <a16:creationId xmlns:a16="http://schemas.microsoft.com/office/drawing/2014/main" id="{16784D1A-78F6-5B42-9F94-39E8EA06FFC9}"/>
              </a:ext>
            </a:extLst>
          </p:cNvPr>
          <p:cNvSpPr txBox="1"/>
          <p:nvPr/>
        </p:nvSpPr>
        <p:spPr>
          <a:xfrm>
            <a:off x="2150896" y="4481241"/>
            <a:ext cx="6271638" cy="1272560"/>
          </a:xfrm>
          <a:prstGeom prst="rect">
            <a:avLst/>
          </a:prstGeom>
          <a:noFill/>
        </p:spPr>
        <p:txBody>
          <a:bodyPr wrap="square" numCol="2" rtlCol="0">
            <a:noAutofit/>
          </a:bodyPr>
          <a:lstStyle/>
          <a:p>
            <a:pPr marL="182880" indent="-182880">
              <a:lnSpc>
                <a:spcPts val="1960"/>
              </a:lnSpc>
              <a:spcBef>
                <a:spcPts val="400"/>
              </a:spcBef>
              <a:buClr>
                <a:srgbClr val="8F1D56"/>
              </a:buClr>
              <a:buFont typeface="Wingdings" pitchFamily="2" charset="2"/>
              <a:buChar char="§"/>
            </a:pPr>
            <a:r>
              <a:rPr lang="en-US" sz="1600" dirty="0">
                <a:solidFill>
                  <a:srgbClr val="56575B"/>
                </a:solidFill>
              </a:rPr>
              <a:t>Specific treatment goals</a:t>
            </a:r>
          </a:p>
          <a:p>
            <a:pPr marL="182880" indent="-182880">
              <a:lnSpc>
                <a:spcPts val="1960"/>
              </a:lnSpc>
              <a:spcBef>
                <a:spcPts val="400"/>
              </a:spcBef>
              <a:buClr>
                <a:srgbClr val="8F1D56"/>
              </a:buClr>
              <a:buFont typeface="Wingdings" pitchFamily="2" charset="2"/>
              <a:buChar char="§"/>
            </a:pPr>
            <a:r>
              <a:rPr lang="en-US" sz="1600" dirty="0">
                <a:solidFill>
                  <a:srgbClr val="56575B"/>
                </a:solidFill>
              </a:rPr>
              <a:t>Comorbidities</a:t>
            </a:r>
          </a:p>
          <a:p>
            <a:pPr marL="182880" indent="-182880">
              <a:lnSpc>
                <a:spcPts val="1960"/>
              </a:lnSpc>
              <a:spcBef>
                <a:spcPts val="400"/>
              </a:spcBef>
              <a:buClr>
                <a:srgbClr val="8F1D56"/>
              </a:buClr>
              <a:buFont typeface="Wingdings" pitchFamily="2" charset="2"/>
              <a:buChar char="§"/>
            </a:pPr>
            <a:r>
              <a:rPr lang="en-US" sz="1600" dirty="0">
                <a:solidFill>
                  <a:srgbClr val="56575B"/>
                </a:solidFill>
              </a:rPr>
              <a:t>Prior treatment responses</a:t>
            </a:r>
          </a:p>
          <a:p>
            <a:pPr marL="182880" indent="-182880">
              <a:lnSpc>
                <a:spcPts val="1960"/>
              </a:lnSpc>
              <a:spcBef>
                <a:spcPts val="400"/>
              </a:spcBef>
              <a:buClr>
                <a:srgbClr val="8F1D56"/>
              </a:buClr>
              <a:buFont typeface="Wingdings" pitchFamily="2" charset="2"/>
              <a:buChar char="§"/>
            </a:pPr>
            <a:r>
              <a:rPr lang="en-US" sz="1600" dirty="0">
                <a:solidFill>
                  <a:srgbClr val="56575B"/>
                </a:solidFill>
              </a:rPr>
              <a:t>Availability</a:t>
            </a:r>
          </a:p>
          <a:p>
            <a:pPr marL="182880" indent="-182880">
              <a:lnSpc>
                <a:spcPts val="1960"/>
              </a:lnSpc>
              <a:spcBef>
                <a:spcPts val="400"/>
              </a:spcBef>
              <a:buClr>
                <a:srgbClr val="8F1D56"/>
              </a:buClr>
              <a:buFont typeface="Wingdings" pitchFamily="2" charset="2"/>
              <a:buChar char="§"/>
            </a:pPr>
            <a:r>
              <a:rPr lang="en-US" sz="1600" dirty="0">
                <a:solidFill>
                  <a:srgbClr val="56575B"/>
                </a:solidFill>
              </a:rPr>
              <a:t>Safety</a:t>
            </a:r>
          </a:p>
          <a:p>
            <a:pPr marL="182880" indent="-182880">
              <a:lnSpc>
                <a:spcPts val="1960"/>
              </a:lnSpc>
              <a:spcBef>
                <a:spcPts val="400"/>
              </a:spcBef>
              <a:buClr>
                <a:srgbClr val="8F1D56"/>
              </a:buClr>
              <a:buFont typeface="Wingdings" pitchFamily="2" charset="2"/>
              <a:buChar char="§"/>
            </a:pPr>
            <a:r>
              <a:rPr lang="en-US" sz="1600" dirty="0">
                <a:solidFill>
                  <a:srgbClr val="56575B"/>
                </a:solidFill>
              </a:rPr>
              <a:t>Patient preferences</a:t>
            </a:r>
          </a:p>
          <a:p>
            <a:pPr marL="182880" indent="-182880">
              <a:lnSpc>
                <a:spcPts val="1960"/>
              </a:lnSpc>
              <a:spcBef>
                <a:spcPts val="400"/>
              </a:spcBef>
              <a:buClr>
                <a:srgbClr val="8F1D56"/>
              </a:buClr>
              <a:buFont typeface="Wingdings" pitchFamily="2" charset="2"/>
              <a:buChar char="§"/>
            </a:pPr>
            <a:r>
              <a:rPr lang="en-US" sz="1600" dirty="0">
                <a:solidFill>
                  <a:srgbClr val="56575B"/>
                </a:solidFill>
              </a:rPr>
              <a:t>Cost</a:t>
            </a:r>
          </a:p>
          <a:p>
            <a:endParaRPr lang="en-US" sz="1600" dirty="0">
              <a:solidFill>
                <a:srgbClr val="56575B"/>
              </a:solidFill>
            </a:endParaRPr>
          </a:p>
        </p:txBody>
      </p:sp>
      <p:grpSp>
        <p:nvGrpSpPr>
          <p:cNvPr id="2" name="refs" hidden="1">
            <a:extLst>
              <a:ext uri="{FF2B5EF4-FFF2-40B4-BE49-F238E27FC236}">
                <a16:creationId xmlns:a16="http://schemas.microsoft.com/office/drawing/2014/main" id="{0C3A4B96-7C47-4BBF-A7CF-5F9B5D87AB74}"/>
              </a:ext>
            </a:extLst>
          </p:cNvPr>
          <p:cNvGrpSpPr/>
          <p:nvPr/>
        </p:nvGrpSpPr>
        <p:grpSpPr>
          <a:xfrm>
            <a:off x="4073482" y="2017747"/>
            <a:ext cx="4989467" cy="1659130"/>
            <a:chOff x="4073482" y="2017747"/>
            <a:chExt cx="4989467" cy="1659130"/>
          </a:xfrm>
        </p:grpSpPr>
        <p:sp>
          <p:nvSpPr>
            <p:cNvPr id="6" name="TextBox 5">
              <a:extLst>
                <a:ext uri="{FF2B5EF4-FFF2-40B4-BE49-F238E27FC236}">
                  <a16:creationId xmlns:a16="http://schemas.microsoft.com/office/drawing/2014/main" id="{CA63D480-4CFD-40FD-BD3A-BBF807773197}"/>
                </a:ext>
              </a:extLst>
            </p:cNvPr>
            <p:cNvSpPr txBox="1"/>
            <p:nvPr/>
          </p:nvSpPr>
          <p:spPr>
            <a:xfrm>
              <a:off x="5892802" y="3422961"/>
              <a:ext cx="2926733" cy="253916"/>
            </a:xfrm>
            <a:prstGeom prst="rect">
              <a:avLst/>
            </a:prstGeom>
            <a:noFill/>
          </p:spPr>
          <p:txBody>
            <a:bodyPr wrap="square" rtlCol="0">
              <a:spAutoFit/>
            </a:bodyPr>
            <a:lstStyle/>
            <a:p>
              <a:r>
                <a:rPr lang="en-US" sz="1050" dirty="0">
                  <a:solidFill>
                    <a:srgbClr val="FF00FF"/>
                  </a:solidFill>
                </a:rPr>
                <a:t>[Sateia 2017 p308B] When…costs</a:t>
              </a:r>
            </a:p>
          </p:txBody>
        </p:sp>
        <p:sp>
          <p:nvSpPr>
            <p:cNvPr id="23" name="TextBox 22">
              <a:extLst>
                <a:ext uri="{FF2B5EF4-FFF2-40B4-BE49-F238E27FC236}">
                  <a16:creationId xmlns:a16="http://schemas.microsoft.com/office/drawing/2014/main" id="{2E9B8274-DE34-4F5B-87ED-6792618B4E6B}"/>
                </a:ext>
              </a:extLst>
            </p:cNvPr>
            <p:cNvSpPr txBox="1"/>
            <p:nvPr/>
          </p:nvSpPr>
          <p:spPr>
            <a:xfrm>
              <a:off x="4702717" y="2017747"/>
              <a:ext cx="3440022" cy="461665"/>
            </a:xfrm>
            <a:prstGeom prst="rect">
              <a:avLst/>
            </a:prstGeom>
            <a:noFill/>
          </p:spPr>
          <p:txBody>
            <a:bodyPr wrap="square" rtlCol="0">
              <a:spAutoFit/>
            </a:bodyPr>
            <a:lstStyle/>
            <a:p>
              <a:r>
                <a:rPr lang="en-US" sz="1200" dirty="0">
                  <a:solidFill>
                    <a:srgbClr val="FF00FF"/>
                  </a:solidFill>
                </a:rPr>
                <a:t>[Matheson: p1A] [</a:t>
              </a:r>
              <a:r>
                <a:rPr lang="en-US" sz="1050" dirty="0">
                  <a:solidFill>
                    <a:srgbClr val="FF00FF"/>
                  </a:solidFill>
                </a:rPr>
                <a:t>Sateia</a:t>
              </a:r>
              <a:r>
                <a:rPr lang="en-US" sz="1200" dirty="0">
                  <a:solidFill>
                    <a:srgbClr val="FF00FF"/>
                  </a:solidFill>
                </a:rPr>
                <a:t> 2017: p308D] In…medication</a:t>
              </a:r>
            </a:p>
          </p:txBody>
        </p:sp>
        <p:sp>
          <p:nvSpPr>
            <p:cNvPr id="21" name="TextBox 20">
              <a:extLst>
                <a:ext uri="{FF2B5EF4-FFF2-40B4-BE49-F238E27FC236}">
                  <a16:creationId xmlns:a16="http://schemas.microsoft.com/office/drawing/2014/main" id="{A0F781FF-2033-41BF-929F-58F368042A05}"/>
                </a:ext>
              </a:extLst>
            </p:cNvPr>
            <p:cNvSpPr txBox="1"/>
            <p:nvPr/>
          </p:nvSpPr>
          <p:spPr>
            <a:xfrm>
              <a:off x="4073482" y="2911551"/>
              <a:ext cx="4989467" cy="253916"/>
            </a:xfrm>
            <a:prstGeom prst="rect">
              <a:avLst/>
            </a:prstGeom>
            <a:noFill/>
          </p:spPr>
          <p:txBody>
            <a:bodyPr wrap="square" rtlCol="0">
              <a:spAutoFit/>
            </a:bodyPr>
            <a:lstStyle/>
            <a:p>
              <a:r>
                <a:rPr lang="en-US" sz="1050" dirty="0">
                  <a:solidFill>
                    <a:srgbClr val="FF00FF"/>
                  </a:solidFill>
                </a:rPr>
                <a:t>[Matheson: p1A] [Sateia 2017 p308A,308B,308C,308D] The HCP… conditions</a:t>
              </a:r>
            </a:p>
          </p:txBody>
        </p:sp>
      </p:grpSp>
    </p:spTree>
    <p:extLst>
      <p:ext uri="{BB962C8B-B14F-4D97-AF65-F5344CB8AC3E}">
        <p14:creationId xmlns:p14="http://schemas.microsoft.com/office/powerpoint/2010/main" val="281830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4A2C1DD-AE10-A844-BCB4-42185EC83623}"/>
              </a:ext>
            </a:extLst>
          </p:cNvPr>
          <p:cNvSpPr/>
          <p:nvPr/>
        </p:nvSpPr>
        <p:spPr>
          <a:xfrm>
            <a:off x="1009291" y="2687847"/>
            <a:ext cx="7470475" cy="1495964"/>
          </a:xfrm>
          <a:prstGeom prst="rect">
            <a:avLst/>
          </a:prstGeom>
          <a:gradFill>
            <a:gsLst>
              <a:gs pos="0">
                <a:srgbClr val="2E5A74"/>
              </a:gs>
              <a:gs pos="99000">
                <a:srgbClr val="5F163A"/>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7622A7-1D4D-EF44-A479-75AA9CC72540}"/>
              </a:ext>
            </a:extLst>
          </p:cNvPr>
          <p:cNvSpPr/>
          <p:nvPr/>
        </p:nvSpPr>
        <p:spPr>
          <a:xfrm>
            <a:off x="948905" y="1009292"/>
            <a:ext cx="7548113" cy="1500996"/>
          </a:xfrm>
          <a:prstGeom prst="rect">
            <a:avLst/>
          </a:prstGeom>
          <a:gradFill>
            <a:gsLst>
              <a:gs pos="0">
                <a:srgbClr val="2E5A74"/>
              </a:gs>
              <a:gs pos="99000">
                <a:srgbClr val="5F163A"/>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Title 3">
            <a:extLst>
              <a:ext uri="{FF2B5EF4-FFF2-40B4-BE49-F238E27FC236}">
                <a16:creationId xmlns:a16="http://schemas.microsoft.com/office/drawing/2014/main" id="{F879D066-0FB1-47E7-99E2-07DB106BB81F}"/>
              </a:ext>
            </a:extLst>
          </p:cNvPr>
          <p:cNvSpPr>
            <a:spLocks noGrp="1"/>
          </p:cNvSpPr>
          <p:nvPr>
            <p:ph type="title"/>
          </p:nvPr>
        </p:nvSpPr>
        <p:spPr>
          <a:xfrm>
            <a:off x="457200" y="457200"/>
            <a:ext cx="7886700" cy="427354"/>
          </a:xfrm>
        </p:spPr>
        <p:txBody>
          <a:bodyPr>
            <a:normAutofit fontScale="90000"/>
          </a:bodyPr>
          <a:lstStyle/>
          <a:p>
            <a:r>
              <a:rPr lang="en-US" dirty="0"/>
              <a:t>Treatment Considerations </a:t>
            </a:r>
            <a:r>
              <a:rPr lang="en-US" sz="1800" dirty="0">
                <a:latin typeface="+mn-lt"/>
              </a:rPr>
              <a:t>(continued)</a:t>
            </a:r>
            <a:endParaRPr lang="en-US" sz="1800" dirty="0">
              <a:solidFill>
                <a:srgbClr val="8F1D56"/>
              </a:solidFill>
              <a:latin typeface="+mn-lt"/>
            </a:endParaRPr>
          </a:p>
        </p:txBody>
      </p:sp>
      <p:sp>
        <p:nvSpPr>
          <p:cNvPr id="2" name="TextBox 1">
            <a:extLst>
              <a:ext uri="{FF2B5EF4-FFF2-40B4-BE49-F238E27FC236}">
                <a16:creationId xmlns:a16="http://schemas.microsoft.com/office/drawing/2014/main" id="{7AB79D5C-FD94-47FE-B59E-DE669FB91984}"/>
              </a:ext>
            </a:extLst>
          </p:cNvPr>
          <p:cNvSpPr txBox="1"/>
          <p:nvPr/>
        </p:nvSpPr>
        <p:spPr>
          <a:xfrm>
            <a:off x="468086" y="5819757"/>
            <a:ext cx="8090940" cy="584775"/>
          </a:xfrm>
          <a:prstGeom prst="rect">
            <a:avLst/>
          </a:prstGeom>
          <a:noFill/>
        </p:spPr>
        <p:txBody>
          <a:bodyPr wrap="square" rtlCol="0">
            <a:spAutoFit/>
          </a:bodyPr>
          <a:lstStyle/>
          <a:p>
            <a:r>
              <a:rPr lang="en-US" sz="1600" dirty="0">
                <a:solidFill>
                  <a:srgbClr val="56575B"/>
                </a:solidFill>
              </a:rPr>
              <a:t>In the next several pages we’ll be looking more closely at each of the major classes </a:t>
            </a:r>
          </a:p>
          <a:p>
            <a:r>
              <a:rPr lang="en-US" sz="1600" dirty="0">
                <a:solidFill>
                  <a:srgbClr val="56575B"/>
                </a:solidFill>
              </a:rPr>
              <a:t>of medication approved for insomnia.</a:t>
            </a:r>
          </a:p>
        </p:txBody>
      </p:sp>
      <p:sp>
        <p:nvSpPr>
          <p:cNvPr id="23" name="Rectangle 22">
            <a:extLst>
              <a:ext uri="{FF2B5EF4-FFF2-40B4-BE49-F238E27FC236}">
                <a16:creationId xmlns:a16="http://schemas.microsoft.com/office/drawing/2014/main" id="{10F8F94F-4D00-4477-8E3F-0EC29F06ECDB}"/>
              </a:ext>
            </a:extLst>
          </p:cNvPr>
          <p:cNvSpPr/>
          <p:nvPr/>
        </p:nvSpPr>
        <p:spPr>
          <a:xfrm>
            <a:off x="854015" y="4321833"/>
            <a:ext cx="7632183" cy="1483743"/>
          </a:xfrm>
          <a:prstGeom prst="rect">
            <a:avLst/>
          </a:prstGeom>
          <a:gradFill>
            <a:gsLst>
              <a:gs pos="0">
                <a:srgbClr val="2E5A74"/>
              </a:gs>
              <a:gs pos="99000">
                <a:srgbClr val="5F163A"/>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106123_Bel_Supergraphic_01.eps">
            <a:extLst>
              <a:ext uri="{FF2B5EF4-FFF2-40B4-BE49-F238E27FC236}">
                <a16:creationId xmlns:a16="http://schemas.microsoft.com/office/drawing/2014/main" id="{1B97592E-E958-A94A-B34B-A1129F5B5674}"/>
              </a:ext>
            </a:extLst>
          </p:cNvPr>
          <p:cNvPicPr>
            <a:picLocks/>
          </p:cNvPicPr>
          <p:nvPr/>
        </p:nvPicPr>
        <p:blipFill rotWithShape="1">
          <a:blip r:embed="rId3" cstate="email">
            <a:alphaModFix amt="27000"/>
            <a:extLst>
              <a:ext uri="{28A0092B-C50C-407E-A947-70E740481C1C}">
                <a14:useLocalDpi xmlns:a14="http://schemas.microsoft.com/office/drawing/2010/main"/>
              </a:ext>
            </a:extLst>
          </a:blip>
          <a:srcRect l="35240" t="23464" r="11517" b="34448"/>
          <a:stretch/>
        </p:blipFill>
        <p:spPr>
          <a:xfrm rot="10800000">
            <a:off x="1174594" y="1033344"/>
            <a:ext cx="7315199" cy="1464297"/>
          </a:xfrm>
          <a:prstGeom prst="rect">
            <a:avLst/>
          </a:prstGeom>
        </p:spPr>
      </p:pic>
      <p:pic>
        <p:nvPicPr>
          <p:cNvPr id="13" name="Picture 12">
            <a:extLst>
              <a:ext uri="{FF2B5EF4-FFF2-40B4-BE49-F238E27FC236}">
                <a16:creationId xmlns:a16="http://schemas.microsoft.com/office/drawing/2014/main" id="{0B6ED26E-FD37-054B-BB42-0A4440FC90EB}"/>
              </a:ext>
            </a:extLst>
          </p:cNvPr>
          <p:cNvPicPr>
            <a:picLocks noChangeAspect="1"/>
          </p:cNvPicPr>
          <p:nvPr/>
        </p:nvPicPr>
        <p:blipFill rotWithShape="1">
          <a:blip r:embed="rId4"/>
          <a:srcRect l="35221" t="1834" r="451" b="10446"/>
          <a:stretch/>
        </p:blipFill>
        <p:spPr>
          <a:xfrm>
            <a:off x="296918" y="1080832"/>
            <a:ext cx="1371600" cy="1371600"/>
          </a:xfrm>
          <a:prstGeom prst="ellipse">
            <a:avLst/>
          </a:prstGeom>
          <a:ln w="63500">
            <a:solidFill>
              <a:schemeClr val="bg1"/>
            </a:solid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9B58693F-DB84-47CE-B8CA-047D638B2A85}"/>
              </a:ext>
            </a:extLst>
          </p:cNvPr>
          <p:cNvSpPr txBox="1"/>
          <p:nvPr/>
        </p:nvSpPr>
        <p:spPr>
          <a:xfrm>
            <a:off x="1743857" y="1227397"/>
            <a:ext cx="6315262" cy="1277273"/>
          </a:xfrm>
          <a:prstGeom prst="rect">
            <a:avLst/>
          </a:prstGeom>
          <a:noFill/>
        </p:spPr>
        <p:txBody>
          <a:bodyPr wrap="square" rtlCol="0">
            <a:spAutoFit/>
          </a:bodyPr>
          <a:lstStyle/>
          <a:p>
            <a:r>
              <a:rPr lang="en-US" sz="1700" b="1" dirty="0">
                <a:solidFill>
                  <a:schemeClr val="bg1"/>
                </a:solidFill>
                <a:latin typeface="+mj-lt"/>
              </a:rPr>
              <a:t>Patients with sleep onset insomnia</a:t>
            </a:r>
          </a:p>
          <a:p>
            <a:r>
              <a:rPr lang="en-US" sz="1500" dirty="0">
                <a:solidFill>
                  <a:schemeClr val="bg1"/>
                </a:solidFill>
              </a:rPr>
              <a:t>Compounds with short half-lives may be appropriate for some patients who have sleep onset insomnia but do not struggle with sleep maintenance. This includes agents such as triazolam, zaleplon, and ramelteon. </a:t>
            </a:r>
            <a:endParaRPr lang="en-US" sz="1500" b="1" dirty="0">
              <a:solidFill>
                <a:schemeClr val="bg1"/>
              </a:solidFill>
            </a:endParaRPr>
          </a:p>
        </p:txBody>
      </p:sp>
      <p:pic>
        <p:nvPicPr>
          <p:cNvPr id="27" name="Picture 26" descr="106123_Bel_Supergraphic_01.eps">
            <a:extLst>
              <a:ext uri="{FF2B5EF4-FFF2-40B4-BE49-F238E27FC236}">
                <a16:creationId xmlns:a16="http://schemas.microsoft.com/office/drawing/2014/main" id="{2A092466-6999-A74E-9FD5-9945ED607674}"/>
              </a:ext>
            </a:extLst>
          </p:cNvPr>
          <p:cNvPicPr>
            <a:picLocks/>
          </p:cNvPicPr>
          <p:nvPr/>
        </p:nvPicPr>
        <p:blipFill rotWithShape="1">
          <a:blip r:embed="rId3" cstate="email">
            <a:alphaModFix amt="27000"/>
            <a:extLst>
              <a:ext uri="{28A0092B-C50C-407E-A947-70E740481C1C}">
                <a14:useLocalDpi xmlns:a14="http://schemas.microsoft.com/office/drawing/2010/main"/>
              </a:ext>
            </a:extLst>
          </a:blip>
          <a:srcRect l="35240" t="23464" r="11517" b="34448"/>
          <a:stretch/>
        </p:blipFill>
        <p:spPr>
          <a:xfrm rot="10800000">
            <a:off x="1159726" y="2704170"/>
            <a:ext cx="7315199" cy="1464297"/>
          </a:xfrm>
          <a:prstGeom prst="rect">
            <a:avLst/>
          </a:prstGeom>
        </p:spPr>
      </p:pic>
      <p:pic>
        <p:nvPicPr>
          <p:cNvPr id="30" name="Picture 29" descr="106123_Bel_Supergraphic_01.eps">
            <a:extLst>
              <a:ext uri="{FF2B5EF4-FFF2-40B4-BE49-F238E27FC236}">
                <a16:creationId xmlns:a16="http://schemas.microsoft.com/office/drawing/2014/main" id="{C4EBE2C8-726F-BC44-AEF5-5B22CC58EBB4}"/>
              </a:ext>
            </a:extLst>
          </p:cNvPr>
          <p:cNvPicPr>
            <a:picLocks/>
          </p:cNvPicPr>
          <p:nvPr/>
        </p:nvPicPr>
        <p:blipFill rotWithShape="1">
          <a:blip r:embed="rId3" cstate="email">
            <a:alphaModFix amt="27000"/>
            <a:extLst>
              <a:ext uri="{28A0092B-C50C-407E-A947-70E740481C1C}">
                <a14:useLocalDpi xmlns:a14="http://schemas.microsoft.com/office/drawing/2010/main"/>
              </a:ext>
            </a:extLst>
          </a:blip>
          <a:srcRect l="35240" t="23464" r="11517" b="34448"/>
          <a:stretch/>
        </p:blipFill>
        <p:spPr>
          <a:xfrm rot="10800000">
            <a:off x="1167160" y="4328531"/>
            <a:ext cx="7315199" cy="1464297"/>
          </a:xfrm>
          <a:prstGeom prst="rect">
            <a:avLst/>
          </a:prstGeom>
        </p:spPr>
      </p:pic>
      <p:sp>
        <p:nvSpPr>
          <p:cNvPr id="25" name="TextBox 24">
            <a:extLst>
              <a:ext uri="{FF2B5EF4-FFF2-40B4-BE49-F238E27FC236}">
                <a16:creationId xmlns:a16="http://schemas.microsoft.com/office/drawing/2014/main" id="{33563B25-D43E-4FF6-8A72-76D8750DCD36}"/>
              </a:ext>
            </a:extLst>
          </p:cNvPr>
          <p:cNvSpPr txBox="1"/>
          <p:nvPr/>
        </p:nvSpPr>
        <p:spPr>
          <a:xfrm>
            <a:off x="1779833" y="2709349"/>
            <a:ext cx="6373568" cy="1428713"/>
          </a:xfrm>
          <a:prstGeom prst="rect">
            <a:avLst/>
          </a:prstGeom>
          <a:noFill/>
          <a:ln>
            <a:noFill/>
          </a:ln>
        </p:spPr>
        <p:txBody>
          <a:bodyPr wrap="square" rtlCol="0" anchor="ctr">
            <a:noAutofit/>
          </a:bodyPr>
          <a:lstStyle/>
          <a:p>
            <a:r>
              <a:rPr lang="en-US" sz="1700" dirty="0">
                <a:solidFill>
                  <a:schemeClr val="bg1"/>
                </a:solidFill>
                <a:latin typeface="+mj-lt"/>
              </a:rPr>
              <a:t>Patient with sleep maintenance insomnia</a:t>
            </a:r>
          </a:p>
          <a:p>
            <a:r>
              <a:rPr lang="en-US" sz="1500" dirty="0">
                <a:solidFill>
                  <a:schemeClr val="bg1"/>
                </a:solidFill>
              </a:rPr>
              <a:t>Compounds with longer half-lives may be appropriate for some patients who primarily have trouble maintaining sleep. This includes agents such as doxepin and some benzodiazepines. </a:t>
            </a:r>
          </a:p>
        </p:txBody>
      </p:sp>
      <p:pic>
        <p:nvPicPr>
          <p:cNvPr id="24" name="Picture 23">
            <a:extLst>
              <a:ext uri="{FF2B5EF4-FFF2-40B4-BE49-F238E27FC236}">
                <a16:creationId xmlns:a16="http://schemas.microsoft.com/office/drawing/2014/main" id="{30CA53A8-5FB7-42A5-BDB6-22EA4E1E66D6}"/>
              </a:ext>
            </a:extLst>
          </p:cNvPr>
          <p:cNvPicPr>
            <a:picLocks noChangeAspect="1"/>
          </p:cNvPicPr>
          <p:nvPr/>
        </p:nvPicPr>
        <p:blipFill rotWithShape="1">
          <a:blip r:embed="rId5"/>
          <a:srcRect l="5309" t="-217" r="30996" b="13360"/>
          <a:stretch/>
        </p:blipFill>
        <p:spPr>
          <a:xfrm>
            <a:off x="296918" y="2754268"/>
            <a:ext cx="1371600" cy="1371600"/>
          </a:xfrm>
          <a:prstGeom prst="ellipse">
            <a:avLst/>
          </a:prstGeom>
          <a:ln w="63500">
            <a:solidFill>
              <a:schemeClr val="bg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816D1A4-CB8A-8244-93D7-CC9A9612060B}"/>
              </a:ext>
            </a:extLst>
          </p:cNvPr>
          <p:cNvPicPr>
            <a:picLocks noChangeAspect="1"/>
          </p:cNvPicPr>
          <p:nvPr/>
        </p:nvPicPr>
        <p:blipFill rotWithShape="1">
          <a:blip r:embed="rId6"/>
          <a:srcRect l="29303" t="2817" r="10142" b="14609"/>
          <a:stretch/>
        </p:blipFill>
        <p:spPr>
          <a:xfrm>
            <a:off x="296918" y="4365234"/>
            <a:ext cx="1371600" cy="1371600"/>
          </a:xfrm>
          <a:prstGeom prst="ellipse">
            <a:avLst/>
          </a:prstGeom>
          <a:ln w="63500">
            <a:solidFill>
              <a:schemeClr val="bg1"/>
            </a:solidFill>
          </a:ln>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573595BD-266D-4CC1-AA4C-A353E356D05F}"/>
              </a:ext>
            </a:extLst>
          </p:cNvPr>
          <p:cNvSpPr txBox="1"/>
          <p:nvPr/>
        </p:nvSpPr>
        <p:spPr>
          <a:xfrm>
            <a:off x="1735082" y="4558908"/>
            <a:ext cx="6608817" cy="1046440"/>
          </a:xfrm>
          <a:prstGeom prst="rect">
            <a:avLst/>
          </a:prstGeom>
          <a:noFill/>
        </p:spPr>
        <p:txBody>
          <a:bodyPr wrap="square" rtlCol="0">
            <a:spAutoFit/>
          </a:bodyPr>
          <a:lstStyle/>
          <a:p>
            <a:r>
              <a:rPr lang="en-US" sz="1700" b="1" dirty="0">
                <a:solidFill>
                  <a:schemeClr val="bg1"/>
                </a:solidFill>
                <a:latin typeface="+mj-lt"/>
              </a:rPr>
              <a:t>Patients with sleep onset and maintenance insomnia</a:t>
            </a:r>
          </a:p>
          <a:p>
            <a:r>
              <a:rPr lang="en-US" sz="1500" dirty="0">
                <a:solidFill>
                  <a:schemeClr val="bg1"/>
                </a:solidFill>
              </a:rPr>
              <a:t>Many insomnia treatments are indicated for both sleep onset and maintenance insomnia. This includes agents such as eszopiclone, zolpidem extended release, suvorexant, lemborexant, and daridorexant. </a:t>
            </a:r>
            <a:endParaRPr lang="en-US" sz="1500" b="1" dirty="0">
              <a:solidFill>
                <a:schemeClr val="bg1"/>
              </a:solidFill>
            </a:endParaRPr>
          </a:p>
        </p:txBody>
      </p:sp>
      <p:grpSp>
        <p:nvGrpSpPr>
          <p:cNvPr id="9" name="refs" hidden="1">
            <a:extLst>
              <a:ext uri="{FF2B5EF4-FFF2-40B4-BE49-F238E27FC236}">
                <a16:creationId xmlns:a16="http://schemas.microsoft.com/office/drawing/2014/main" id="{9BF73C53-EFFE-4DD7-86AC-3D33274107FB}"/>
              </a:ext>
            </a:extLst>
          </p:cNvPr>
          <p:cNvGrpSpPr/>
          <p:nvPr/>
        </p:nvGrpSpPr>
        <p:grpSpPr>
          <a:xfrm>
            <a:off x="5522892" y="796861"/>
            <a:ext cx="5776745" cy="4790509"/>
            <a:chOff x="5522892" y="796861"/>
            <a:chExt cx="5776745" cy="4790509"/>
          </a:xfrm>
        </p:grpSpPr>
        <p:sp>
          <p:nvSpPr>
            <p:cNvPr id="3" name="TextBox 2">
              <a:extLst>
                <a:ext uri="{FF2B5EF4-FFF2-40B4-BE49-F238E27FC236}">
                  <a16:creationId xmlns:a16="http://schemas.microsoft.com/office/drawing/2014/main" id="{813F4137-BB8D-4A8D-A4E2-AD21F5D747C9}"/>
                </a:ext>
              </a:extLst>
            </p:cNvPr>
            <p:cNvSpPr txBox="1"/>
            <p:nvPr/>
          </p:nvSpPr>
          <p:spPr>
            <a:xfrm>
              <a:off x="5918309" y="796861"/>
              <a:ext cx="2834296" cy="276999"/>
            </a:xfrm>
            <a:prstGeom prst="rect">
              <a:avLst/>
            </a:prstGeom>
            <a:noFill/>
          </p:spPr>
          <p:txBody>
            <a:bodyPr wrap="square" rtlCol="0">
              <a:spAutoFit/>
            </a:bodyPr>
            <a:lstStyle/>
            <a:p>
              <a:r>
                <a:rPr lang="en-US" sz="1200" dirty="0">
                  <a:solidFill>
                    <a:srgbClr val="FF00FF"/>
                  </a:solidFill>
                </a:rPr>
                <a:t>[Matheson: p3A] </a:t>
              </a:r>
            </a:p>
          </p:txBody>
        </p:sp>
        <p:sp>
          <p:nvSpPr>
            <p:cNvPr id="14" name="TextBox 13">
              <a:extLst>
                <a:ext uri="{FF2B5EF4-FFF2-40B4-BE49-F238E27FC236}">
                  <a16:creationId xmlns:a16="http://schemas.microsoft.com/office/drawing/2014/main" id="{CD5F350D-1A7E-4F2D-B0E2-A8DB0D0029A8}"/>
                </a:ext>
              </a:extLst>
            </p:cNvPr>
            <p:cNvSpPr txBox="1"/>
            <p:nvPr/>
          </p:nvSpPr>
          <p:spPr>
            <a:xfrm>
              <a:off x="5953064" y="1124649"/>
              <a:ext cx="4058840" cy="276999"/>
            </a:xfrm>
            <a:prstGeom prst="rect">
              <a:avLst/>
            </a:prstGeom>
            <a:noFill/>
          </p:spPr>
          <p:txBody>
            <a:bodyPr wrap="square" rtlCol="0">
              <a:spAutoFit/>
            </a:bodyPr>
            <a:lstStyle/>
            <a:p>
              <a:r>
                <a:rPr lang="en-US" sz="1200" dirty="0">
                  <a:solidFill>
                    <a:srgbClr val="FF00FF"/>
                  </a:solidFill>
                </a:rPr>
                <a:t>[Sateia  2017 p315A] Compounds…ramelteon</a:t>
              </a:r>
            </a:p>
          </p:txBody>
        </p:sp>
        <p:sp>
          <p:nvSpPr>
            <p:cNvPr id="7" name="TextBox 6">
              <a:extLst>
                <a:ext uri="{FF2B5EF4-FFF2-40B4-BE49-F238E27FC236}">
                  <a16:creationId xmlns:a16="http://schemas.microsoft.com/office/drawing/2014/main" id="{3060C213-D6BC-4EE2-B612-EE9728D6FFDD}"/>
                </a:ext>
              </a:extLst>
            </p:cNvPr>
            <p:cNvSpPr txBox="1"/>
            <p:nvPr/>
          </p:nvSpPr>
          <p:spPr>
            <a:xfrm>
              <a:off x="8038727" y="3111985"/>
              <a:ext cx="1973177" cy="276999"/>
            </a:xfrm>
            <a:prstGeom prst="rect">
              <a:avLst/>
            </a:prstGeom>
            <a:noFill/>
          </p:spPr>
          <p:txBody>
            <a:bodyPr wrap="square" rtlCol="0">
              <a:spAutoFit/>
            </a:bodyPr>
            <a:lstStyle/>
            <a:p>
              <a:endParaRPr lang="en-US" sz="1200" dirty="0">
                <a:solidFill>
                  <a:srgbClr val="FF00FF"/>
                </a:solidFill>
              </a:endParaRPr>
            </a:p>
          </p:txBody>
        </p:sp>
        <p:sp>
          <p:nvSpPr>
            <p:cNvPr id="20" name="TextBox 19">
              <a:extLst>
                <a:ext uri="{FF2B5EF4-FFF2-40B4-BE49-F238E27FC236}">
                  <a16:creationId xmlns:a16="http://schemas.microsoft.com/office/drawing/2014/main" id="{D6A1AF17-AC15-4AE2-93F9-CB220ED1E248}"/>
                </a:ext>
              </a:extLst>
            </p:cNvPr>
            <p:cNvSpPr txBox="1"/>
            <p:nvPr/>
          </p:nvSpPr>
          <p:spPr>
            <a:xfrm>
              <a:off x="5522892" y="4294105"/>
              <a:ext cx="4004167" cy="276999"/>
            </a:xfrm>
            <a:prstGeom prst="rect">
              <a:avLst/>
            </a:prstGeom>
            <a:noFill/>
          </p:spPr>
          <p:txBody>
            <a:bodyPr wrap="square" rtlCol="0">
              <a:spAutoFit/>
            </a:bodyPr>
            <a:lstStyle/>
            <a:p>
              <a:r>
                <a:rPr lang="en-US" sz="1200" dirty="0">
                  <a:solidFill>
                    <a:srgbClr val="FF00FF"/>
                  </a:solidFill>
                </a:rPr>
                <a:t>[Sateia  2017 p315A] Most…lemborexant</a:t>
              </a:r>
            </a:p>
          </p:txBody>
        </p:sp>
        <p:sp>
          <p:nvSpPr>
            <p:cNvPr id="22" name="TextBox 21">
              <a:extLst>
                <a:ext uri="{FF2B5EF4-FFF2-40B4-BE49-F238E27FC236}">
                  <a16:creationId xmlns:a16="http://schemas.microsoft.com/office/drawing/2014/main" id="{6EA331F7-D9F9-4324-B21C-190D0EA41302}"/>
                </a:ext>
              </a:extLst>
            </p:cNvPr>
            <p:cNvSpPr txBox="1"/>
            <p:nvPr/>
          </p:nvSpPr>
          <p:spPr>
            <a:xfrm>
              <a:off x="7754481" y="5010289"/>
              <a:ext cx="3545156" cy="577081"/>
            </a:xfrm>
            <a:prstGeom prst="rect">
              <a:avLst/>
            </a:prstGeom>
            <a:noFill/>
          </p:spPr>
          <p:txBody>
            <a:bodyPr wrap="square" rtlCol="0">
              <a:spAutoFit/>
            </a:bodyPr>
            <a:lstStyle/>
            <a:p>
              <a:r>
                <a:rPr lang="en-US" sz="1050" dirty="0">
                  <a:solidFill>
                    <a:srgbClr val="FF00FF"/>
                  </a:solidFill>
                </a:rPr>
                <a:t>[Dayvigo PI 2022 p2A] [Lunesta PI 2019 p3B] [Belsomra PI 2021: p2A] [Ambien CR PI 2020: p2A] [Quviviq PI: p2A] This…lemborexant</a:t>
              </a:r>
            </a:p>
          </p:txBody>
        </p:sp>
        <p:sp>
          <p:nvSpPr>
            <p:cNvPr id="31" name="TextBox 30">
              <a:extLst>
                <a:ext uri="{FF2B5EF4-FFF2-40B4-BE49-F238E27FC236}">
                  <a16:creationId xmlns:a16="http://schemas.microsoft.com/office/drawing/2014/main" id="{A70323BE-6050-45AF-B108-B00D8F492E79}"/>
                </a:ext>
              </a:extLst>
            </p:cNvPr>
            <p:cNvSpPr txBox="1"/>
            <p:nvPr/>
          </p:nvSpPr>
          <p:spPr>
            <a:xfrm>
              <a:off x="7169092" y="2708425"/>
              <a:ext cx="2834296" cy="276999"/>
            </a:xfrm>
            <a:prstGeom prst="rect">
              <a:avLst/>
            </a:prstGeom>
            <a:noFill/>
          </p:spPr>
          <p:txBody>
            <a:bodyPr wrap="square" rtlCol="0">
              <a:spAutoFit/>
            </a:bodyPr>
            <a:lstStyle/>
            <a:p>
              <a:r>
                <a:rPr lang="en-US" sz="1200" dirty="0">
                  <a:solidFill>
                    <a:srgbClr val="FF00FF"/>
                  </a:solidFill>
                </a:rPr>
                <a:t>[Matheson 2017 p3A] Sentences 1-2</a:t>
              </a:r>
            </a:p>
          </p:txBody>
        </p:sp>
        <p:sp>
          <p:nvSpPr>
            <p:cNvPr id="32" name="TextBox 31">
              <a:extLst>
                <a:ext uri="{FF2B5EF4-FFF2-40B4-BE49-F238E27FC236}">
                  <a16:creationId xmlns:a16="http://schemas.microsoft.com/office/drawing/2014/main" id="{4F9CBA24-9396-42FF-A7F4-965F40C0F30D}"/>
                </a:ext>
              </a:extLst>
            </p:cNvPr>
            <p:cNvSpPr txBox="1"/>
            <p:nvPr/>
          </p:nvSpPr>
          <p:spPr>
            <a:xfrm>
              <a:off x="7927412" y="3006002"/>
              <a:ext cx="2834296" cy="276999"/>
            </a:xfrm>
            <a:prstGeom prst="rect">
              <a:avLst/>
            </a:prstGeom>
            <a:noFill/>
          </p:spPr>
          <p:txBody>
            <a:bodyPr wrap="square" rtlCol="0">
              <a:spAutoFit/>
            </a:bodyPr>
            <a:lstStyle/>
            <a:p>
              <a:r>
                <a:rPr lang="en-US" sz="1200" dirty="0">
                  <a:solidFill>
                    <a:srgbClr val="FF00FF"/>
                  </a:solidFill>
                </a:rPr>
                <a:t>[Sateia  2017 p315A] Sentences 1-2</a:t>
              </a:r>
            </a:p>
          </p:txBody>
        </p:sp>
        <p:sp>
          <p:nvSpPr>
            <p:cNvPr id="33" name="TextBox 32">
              <a:extLst>
                <a:ext uri="{FF2B5EF4-FFF2-40B4-BE49-F238E27FC236}">
                  <a16:creationId xmlns:a16="http://schemas.microsoft.com/office/drawing/2014/main" id="{4FCFF97D-52F9-49E1-AF6B-950ED00B3354}"/>
                </a:ext>
              </a:extLst>
            </p:cNvPr>
            <p:cNvSpPr txBox="1"/>
            <p:nvPr/>
          </p:nvSpPr>
          <p:spPr>
            <a:xfrm>
              <a:off x="8059119" y="3385881"/>
              <a:ext cx="1973177" cy="461665"/>
            </a:xfrm>
            <a:prstGeom prst="rect">
              <a:avLst/>
            </a:prstGeom>
            <a:noFill/>
          </p:spPr>
          <p:txBody>
            <a:bodyPr wrap="square" rtlCol="0">
              <a:spAutoFit/>
            </a:bodyPr>
            <a:lstStyle/>
            <a:p>
              <a:r>
                <a:rPr lang="en-US" sz="1200" dirty="0">
                  <a:solidFill>
                    <a:srgbClr val="FF00FF"/>
                  </a:solidFill>
                </a:rPr>
                <a:t>[Mihic 2018 p28A,28B] Because…next day</a:t>
              </a:r>
            </a:p>
          </p:txBody>
        </p:sp>
      </p:grpSp>
    </p:spTree>
    <p:extLst>
      <p:ext uri="{BB962C8B-B14F-4D97-AF65-F5344CB8AC3E}">
        <p14:creationId xmlns:p14="http://schemas.microsoft.com/office/powerpoint/2010/main" val="2464600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8228-8DFF-425E-AC94-A2AB38C6B50A}"/>
              </a:ext>
            </a:extLst>
          </p:cNvPr>
          <p:cNvSpPr>
            <a:spLocks noGrp="1"/>
          </p:cNvSpPr>
          <p:nvPr>
            <p:ph type="title"/>
          </p:nvPr>
        </p:nvSpPr>
        <p:spPr>
          <a:xfrm>
            <a:off x="457200" y="457200"/>
            <a:ext cx="7886700" cy="457200"/>
          </a:xfrm>
        </p:spPr>
        <p:txBody>
          <a:bodyPr>
            <a:normAutofit fontScale="90000"/>
          </a:bodyPr>
          <a:lstStyle/>
          <a:p>
            <a:r>
              <a:rPr lang="en-US" dirty="0"/>
              <a:t>Introduction to </a:t>
            </a:r>
            <a:br>
              <a:rPr lang="en-US" dirty="0"/>
            </a:br>
            <a:r>
              <a:rPr lang="en-US" dirty="0"/>
              <a:t>Benzodiazepine Receptor Agonists (BzRAs)</a:t>
            </a:r>
          </a:p>
        </p:txBody>
      </p:sp>
      <p:sp>
        <p:nvSpPr>
          <p:cNvPr id="20" name="TextBox 19">
            <a:extLst>
              <a:ext uri="{FF2B5EF4-FFF2-40B4-BE49-F238E27FC236}">
                <a16:creationId xmlns:a16="http://schemas.microsoft.com/office/drawing/2014/main" id="{A7885215-93DE-43D9-A6B7-98D6ADF8DD0F}"/>
              </a:ext>
            </a:extLst>
          </p:cNvPr>
          <p:cNvSpPr txBox="1"/>
          <p:nvPr/>
        </p:nvSpPr>
        <p:spPr>
          <a:xfrm>
            <a:off x="480060" y="1336061"/>
            <a:ext cx="8267700" cy="584775"/>
          </a:xfrm>
          <a:prstGeom prst="rect">
            <a:avLst/>
          </a:prstGeom>
          <a:noFill/>
        </p:spPr>
        <p:txBody>
          <a:bodyPr wrap="square" rtlCol="0">
            <a:spAutoFit/>
          </a:bodyPr>
          <a:lstStyle/>
          <a:p>
            <a:r>
              <a:rPr lang="en-US" sz="1600" dirty="0">
                <a:solidFill>
                  <a:srgbClr val="56575B"/>
                </a:solidFill>
              </a:rPr>
              <a:t>Benzodiazepine receptor agonists (BzRAs) work by acting as </a:t>
            </a:r>
            <a:r>
              <a:rPr lang="en-US" sz="1600" b="1" u="sng" dirty="0">
                <a:solidFill>
                  <a:srgbClr val="8F1D56"/>
                </a:solidFill>
                <a:hlinkClick r:id="rId3" action="ppaction://hlinksldjump">
                  <a:extLst>
                    <a:ext uri="{A12FA001-AC4F-418D-AE19-62706E023703}">
                      <ahyp:hlinkClr xmlns:ahyp="http://schemas.microsoft.com/office/drawing/2018/hyperlinkcolor" val="tx"/>
                    </a:ext>
                  </a:extLst>
                </a:hlinkClick>
              </a:rPr>
              <a:t>agonists</a:t>
            </a:r>
            <a:r>
              <a:rPr lang="en-US" sz="1600" dirty="0">
                <a:solidFill>
                  <a:srgbClr val="56575B"/>
                </a:solidFill>
              </a:rPr>
              <a:t> at specific types of </a:t>
            </a:r>
            <a:r>
              <a:rPr lang="en-US" sz="1600" b="1" u="sng" dirty="0">
                <a:solidFill>
                  <a:srgbClr val="8F1D56"/>
                </a:solidFill>
                <a:hlinkClick r:id="rId3" action="ppaction://hlinksldjump">
                  <a:extLst>
                    <a:ext uri="{A12FA001-AC4F-418D-AE19-62706E023703}">
                      <ahyp:hlinkClr xmlns:ahyp="http://schemas.microsoft.com/office/drawing/2018/hyperlinkcolor" val="tx"/>
                    </a:ext>
                  </a:extLst>
                </a:hlinkClick>
              </a:rPr>
              <a:t>GABA</a:t>
            </a:r>
            <a:r>
              <a:rPr lang="en-US" sz="1600" dirty="0">
                <a:solidFill>
                  <a:srgbClr val="56575B"/>
                </a:solidFill>
              </a:rPr>
              <a:t> receptors. Therefore, let’s take a moment to look at GABA and GABA receptors.</a:t>
            </a:r>
          </a:p>
        </p:txBody>
      </p:sp>
      <p:grpSp>
        <p:nvGrpSpPr>
          <p:cNvPr id="23" name="Group 22">
            <a:extLst>
              <a:ext uri="{FF2B5EF4-FFF2-40B4-BE49-F238E27FC236}">
                <a16:creationId xmlns:a16="http://schemas.microsoft.com/office/drawing/2014/main" id="{9C3D0321-7A45-3E43-84E4-4AA7B92DFB8A}"/>
              </a:ext>
            </a:extLst>
          </p:cNvPr>
          <p:cNvGrpSpPr/>
          <p:nvPr/>
        </p:nvGrpSpPr>
        <p:grpSpPr>
          <a:xfrm>
            <a:off x="2696311" y="2141220"/>
            <a:ext cx="6528091" cy="3766872"/>
            <a:chOff x="2701422" y="1926858"/>
            <a:chExt cx="6640093" cy="3831500"/>
          </a:xfrm>
        </p:grpSpPr>
        <p:sp>
          <p:nvSpPr>
            <p:cNvPr id="24" name="Rectangle 23">
              <a:extLst>
                <a:ext uri="{FF2B5EF4-FFF2-40B4-BE49-F238E27FC236}">
                  <a16:creationId xmlns:a16="http://schemas.microsoft.com/office/drawing/2014/main" id="{781F801D-9D38-6F42-B6C1-919084C391C9}"/>
                </a:ext>
              </a:extLst>
            </p:cNvPr>
            <p:cNvSpPr/>
            <p:nvPr/>
          </p:nvSpPr>
          <p:spPr>
            <a:xfrm>
              <a:off x="2973206" y="1926858"/>
              <a:ext cx="5665839" cy="3831500"/>
            </a:xfrm>
            <a:prstGeom prst="rect">
              <a:avLst/>
            </a:prstGeom>
            <a:solidFill>
              <a:schemeClr val="bg1"/>
            </a:solidFill>
            <a:ln w="73025">
              <a:solidFill>
                <a:srgbClr val="9A225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9F889F7-157E-4042-AD02-BECD1C2491F9}"/>
                </a:ext>
              </a:extLst>
            </p:cNvPr>
            <p:cNvGrpSpPr/>
            <p:nvPr/>
          </p:nvGrpSpPr>
          <p:grpSpPr>
            <a:xfrm>
              <a:off x="2701422" y="2195681"/>
              <a:ext cx="6640093" cy="3405725"/>
              <a:chOff x="2676236" y="2125947"/>
              <a:chExt cx="6640093" cy="3405725"/>
            </a:xfrm>
          </p:grpSpPr>
          <p:pic>
            <p:nvPicPr>
              <p:cNvPr id="26" name="Picture 25">
                <a:extLst>
                  <a:ext uri="{FF2B5EF4-FFF2-40B4-BE49-F238E27FC236}">
                    <a16:creationId xmlns:a16="http://schemas.microsoft.com/office/drawing/2014/main" id="{AEF94F12-33A4-264E-B7E9-83BF672310F2}"/>
                  </a:ext>
                </a:extLst>
              </p:cNvPr>
              <p:cNvPicPr>
                <a:picLocks noChangeAspect="1"/>
              </p:cNvPicPr>
              <p:nvPr/>
            </p:nvPicPr>
            <p:blipFill>
              <a:blip r:embed="rId4"/>
              <a:stretch>
                <a:fillRect/>
              </a:stretch>
            </p:blipFill>
            <p:spPr>
              <a:xfrm>
                <a:off x="3258706" y="2125947"/>
                <a:ext cx="5155114" cy="3405725"/>
              </a:xfrm>
              <a:prstGeom prst="rect">
                <a:avLst/>
              </a:prstGeom>
            </p:spPr>
          </p:pic>
          <p:sp>
            <p:nvSpPr>
              <p:cNvPr id="27" name="TextBox 26">
                <a:extLst>
                  <a:ext uri="{FF2B5EF4-FFF2-40B4-BE49-F238E27FC236}">
                    <a16:creationId xmlns:a16="http://schemas.microsoft.com/office/drawing/2014/main" id="{1266554D-6686-8940-A2FA-7D5EDF831FD1}"/>
                  </a:ext>
                </a:extLst>
              </p:cNvPr>
              <p:cNvSpPr txBox="1"/>
              <p:nvPr/>
            </p:nvSpPr>
            <p:spPr>
              <a:xfrm>
                <a:off x="6411351" y="4985169"/>
                <a:ext cx="1600200" cy="250445"/>
              </a:xfrm>
              <a:prstGeom prst="rect">
                <a:avLst/>
              </a:prstGeom>
              <a:noFill/>
            </p:spPr>
            <p:txBody>
              <a:bodyPr wrap="square" rtlCol="0">
                <a:spAutoFit/>
              </a:bodyPr>
              <a:lstStyle/>
              <a:p>
                <a:r>
                  <a:rPr lang="en-US" sz="1000" dirty="0">
                    <a:solidFill>
                      <a:srgbClr val="56575B"/>
                    </a:solidFill>
                    <a:latin typeface="+mj-lt"/>
                  </a:rPr>
                  <a:t>Brainstem</a:t>
                </a:r>
              </a:p>
            </p:txBody>
          </p:sp>
          <p:sp>
            <p:nvSpPr>
              <p:cNvPr id="28" name="TextBox 27">
                <a:extLst>
                  <a:ext uri="{FF2B5EF4-FFF2-40B4-BE49-F238E27FC236}">
                    <a16:creationId xmlns:a16="http://schemas.microsoft.com/office/drawing/2014/main" id="{656CEFC0-4AE8-0248-99A4-30336844A13B}"/>
                  </a:ext>
                </a:extLst>
              </p:cNvPr>
              <p:cNvSpPr txBox="1"/>
              <p:nvPr/>
            </p:nvSpPr>
            <p:spPr>
              <a:xfrm>
                <a:off x="7716129" y="3335725"/>
                <a:ext cx="1600200" cy="250445"/>
              </a:xfrm>
              <a:prstGeom prst="rect">
                <a:avLst/>
              </a:prstGeom>
              <a:noFill/>
            </p:spPr>
            <p:txBody>
              <a:bodyPr wrap="square" rtlCol="0">
                <a:spAutoFit/>
              </a:bodyPr>
              <a:lstStyle/>
              <a:p>
                <a:r>
                  <a:rPr lang="en-US" sz="1000" dirty="0">
                    <a:solidFill>
                      <a:srgbClr val="56575B"/>
                    </a:solidFill>
                    <a:latin typeface="+mj-lt"/>
                  </a:rPr>
                  <a:t>Thalamus</a:t>
                </a:r>
              </a:p>
            </p:txBody>
          </p:sp>
          <p:sp>
            <p:nvSpPr>
              <p:cNvPr id="29" name="TextBox 28">
                <a:extLst>
                  <a:ext uri="{FF2B5EF4-FFF2-40B4-BE49-F238E27FC236}">
                    <a16:creationId xmlns:a16="http://schemas.microsoft.com/office/drawing/2014/main" id="{4A278096-1862-D842-9DFE-A086633E0FFF}"/>
                  </a:ext>
                </a:extLst>
              </p:cNvPr>
              <p:cNvSpPr txBox="1"/>
              <p:nvPr/>
            </p:nvSpPr>
            <p:spPr>
              <a:xfrm>
                <a:off x="3771900" y="4102612"/>
                <a:ext cx="1600200" cy="250445"/>
              </a:xfrm>
              <a:prstGeom prst="rect">
                <a:avLst/>
              </a:prstGeom>
              <a:noFill/>
            </p:spPr>
            <p:txBody>
              <a:bodyPr wrap="square" rtlCol="0">
                <a:spAutoFit/>
              </a:bodyPr>
              <a:lstStyle/>
              <a:p>
                <a:pPr algn="r"/>
                <a:r>
                  <a:rPr lang="en-US" sz="1000" dirty="0">
                    <a:solidFill>
                      <a:srgbClr val="56575B"/>
                    </a:solidFill>
                    <a:latin typeface="+mj-lt"/>
                  </a:rPr>
                  <a:t>Hypothalamus</a:t>
                </a:r>
              </a:p>
            </p:txBody>
          </p:sp>
          <p:sp>
            <p:nvSpPr>
              <p:cNvPr id="30" name="TextBox 29">
                <a:extLst>
                  <a:ext uri="{FF2B5EF4-FFF2-40B4-BE49-F238E27FC236}">
                    <a16:creationId xmlns:a16="http://schemas.microsoft.com/office/drawing/2014/main" id="{02C77BD6-7F83-BF4B-9CC0-DEF881D01999}"/>
                  </a:ext>
                </a:extLst>
              </p:cNvPr>
              <p:cNvSpPr txBox="1"/>
              <p:nvPr/>
            </p:nvSpPr>
            <p:spPr>
              <a:xfrm>
                <a:off x="2676236" y="3449911"/>
                <a:ext cx="1600200" cy="722118"/>
              </a:xfrm>
              <a:prstGeom prst="rect">
                <a:avLst/>
              </a:prstGeom>
              <a:noFill/>
            </p:spPr>
            <p:txBody>
              <a:bodyPr wrap="square" rtlCol="0">
                <a:spAutoFit/>
              </a:bodyPr>
              <a:lstStyle/>
              <a:p>
                <a:pPr algn="r">
                  <a:lnSpc>
                    <a:spcPts val="1240"/>
                  </a:lnSpc>
                </a:pPr>
                <a:r>
                  <a:rPr lang="en-US" sz="1200" dirty="0">
                    <a:solidFill>
                      <a:srgbClr val="851E52"/>
                    </a:solidFill>
                    <a:latin typeface="+mj-lt"/>
                  </a:rPr>
                  <a:t>Ventrolateral</a:t>
                </a:r>
              </a:p>
              <a:p>
                <a:pPr algn="r">
                  <a:lnSpc>
                    <a:spcPts val="1240"/>
                  </a:lnSpc>
                </a:pPr>
                <a:r>
                  <a:rPr lang="en-US" sz="1200" dirty="0">
                    <a:solidFill>
                      <a:srgbClr val="851E52"/>
                    </a:solidFill>
                    <a:latin typeface="+mj-lt"/>
                  </a:rPr>
                  <a:t>preoptic </a:t>
                </a:r>
                <a:br>
                  <a:rPr lang="en-US" sz="1200" dirty="0">
                    <a:solidFill>
                      <a:srgbClr val="851E52"/>
                    </a:solidFill>
                    <a:latin typeface="+mj-lt"/>
                  </a:rPr>
                </a:br>
                <a:r>
                  <a:rPr lang="en-US" sz="1200" dirty="0">
                    <a:solidFill>
                      <a:srgbClr val="851E52"/>
                    </a:solidFill>
                    <a:latin typeface="+mj-lt"/>
                  </a:rPr>
                  <a:t>nucleus</a:t>
                </a:r>
              </a:p>
              <a:p>
                <a:pPr algn="r">
                  <a:lnSpc>
                    <a:spcPts val="1240"/>
                  </a:lnSpc>
                </a:pPr>
                <a:r>
                  <a:rPr lang="en-US" sz="1200" dirty="0">
                    <a:solidFill>
                      <a:srgbClr val="851E52"/>
                    </a:solidFill>
                    <a:latin typeface="+mj-lt"/>
                  </a:rPr>
                  <a:t>(VLPO)</a:t>
                </a:r>
              </a:p>
            </p:txBody>
          </p:sp>
        </p:grpSp>
      </p:grpSp>
      <p:sp>
        <p:nvSpPr>
          <p:cNvPr id="11" name="TextBox 10">
            <a:extLst>
              <a:ext uri="{FF2B5EF4-FFF2-40B4-BE49-F238E27FC236}">
                <a16:creationId xmlns:a16="http://schemas.microsoft.com/office/drawing/2014/main" id="{06C4BD10-E594-6F4C-A3FD-86DEA22FC689}"/>
              </a:ext>
            </a:extLst>
          </p:cNvPr>
          <p:cNvSpPr txBox="1"/>
          <p:nvPr/>
        </p:nvSpPr>
        <p:spPr>
          <a:xfrm>
            <a:off x="480060" y="2003732"/>
            <a:ext cx="2381201" cy="3293209"/>
          </a:xfrm>
          <a:prstGeom prst="rect">
            <a:avLst/>
          </a:prstGeom>
          <a:noFill/>
        </p:spPr>
        <p:txBody>
          <a:bodyPr wrap="square" rtlCol="0">
            <a:spAutoFit/>
          </a:bodyPr>
          <a:lstStyle/>
          <a:p>
            <a:r>
              <a:rPr lang="en-US" sz="1600" dirty="0">
                <a:solidFill>
                  <a:srgbClr val="56575B"/>
                </a:solidFill>
              </a:rPr>
              <a:t>As you learned in </a:t>
            </a:r>
            <a:br>
              <a:rPr lang="en-US" sz="1600" dirty="0">
                <a:solidFill>
                  <a:srgbClr val="56575B"/>
                </a:solidFill>
              </a:rPr>
            </a:br>
            <a:r>
              <a:rPr lang="en-US" sz="1600" dirty="0">
                <a:solidFill>
                  <a:srgbClr val="56575B"/>
                </a:solidFill>
              </a:rPr>
              <a:t>Module 5, GABA is the primary inhibitory neurotransmitter in the brain and is one of </a:t>
            </a:r>
            <a:br>
              <a:rPr lang="en-US" sz="1600" dirty="0">
                <a:solidFill>
                  <a:srgbClr val="56575B"/>
                </a:solidFill>
              </a:rPr>
            </a:br>
            <a:r>
              <a:rPr lang="en-US" sz="1600" dirty="0">
                <a:solidFill>
                  <a:srgbClr val="56575B"/>
                </a:solidFill>
              </a:rPr>
              <a:t>the neurotransmitters utilized by the neurons </a:t>
            </a:r>
            <a:br>
              <a:rPr lang="en-US" sz="1600" dirty="0">
                <a:solidFill>
                  <a:srgbClr val="56575B"/>
                </a:solidFill>
              </a:rPr>
            </a:br>
            <a:r>
              <a:rPr lang="en-US" sz="1600" dirty="0">
                <a:solidFill>
                  <a:srgbClr val="56575B"/>
                </a:solidFill>
              </a:rPr>
              <a:t>of the ventrolateral preoptic nucleus (VLPO), a key sleep-promoting system in</a:t>
            </a:r>
            <a:br>
              <a:rPr lang="en-US" sz="1600" dirty="0">
                <a:solidFill>
                  <a:srgbClr val="56575B"/>
                </a:solidFill>
              </a:rPr>
            </a:br>
            <a:r>
              <a:rPr lang="en-US" sz="1600" dirty="0">
                <a:solidFill>
                  <a:srgbClr val="56575B"/>
                </a:solidFill>
              </a:rPr>
              <a:t>the brain. </a:t>
            </a:r>
          </a:p>
          <a:p>
            <a:endParaRPr lang="en-US" sz="1600" dirty="0"/>
          </a:p>
        </p:txBody>
      </p:sp>
      <p:sp>
        <p:nvSpPr>
          <p:cNvPr id="3" name="TextBox 2">
            <a:extLst>
              <a:ext uri="{FF2B5EF4-FFF2-40B4-BE49-F238E27FC236}">
                <a16:creationId xmlns:a16="http://schemas.microsoft.com/office/drawing/2014/main" id="{B9750BB0-B171-4CE4-878D-86D28DDB835F}"/>
              </a:ext>
            </a:extLst>
          </p:cNvPr>
          <p:cNvSpPr txBox="1"/>
          <p:nvPr/>
        </p:nvSpPr>
        <p:spPr>
          <a:xfrm>
            <a:off x="3026493" y="4799728"/>
            <a:ext cx="1578693" cy="923330"/>
          </a:xfrm>
          <a:prstGeom prst="rect">
            <a:avLst/>
          </a:prstGeom>
          <a:noFill/>
        </p:spPr>
        <p:txBody>
          <a:bodyPr wrap="square" rtlCol="0">
            <a:spAutoFit/>
          </a:bodyPr>
          <a:lstStyle/>
          <a:p>
            <a:r>
              <a:rPr lang="en-US" dirty="0">
                <a:solidFill>
                  <a:srgbClr val="8F1D56"/>
                </a:solidFill>
                <a:latin typeface="+mj-lt"/>
              </a:rPr>
              <a:t>GABA is utilized in the VLPO</a:t>
            </a:r>
          </a:p>
        </p:txBody>
      </p:sp>
      <p:grpSp>
        <p:nvGrpSpPr>
          <p:cNvPr id="4" name="refs" hidden="1">
            <a:extLst>
              <a:ext uri="{FF2B5EF4-FFF2-40B4-BE49-F238E27FC236}">
                <a16:creationId xmlns:a16="http://schemas.microsoft.com/office/drawing/2014/main" id="{B3992919-DD82-4845-ADA3-B07F34220352}"/>
              </a:ext>
            </a:extLst>
          </p:cNvPr>
          <p:cNvGrpSpPr/>
          <p:nvPr/>
        </p:nvGrpSpPr>
        <p:grpSpPr>
          <a:xfrm>
            <a:off x="472743" y="1158887"/>
            <a:ext cx="8850824" cy="4778550"/>
            <a:chOff x="472743" y="1158887"/>
            <a:chExt cx="8850824" cy="4778550"/>
          </a:xfrm>
        </p:grpSpPr>
        <p:sp>
          <p:nvSpPr>
            <p:cNvPr id="6" name="TextBox 5">
              <a:extLst>
                <a:ext uri="{FF2B5EF4-FFF2-40B4-BE49-F238E27FC236}">
                  <a16:creationId xmlns:a16="http://schemas.microsoft.com/office/drawing/2014/main" id="{C9FB8322-6CFD-40A4-BEEC-37EC16CAECCB}"/>
                </a:ext>
              </a:extLst>
            </p:cNvPr>
            <p:cNvSpPr txBox="1"/>
            <p:nvPr/>
          </p:nvSpPr>
          <p:spPr>
            <a:xfrm>
              <a:off x="5512058" y="5549114"/>
              <a:ext cx="2691582" cy="261610"/>
            </a:xfrm>
            <a:prstGeom prst="rect">
              <a:avLst/>
            </a:prstGeom>
            <a:noFill/>
          </p:spPr>
          <p:txBody>
            <a:bodyPr wrap="square" rtlCol="0">
              <a:spAutoFit/>
            </a:bodyPr>
            <a:lstStyle/>
            <a:p>
              <a:r>
                <a:rPr lang="en-US" sz="1100" dirty="0">
                  <a:solidFill>
                    <a:srgbClr val="FF33CC"/>
                  </a:solidFill>
                </a:rPr>
                <a:t>[Saper nature 2005: p2A] visual</a:t>
              </a:r>
            </a:p>
          </p:txBody>
        </p:sp>
        <p:sp>
          <p:nvSpPr>
            <p:cNvPr id="8" name="TextBox 7">
              <a:extLst>
                <a:ext uri="{FF2B5EF4-FFF2-40B4-BE49-F238E27FC236}">
                  <a16:creationId xmlns:a16="http://schemas.microsoft.com/office/drawing/2014/main" id="{A28D22C5-537D-4ABA-B697-1F27909F2A13}"/>
                </a:ext>
              </a:extLst>
            </p:cNvPr>
            <p:cNvSpPr txBox="1"/>
            <p:nvPr/>
          </p:nvSpPr>
          <p:spPr>
            <a:xfrm>
              <a:off x="472743" y="5106440"/>
              <a:ext cx="2152357" cy="830997"/>
            </a:xfrm>
            <a:prstGeom prst="rect">
              <a:avLst/>
            </a:prstGeom>
            <a:noFill/>
          </p:spPr>
          <p:txBody>
            <a:bodyPr wrap="square" rtlCol="0">
              <a:spAutoFit/>
            </a:bodyPr>
            <a:lstStyle/>
            <a:p>
              <a:r>
                <a:rPr lang="en-US" sz="1200" dirty="0">
                  <a:solidFill>
                    <a:srgbClr val="FF33CC"/>
                  </a:solidFill>
                </a:rPr>
                <a:t>[Scammell 2022 Ch 27: p14A,B,C] GABA …brain [Jewett 2021_new: p1C) GABA as…neuro </a:t>
              </a:r>
            </a:p>
          </p:txBody>
        </p:sp>
        <p:sp>
          <p:nvSpPr>
            <p:cNvPr id="10" name="TextBox 9">
              <a:extLst>
                <a:ext uri="{FF2B5EF4-FFF2-40B4-BE49-F238E27FC236}">
                  <a16:creationId xmlns:a16="http://schemas.microsoft.com/office/drawing/2014/main" id="{476E35E3-C1F4-4C21-9C76-97A770C966B6}"/>
                </a:ext>
              </a:extLst>
            </p:cNvPr>
            <p:cNvSpPr txBox="1"/>
            <p:nvPr/>
          </p:nvSpPr>
          <p:spPr>
            <a:xfrm>
              <a:off x="581297" y="1158887"/>
              <a:ext cx="8562703" cy="261610"/>
            </a:xfrm>
            <a:prstGeom prst="rect">
              <a:avLst/>
            </a:prstGeom>
            <a:noFill/>
          </p:spPr>
          <p:txBody>
            <a:bodyPr wrap="square" rtlCol="0">
              <a:spAutoFit/>
            </a:bodyPr>
            <a:lstStyle/>
            <a:p>
              <a:r>
                <a:rPr lang="en-US" sz="1050" dirty="0">
                  <a:solidFill>
                    <a:srgbClr val="FF00FF"/>
                  </a:solidFill>
                </a:rPr>
                <a:t>[Mihic 2018 Ch 19: p17A</a:t>
              </a:r>
              <a:r>
                <a:rPr lang="en-US" sz="1050" dirty="0">
                  <a:solidFill>
                    <a:srgbClr val="FF33CC"/>
                  </a:solidFill>
                </a:rPr>
                <a:t>] Benzodiazepine…receptors</a:t>
              </a:r>
              <a:endParaRPr lang="en-US" sz="1050" dirty="0">
                <a:solidFill>
                  <a:srgbClr val="FF00FF"/>
                </a:solidFill>
              </a:endParaRPr>
            </a:p>
          </p:txBody>
        </p:sp>
        <p:sp>
          <p:nvSpPr>
            <p:cNvPr id="33" name="TextBox 32">
              <a:extLst>
                <a:ext uri="{FF2B5EF4-FFF2-40B4-BE49-F238E27FC236}">
                  <a16:creationId xmlns:a16="http://schemas.microsoft.com/office/drawing/2014/main" id="{63E054FE-B4BD-4B89-B3AB-6EDDF0A3007B}"/>
                </a:ext>
              </a:extLst>
            </p:cNvPr>
            <p:cNvSpPr txBox="1"/>
            <p:nvPr/>
          </p:nvSpPr>
          <p:spPr>
            <a:xfrm>
              <a:off x="7171210" y="4761635"/>
              <a:ext cx="2152357" cy="430887"/>
            </a:xfrm>
            <a:prstGeom prst="rect">
              <a:avLst/>
            </a:prstGeom>
            <a:noFill/>
          </p:spPr>
          <p:txBody>
            <a:bodyPr wrap="square" rtlCol="0">
              <a:spAutoFit/>
            </a:bodyPr>
            <a:lstStyle/>
            <a:p>
              <a:r>
                <a:rPr lang="en-US" sz="1100" dirty="0">
                  <a:solidFill>
                    <a:srgbClr val="FF33CC"/>
                  </a:solidFill>
                </a:rPr>
                <a:t>[Scammell 2022 Ch 27: p14ABC]</a:t>
              </a:r>
            </a:p>
          </p:txBody>
        </p:sp>
      </p:grpSp>
    </p:spTree>
    <p:extLst>
      <p:ext uri="{BB962C8B-B14F-4D97-AF65-F5344CB8AC3E}">
        <p14:creationId xmlns:p14="http://schemas.microsoft.com/office/powerpoint/2010/main" val="20511165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41177</TotalTime>
  <Words>4868</Words>
  <Application>Microsoft Office PowerPoint</Application>
  <PresentationFormat>On-screen Show (4:3)</PresentationFormat>
  <Paragraphs>497</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Black</vt:lpstr>
      <vt:lpstr>Arial Narrow</vt:lpstr>
      <vt:lpstr>Calibri</vt:lpstr>
      <vt:lpstr>Wingdings</vt:lpstr>
      <vt:lpstr>Office Theme</vt:lpstr>
      <vt:lpstr>PowerPoint Presentation</vt:lpstr>
      <vt:lpstr>PowerPoint Presentation</vt:lpstr>
      <vt:lpstr>Introduction</vt:lpstr>
      <vt:lpstr>Patient Vignette </vt:lpstr>
      <vt:lpstr>Role of Pharmacotherapy  in Treatment of Insomnia</vt:lpstr>
      <vt:lpstr>Medication Overview</vt:lpstr>
      <vt:lpstr>Treatment Considerations</vt:lpstr>
      <vt:lpstr>Treatment Considerations (continued)</vt:lpstr>
      <vt:lpstr>Introduction to  Benzodiazepine Receptor Agonists (BzRAs)</vt:lpstr>
      <vt:lpstr>GABA Neurotransmission</vt:lpstr>
      <vt:lpstr>GABA Receptors</vt:lpstr>
      <vt:lpstr>Benzodiazepine  Mechanism of Action</vt:lpstr>
      <vt:lpstr>Role of Benzodiazepines  in Insomnia Therapy</vt:lpstr>
      <vt:lpstr>Nonbenzodiazepine BzRAs –  Mechanism of Action</vt:lpstr>
      <vt:lpstr>Role of Nonbenzodiazepine BzRAs in Insomnia Therapy</vt:lpstr>
      <vt:lpstr>Safety Considerations</vt:lpstr>
      <vt:lpstr>Melatonin Receptor Agonists –  Mechanism of Action </vt:lpstr>
      <vt:lpstr>Melatonin Receptor Agonists –  Role in Insomnia Treatment and Safety</vt:lpstr>
      <vt:lpstr>Orexin Receptor Antagonists (ORAs)</vt:lpstr>
      <vt:lpstr>Orexin Receptor Antagonists (ORAs) –  Role in Insomnia Treatment and Safety</vt:lpstr>
      <vt:lpstr>Other Medications</vt:lpstr>
      <vt:lpstr>Self-Assessment </vt:lpstr>
      <vt:lpstr>Self-Assessment </vt:lpstr>
      <vt:lpstr>Self-Assessment </vt:lpstr>
      <vt:lpstr>Glossary Terms</vt:lpstr>
      <vt:lpstr>References</vt:lpstr>
      <vt:lpstr>References (continued)</vt:lpstr>
      <vt:lpstr>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Dianne Pena</dc:creator>
  <cp:lastModifiedBy>Melissa Orlando</cp:lastModifiedBy>
  <cp:revision>632</cp:revision>
  <cp:lastPrinted>2020-01-28T19:50:34Z</cp:lastPrinted>
  <dcterms:created xsi:type="dcterms:W3CDTF">2019-08-19T17:45:53Z</dcterms:created>
  <dcterms:modified xsi:type="dcterms:W3CDTF">2022-07-25T16:03:53Z</dcterms:modified>
</cp:coreProperties>
</file>